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9" r:id="rId2"/>
    <p:sldId id="349" r:id="rId3"/>
    <p:sldId id="350" r:id="rId4"/>
    <p:sldId id="351" r:id="rId5"/>
    <p:sldId id="352" r:id="rId6"/>
    <p:sldId id="289" r:id="rId7"/>
    <p:sldId id="290" r:id="rId8"/>
    <p:sldId id="362" r:id="rId9"/>
    <p:sldId id="294" r:id="rId10"/>
    <p:sldId id="306" r:id="rId11"/>
    <p:sldId id="353" r:id="rId12"/>
    <p:sldId id="263" r:id="rId13"/>
    <p:sldId id="297" r:id="rId14"/>
    <p:sldId id="280" r:id="rId15"/>
    <p:sldId id="279" r:id="rId16"/>
    <p:sldId id="288" r:id="rId17"/>
    <p:sldId id="286" r:id="rId18"/>
    <p:sldId id="354" r:id="rId19"/>
    <p:sldId id="281" r:id="rId20"/>
    <p:sldId id="332" r:id="rId21"/>
    <p:sldId id="361" r:id="rId22"/>
    <p:sldId id="339" r:id="rId23"/>
    <p:sldId id="363" r:id="rId24"/>
    <p:sldId id="337" r:id="rId25"/>
    <p:sldId id="336" r:id="rId26"/>
    <p:sldId id="355" r:id="rId2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sym typeface="Calibri"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mn-cs"/>
        <a:sym typeface="Calibri"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mn-cs"/>
        <a:sym typeface="Calibri"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mn-cs"/>
        <a:sym typeface="Calibri"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mn-cs"/>
        <a:sym typeface="Calibri" pitchFamily="34" charset="0"/>
      </a:defRPr>
    </a:lvl5pPr>
    <a:lvl6pPr marL="2286000" algn="l" defTabSz="914400" rtl="0" eaLnBrk="1" latinLnBrk="0" hangingPunct="1">
      <a:defRPr kern="1200">
        <a:solidFill>
          <a:schemeClr val="tx1"/>
        </a:solidFill>
        <a:latin typeface="Calibri" pitchFamily="34" charset="0"/>
        <a:ea typeface="+mn-ea"/>
        <a:cs typeface="+mn-cs"/>
        <a:sym typeface="Calibri" pitchFamily="34" charset="0"/>
      </a:defRPr>
    </a:lvl6pPr>
    <a:lvl7pPr marL="2743200" algn="l" defTabSz="914400" rtl="0" eaLnBrk="1" latinLnBrk="0" hangingPunct="1">
      <a:defRPr kern="1200">
        <a:solidFill>
          <a:schemeClr val="tx1"/>
        </a:solidFill>
        <a:latin typeface="Calibri" pitchFamily="34" charset="0"/>
        <a:ea typeface="+mn-ea"/>
        <a:cs typeface="+mn-cs"/>
        <a:sym typeface="Calibri" pitchFamily="34" charset="0"/>
      </a:defRPr>
    </a:lvl7pPr>
    <a:lvl8pPr marL="3200400" algn="l" defTabSz="914400" rtl="0" eaLnBrk="1" latinLnBrk="0" hangingPunct="1">
      <a:defRPr kern="1200">
        <a:solidFill>
          <a:schemeClr val="tx1"/>
        </a:solidFill>
        <a:latin typeface="Calibri" pitchFamily="34" charset="0"/>
        <a:ea typeface="+mn-ea"/>
        <a:cs typeface="+mn-cs"/>
        <a:sym typeface="Calibri" pitchFamily="34" charset="0"/>
      </a:defRPr>
    </a:lvl8pPr>
    <a:lvl9pPr marL="3657600" algn="l" defTabSz="914400" rtl="0" eaLnBrk="1" latinLnBrk="0" hangingPunct="1">
      <a:defRPr kern="1200">
        <a:solidFill>
          <a:schemeClr val="tx1"/>
        </a:solidFill>
        <a:latin typeface="Calibri" pitchFamily="34" charset="0"/>
        <a:ea typeface="+mn-ea"/>
        <a:cs typeface="+mn-cs"/>
        <a:sym typeface="Calibri"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Hughes" initials="NH" lastIdx="1" clrIdx="0">
    <p:extLst>
      <p:ext uri="{19B8F6BF-5375-455C-9EA6-DF929625EA0E}">
        <p15:presenceInfo xmlns:p15="http://schemas.microsoft.com/office/powerpoint/2012/main" userId="Nathan Hugh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3571" autoAdjust="0"/>
  </p:normalViewPr>
  <p:slideViewPr>
    <p:cSldViewPr>
      <p:cViewPr>
        <p:scale>
          <a:sx n="66" d="100"/>
          <a:sy n="66" d="100"/>
        </p:scale>
        <p:origin x="1627"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9E320EF8-4B58-470E-8A12-293555830688}" type="datetimeFigureOut">
              <a:rPr lang="en-AU" smtClean="0"/>
              <a:t>22/10/2018</a:t>
            </a:fld>
            <a:endParaRPr lang="en-AU"/>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F6759CEB-959F-4FC6-B0B7-8734C3D94A07}" type="slidenum">
              <a:rPr lang="en-AU" smtClean="0"/>
              <a:t>‹#›</a:t>
            </a:fld>
            <a:endParaRPr lang="en-AU"/>
          </a:p>
        </p:txBody>
      </p:sp>
    </p:spTree>
    <p:extLst>
      <p:ext uri="{BB962C8B-B14F-4D97-AF65-F5344CB8AC3E}">
        <p14:creationId xmlns:p14="http://schemas.microsoft.com/office/powerpoint/2010/main" val="1257915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917575" y="744538"/>
            <a:ext cx="4962525" cy="3722687"/>
          </a:xfrm>
          <a:prstGeom prst="rect">
            <a:avLst/>
          </a:prstGeom>
        </p:spPr>
        <p:txBody>
          <a:bodyPr/>
          <a:lstStyle/>
          <a:p>
            <a:pPr lvl="0"/>
            <a:endParaRPr noProof="0">
              <a:sym typeface="Helvetica Neue"/>
            </a:endParaRPr>
          </a:p>
        </p:txBody>
      </p:sp>
      <p:sp>
        <p:nvSpPr>
          <p:cNvPr id="18" name="Shape 18"/>
          <p:cNvSpPr>
            <a:spLocks noGrp="1"/>
          </p:cNvSpPr>
          <p:nvPr>
            <p:ph type="body" sz="quarter" idx="1"/>
          </p:nvPr>
        </p:nvSpPr>
        <p:spPr>
          <a:xfrm>
            <a:off x="906357" y="4715154"/>
            <a:ext cx="4984962" cy="4466987"/>
          </a:xfrm>
          <a:prstGeom prst="rect">
            <a:avLst/>
          </a:prstGeom>
        </p:spPr>
        <p:txBody>
          <a:bodyPr/>
          <a:lstStyle/>
          <a:p>
            <a:pPr lvl="0"/>
            <a:endParaRPr noProof="0">
              <a:sym typeface="Helvetica Neue"/>
            </a:endParaRPr>
          </a:p>
        </p:txBody>
      </p:sp>
    </p:spTree>
    <p:extLst>
      <p:ext uri="{BB962C8B-B14F-4D97-AF65-F5344CB8AC3E}">
        <p14:creationId xmlns:p14="http://schemas.microsoft.com/office/powerpoint/2010/main" val="1425125136"/>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66813" y="1241425"/>
            <a:ext cx="4464050" cy="3349625"/>
          </a:xfrm>
          <a:noFill/>
          <a:ln>
            <a:solidFill>
              <a:srgbClr val="000000"/>
            </a:solidFill>
            <a:miter lim="800000"/>
            <a:headEnd/>
            <a:tailEnd/>
          </a:ln>
        </p:spPr>
      </p:sp>
      <p:sp>
        <p:nvSpPr>
          <p:cNvPr id="35843" name="Notes Placeholder 2"/>
          <p:cNvSpPr>
            <a:spLocks noGrp="1"/>
          </p:cNvSpPr>
          <p:nvPr>
            <p:ph type="body" idx="1"/>
          </p:nvPr>
        </p:nvSpPr>
        <p:spPr bwMode="auto">
          <a:xfrm>
            <a:off x="679768" y="4777195"/>
            <a:ext cx="5438140" cy="3908614"/>
          </a:xfrm>
          <a:noFill/>
        </p:spPr>
        <p:txBody>
          <a:bodyPr vert="horz" wrap="square" lIns="91440" tIns="45720" rIns="91440" bIns="45720" numCol="1" anchor="t" anchorCtr="0" compatLnSpc="1">
            <a:prstTxWarp prst="textNoShape">
              <a:avLst/>
            </a:prstTxWarp>
          </a:bodyPr>
          <a:lstStyle/>
          <a:p>
            <a:pPr defTabSz="914400" eaLnBrk="1" hangingPunct="1">
              <a:lnSpc>
                <a:spcPct val="98000"/>
              </a:lnSpc>
            </a:pPr>
            <a:endParaRPr lang="en-AU" sz="1200" b="0" dirty="0">
              <a:solidFill>
                <a:schemeClr val="bg1"/>
              </a:solidFill>
              <a:latin typeface="L Futura Light"/>
            </a:endParaRPr>
          </a:p>
        </p:txBody>
      </p:sp>
      <p:sp>
        <p:nvSpPr>
          <p:cNvPr id="35844" name="Slide Number Placeholder 3"/>
          <p:cNvSpPr txBox="1">
            <a:spLocks noGrp="1"/>
          </p:cNvSpPr>
          <p:nvPr/>
        </p:nvSpPr>
        <p:spPr bwMode="auto">
          <a:xfrm>
            <a:off x="3850444" y="9428584"/>
            <a:ext cx="2945659" cy="498054"/>
          </a:xfrm>
          <a:prstGeom prst="rect">
            <a:avLst/>
          </a:prstGeom>
          <a:noFill/>
          <a:ln w="9525">
            <a:noFill/>
            <a:miter lim="800000"/>
            <a:headEnd/>
            <a:tailEnd/>
          </a:ln>
        </p:spPr>
        <p:txBody>
          <a:bodyPr anchor="b"/>
          <a:lstStyle/>
          <a:p>
            <a:pPr algn="r"/>
            <a:fld id="{3A6412F2-F4C5-4A3C-82DE-E929187F631F}" type="slidenum">
              <a:rPr lang="en-AU" sz="1200">
                <a:ea typeface="MS PGothic" pitchFamily="34" charset="-128"/>
              </a:rPr>
              <a:pPr algn="r"/>
              <a:t>1</a:t>
            </a:fld>
            <a:endParaRPr lang="en-AU" sz="1200">
              <a:ea typeface="MS PGothic" pitchFamily="34" charset="-128"/>
            </a:endParaRPr>
          </a:p>
        </p:txBody>
      </p:sp>
    </p:spTree>
    <p:extLst>
      <p:ext uri="{BB962C8B-B14F-4D97-AF65-F5344CB8AC3E}">
        <p14:creationId xmlns:p14="http://schemas.microsoft.com/office/powerpoint/2010/main" val="249131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64"/>
          <p:cNvSpPr>
            <a:spLocks noGrp="1" noRot="1" noChangeAspect="1"/>
          </p:cNvSpPr>
          <p:nvPr>
            <p:ph type="sldImg"/>
          </p:nvPr>
        </p:nvSpPr>
        <p:spPr bwMode="auto">
          <a:noFill/>
        </p:spPr>
      </p:sp>
      <p:sp>
        <p:nvSpPr>
          <p:cNvPr id="18434" name="Shape 65"/>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8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sym typeface="Calibri" pitchFamily="34" charset="0"/>
              </a:rPr>
              <a:t>Executive functioning is an umbrella term describing the various cognitive processes used to undertake complex goal-oriented thought and action. It includes the initiation, planning and sequencing of tasks, concentration, responsivity to novel or changing circumstances, and the self-regulation of contextually appropriate </a:t>
            </a:r>
            <a:r>
              <a:rPr lang="en-US" sz="1200" dirty="0" err="1">
                <a:latin typeface="Arial" panose="020B0604020202020204" pitchFamily="34" charset="0"/>
                <a:cs typeface="Arial" panose="020B0604020202020204" pitchFamily="34" charset="0"/>
                <a:sym typeface="Calibri" pitchFamily="34" charset="0"/>
              </a:rPr>
              <a:t>behaviour</a:t>
            </a:r>
            <a:r>
              <a:rPr lang="en-US" sz="1200" dirty="0">
                <a:latin typeface="Arial" panose="020B0604020202020204" pitchFamily="34" charset="0"/>
                <a:cs typeface="Arial" panose="020B0604020202020204" pitchFamily="34" charset="0"/>
                <a:sym typeface="Calibri" pitchFamily="34" charset="0"/>
              </a:rPr>
              <a:t> (Meltzer, 2007, </a:t>
            </a:r>
            <a:r>
              <a:rPr lang="en-US" sz="1200" dirty="0" err="1">
                <a:latin typeface="Arial" panose="020B0604020202020204" pitchFamily="34" charset="0"/>
                <a:cs typeface="Arial" panose="020B0604020202020204" pitchFamily="34" charset="0"/>
                <a:sym typeface="Calibri" pitchFamily="34" charset="0"/>
              </a:rPr>
              <a:t>Funahashi</a:t>
            </a:r>
            <a:r>
              <a:rPr lang="en-US" sz="1200" dirty="0">
                <a:latin typeface="Arial" panose="020B0604020202020204" pitchFamily="34" charset="0"/>
                <a:cs typeface="Arial" panose="020B0604020202020204" pitchFamily="34" charset="0"/>
                <a:sym typeface="Calibri" pitchFamily="34" charset="0"/>
              </a:rPr>
              <a:t>, 2001). Deficits in executive functions are known to influence certain forms of antisocial </a:t>
            </a:r>
            <a:r>
              <a:rPr lang="en-US" sz="1200" dirty="0" err="1">
                <a:latin typeface="Arial" panose="020B0604020202020204" pitchFamily="34" charset="0"/>
                <a:cs typeface="Arial" panose="020B0604020202020204" pitchFamily="34" charset="0"/>
                <a:sym typeface="Calibri" pitchFamily="34" charset="0"/>
              </a:rPr>
              <a:t>behaviour</a:t>
            </a:r>
            <a:r>
              <a:rPr lang="en-US" sz="1200" dirty="0">
                <a:latin typeface="Arial" panose="020B0604020202020204" pitchFamily="34" charset="0"/>
                <a:cs typeface="Arial" panose="020B0604020202020204" pitchFamily="34" charset="0"/>
                <a:sym typeface="Calibri" pitchFamily="34" charset="0"/>
              </a:rPr>
              <a:t> by ‘decreasing behavioral inhibition, impairing the ability to anticipate behavioral consequences and assess punishment and reward, [or] damaging the capability to generate socially appropriate behavior in challenging contexts’ (Ogilvie et al, 2011: 1064). Such deficits have been particularly associated with aggressive forms of antisocial </a:t>
            </a:r>
            <a:r>
              <a:rPr lang="en-US" sz="1200" dirty="0" err="1">
                <a:latin typeface="Arial" panose="020B0604020202020204" pitchFamily="34" charset="0"/>
                <a:cs typeface="Arial" panose="020B0604020202020204" pitchFamily="34" charset="0"/>
                <a:sym typeface="Calibri" pitchFamily="34" charset="0"/>
              </a:rPr>
              <a:t>behaviour</a:t>
            </a:r>
            <a:r>
              <a:rPr lang="en-US" sz="1200" dirty="0">
                <a:latin typeface="Arial" panose="020B0604020202020204" pitchFamily="34" charset="0"/>
                <a:cs typeface="Arial" panose="020B0604020202020204" pitchFamily="34" charset="0"/>
                <a:sym typeface="Calibri" pitchFamily="34" charset="0"/>
              </a:rPr>
              <a:t> (</a:t>
            </a:r>
            <a:r>
              <a:rPr lang="en-US" sz="1200" dirty="0" err="1">
                <a:latin typeface="Arial" panose="020B0604020202020204" pitchFamily="34" charset="0"/>
                <a:cs typeface="Arial" panose="020B0604020202020204" pitchFamily="34" charset="0"/>
                <a:sym typeface="Calibri" pitchFamily="34" charset="0"/>
              </a:rPr>
              <a:t>Giancola</a:t>
            </a:r>
            <a:r>
              <a:rPr lang="en-US" sz="1200" dirty="0">
                <a:latin typeface="Arial" panose="020B0604020202020204" pitchFamily="34" charset="0"/>
                <a:cs typeface="Arial" panose="020B0604020202020204" pitchFamily="34" charset="0"/>
                <a:sym typeface="Calibri" pitchFamily="34" charset="0"/>
              </a:rPr>
              <a:t> et al, 2001; De Brito, et al, 2013).</a:t>
            </a:r>
          </a:p>
          <a:p>
            <a:pPr marL="0" marR="0" lvl="0" indent="0" algn="l" defTabSz="914400" rtl="0" eaLnBrk="0" fontAlgn="base" latinLnBrk="0" hangingPunct="0">
              <a:lnSpc>
                <a:spcPct val="118000"/>
              </a:lnSpc>
              <a:spcBef>
                <a:spcPct val="30000"/>
              </a:spcBef>
              <a:spcAft>
                <a:spcPct val="0"/>
              </a:spcAft>
              <a:buClrTx/>
              <a:buSzTx/>
              <a:buFontTx/>
              <a:buNone/>
              <a:tabLst/>
              <a:defRPr/>
            </a:pPr>
            <a:endParaRPr lang="en-US" sz="1200" dirty="0">
              <a:latin typeface="Arial" panose="020B0604020202020204" pitchFamily="34" charset="0"/>
              <a:cs typeface="Arial" panose="020B0604020202020204" pitchFamily="34" charset="0"/>
              <a:sym typeface="Calibri" pitchFamily="34" charset="0"/>
            </a:endParaRPr>
          </a:p>
          <a:p>
            <a:pPr marL="0" marR="0" lvl="0" indent="0" algn="l" defTabSz="914400" rtl="0" eaLnBrk="0" fontAlgn="base" latinLnBrk="0" hangingPunct="0">
              <a:lnSpc>
                <a:spcPct val="118000"/>
              </a:lnSpc>
              <a:spcBef>
                <a:spcPct val="30000"/>
              </a:spcBef>
              <a:spcAft>
                <a:spcPct val="0"/>
              </a:spcAft>
              <a:buClrTx/>
              <a:buSzTx/>
              <a:buFontTx/>
              <a:buNone/>
              <a:tabLst/>
              <a:defRPr/>
            </a:pPr>
            <a:r>
              <a:rPr lang="en-US" sz="1200" kern="1200" dirty="0">
                <a:solidFill>
                  <a:srgbClr val="064298"/>
                </a:solidFill>
                <a:latin typeface="Arial" panose="020B0604020202020204" pitchFamily="34" charset="0"/>
                <a:ea typeface="MS PGothic" panose="020B0600070205080204" pitchFamily="34" charset="-128"/>
                <a:cs typeface="Arial" panose="020B0604020202020204" pitchFamily="34" charset="0"/>
              </a:rPr>
              <a:t>20-40% of children age 5 to 15 demonstrate deficits in executive function a year after TBI. These deficits are enduring and can worsen over time. Deficits in such functions influence antisocial </a:t>
            </a:r>
            <a:r>
              <a:rPr lang="en-US" sz="1200" kern="1200" dirty="0" err="1">
                <a:solidFill>
                  <a:srgbClr val="064298"/>
                </a:solidFill>
                <a:latin typeface="Arial" panose="020B0604020202020204" pitchFamily="34" charset="0"/>
                <a:ea typeface="MS PGothic" panose="020B0600070205080204" pitchFamily="34" charset="-128"/>
                <a:cs typeface="Arial" panose="020B0604020202020204" pitchFamily="34" charset="0"/>
              </a:rPr>
              <a:t>behaviour</a:t>
            </a:r>
            <a:r>
              <a:rPr lang="en-US" sz="1200" kern="1200" dirty="0">
                <a:solidFill>
                  <a:srgbClr val="064298"/>
                </a:solidFill>
                <a:latin typeface="Arial" panose="020B0604020202020204" pitchFamily="34" charset="0"/>
                <a:ea typeface="MS PGothic" panose="020B0600070205080204" pitchFamily="34" charset="-128"/>
                <a:cs typeface="Arial" panose="020B0604020202020204" pitchFamily="34" charset="0"/>
              </a:rPr>
              <a:t> by reducing inhibition or impairing the ability to anticipate the consequences of actions</a:t>
            </a:r>
          </a:p>
          <a:p>
            <a:pPr defTabSz="914400"/>
            <a:endParaRPr lang="en-US" sz="1200" dirty="0">
              <a:latin typeface="Arial" panose="020B0604020202020204" pitchFamily="34" charset="0"/>
              <a:cs typeface="Arial" panose="020B0604020202020204" pitchFamily="34" charset="0"/>
              <a:sym typeface="Calibri" pitchFamily="34" charset="0"/>
            </a:endParaRPr>
          </a:p>
          <a:p>
            <a:pPr defTabSz="914400"/>
            <a:r>
              <a:rPr lang="en-US" sz="1200" dirty="0">
                <a:latin typeface="Arial" panose="020B0604020202020204" pitchFamily="34" charset="0"/>
                <a:cs typeface="Arial" panose="020B0604020202020204" pitchFamily="34" charset="0"/>
                <a:sym typeface="Calibri" pitchFamily="34" charset="0"/>
              </a:rPr>
              <a:t>Communication impairments are associated with a reduced capacity for effective social interaction. Social or pragmatic communication relates to conversational skills such as taking turns, selecting appropriate language for a given social context, and using appropriate non-verbal communication techniques.  Poor social communication may result in difficulties understanding and expressing emotions, or the use of challenging </a:t>
            </a:r>
            <a:r>
              <a:rPr lang="en-US" sz="1200" dirty="0" err="1">
                <a:latin typeface="Arial" panose="020B0604020202020204" pitchFamily="34" charset="0"/>
                <a:cs typeface="Arial" panose="020B0604020202020204" pitchFamily="34" charset="0"/>
                <a:sym typeface="Calibri" pitchFamily="34" charset="0"/>
              </a:rPr>
              <a:t>behaviour</a:t>
            </a:r>
            <a:r>
              <a:rPr lang="en-US" sz="1200" dirty="0">
                <a:latin typeface="Arial" panose="020B0604020202020204" pitchFamily="34" charset="0"/>
                <a:cs typeface="Arial" panose="020B0604020202020204" pitchFamily="34" charset="0"/>
                <a:sym typeface="Calibri" pitchFamily="34" charset="0"/>
              </a:rPr>
              <a:t> as a means to communicate emotions (Ryan et al, 2013). Poor social communication is also associated with difficulties in developing coping strategies and understanding the perspective of others (</a:t>
            </a:r>
            <a:r>
              <a:rPr lang="en-US" sz="1200" dirty="0" err="1">
                <a:latin typeface="Arial" panose="020B0604020202020204" pitchFamily="34" charset="0"/>
                <a:cs typeface="Arial" panose="020B0604020202020204" pitchFamily="34" charset="0"/>
                <a:sym typeface="Calibri" pitchFamily="34" charset="0"/>
              </a:rPr>
              <a:t>Brownlie</a:t>
            </a:r>
            <a:r>
              <a:rPr lang="en-US" sz="1200" dirty="0">
                <a:latin typeface="Arial" panose="020B0604020202020204" pitchFamily="34" charset="0"/>
                <a:cs typeface="Arial" panose="020B0604020202020204" pitchFamily="34" charset="0"/>
                <a:sym typeface="Calibri" pitchFamily="34" charset="0"/>
              </a:rPr>
              <a:t> et al, 2004; Snow and Powell, 2011). </a:t>
            </a:r>
          </a:p>
          <a:p>
            <a:pPr marL="0" marR="0" lvl="0" indent="0" algn="l" defTabSz="914400" rtl="0" eaLnBrk="0" fontAlgn="base" latinLnBrk="0" hangingPunct="0">
              <a:lnSpc>
                <a:spcPct val="118000"/>
              </a:lnSpc>
              <a:spcBef>
                <a:spcPct val="30000"/>
              </a:spcBef>
              <a:spcAft>
                <a:spcPct val="0"/>
              </a:spcAft>
              <a:buClrTx/>
              <a:buSzTx/>
              <a:buFontTx/>
              <a:buNone/>
              <a:tabLst/>
              <a:defRPr/>
            </a:pPr>
            <a:endParaRPr lang="en-AU" sz="1200" kern="1200" dirty="0">
              <a:solidFill>
                <a:srgbClr val="064298"/>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18000"/>
              </a:lnSpc>
              <a:spcBef>
                <a:spcPct val="30000"/>
              </a:spcBef>
              <a:spcAft>
                <a:spcPct val="0"/>
              </a:spcAft>
              <a:buClrTx/>
              <a:buSzTx/>
              <a:buFontTx/>
              <a:buNone/>
              <a:tabLst/>
              <a:defRPr/>
            </a:pPr>
            <a:r>
              <a:rPr lang="en-US" sz="1200" kern="1200" dirty="0">
                <a:solidFill>
                  <a:srgbClr val="064298"/>
                </a:solidFill>
                <a:latin typeface="Arial" panose="020B0604020202020204" pitchFamily="34" charset="0"/>
                <a:ea typeface="MS PGothic" panose="020B0600070205080204" pitchFamily="34" charset="-128"/>
                <a:cs typeface="Arial" panose="020B0604020202020204" pitchFamily="34" charset="0"/>
              </a:rPr>
              <a:t> </a:t>
            </a:r>
            <a:endParaRPr lang="en-GB" sz="1200" kern="1200" dirty="0">
              <a:solidFill>
                <a:srgbClr val="064298"/>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18000"/>
              </a:lnSpc>
              <a:spcBef>
                <a:spcPct val="30000"/>
              </a:spcBef>
              <a:spcAft>
                <a:spcPct val="0"/>
              </a:spcAft>
              <a:buClrTx/>
              <a:buSzTx/>
              <a:buFontTx/>
              <a:buNone/>
              <a:tabLst/>
              <a:defRPr/>
            </a:pPr>
            <a:r>
              <a:rPr lang="en-US" sz="1200" dirty="0">
                <a:solidFill>
                  <a:srgbClr val="00203F"/>
                </a:solidFill>
                <a:latin typeface="Arial" panose="020B0604020202020204" pitchFamily="34" charset="0"/>
                <a:ea typeface="L Futura Light"/>
                <a:cs typeface="Arial" panose="020B0604020202020204" pitchFamily="34" charset="0"/>
              </a:rPr>
              <a:t>An inhibited ability to </a:t>
            </a:r>
            <a:r>
              <a:rPr lang="en-US" sz="1200" dirty="0" err="1">
                <a:solidFill>
                  <a:srgbClr val="00203F"/>
                </a:solidFill>
                <a:latin typeface="Arial" panose="020B0604020202020204" pitchFamily="34" charset="0"/>
                <a:ea typeface="L Futura Light"/>
                <a:cs typeface="Arial" panose="020B0604020202020204" pitchFamily="34" charset="0"/>
              </a:rPr>
              <a:t>recognise</a:t>
            </a:r>
            <a:r>
              <a:rPr lang="en-US" sz="1200" dirty="0">
                <a:solidFill>
                  <a:srgbClr val="00203F"/>
                </a:solidFill>
                <a:latin typeface="Arial" panose="020B0604020202020204" pitchFamily="34" charset="0"/>
                <a:ea typeface="L Futura Light"/>
                <a:cs typeface="Arial" panose="020B0604020202020204" pitchFamily="34" charset="0"/>
              </a:rPr>
              <a:t> and appropriately respond to other people’s emotions can lead to misreading of social cues that may elicit aggression, rule breaking, or an inability to empathize with the feelings of potential victims</a:t>
            </a:r>
            <a:endParaRPr lang="en-AU" sz="1200" dirty="0">
              <a:solidFill>
                <a:srgbClr val="00203F"/>
              </a:solidFill>
              <a:latin typeface="Arial" panose="020B0604020202020204" pitchFamily="34" charset="0"/>
              <a:ea typeface="L Futura Light"/>
              <a:cs typeface="Arial" panose="020B0604020202020204" pitchFamily="34" charset="0"/>
            </a:endParaRPr>
          </a:p>
          <a:p>
            <a:pPr defTabSz="914400"/>
            <a:endParaRPr lang="en-AU" sz="1200" dirty="0">
              <a:solidFill>
                <a:schemeClr val="tx1"/>
              </a:solidFill>
              <a:effectLst/>
              <a:latin typeface="Arial" panose="020B0604020202020204" pitchFamily="34" charset="0"/>
              <a:ea typeface="+mn-ea"/>
              <a:cs typeface="Arial" panose="020B0604020202020204" pitchFamily="34" charset="0"/>
              <a:sym typeface="Helvetica Neue"/>
            </a:endParaRPr>
          </a:p>
          <a:p>
            <a:pPr defTabSz="914400"/>
            <a:endParaRPr lang="en-US" sz="1200" dirty="0">
              <a:latin typeface="Arial" panose="020B0604020202020204" pitchFamily="34" charset="0"/>
              <a:cs typeface="Arial" panose="020B0604020202020204" pitchFamily="34" charset="0"/>
              <a:sym typeface="Calibri" pitchFamily="34" charset="0"/>
            </a:endParaRPr>
          </a:p>
          <a:p>
            <a:pPr defTabSz="914400"/>
            <a:r>
              <a:rPr lang="en-US" sz="1200" dirty="0">
                <a:latin typeface="Arial" panose="020B0604020202020204" pitchFamily="34" charset="0"/>
                <a:cs typeface="Arial" panose="020B0604020202020204" pitchFamily="34" charset="0"/>
                <a:sym typeface="Calibri" pitchFamily="34" charset="0"/>
              </a:rPr>
              <a:t>These illustrative examples offer a brief insight into the diverse and complex ways in which cognitive and emotional difficulties that are symptomatic of TBI might, in particular social contexts, give rise to the expression of aggressive or antisocial </a:t>
            </a:r>
            <a:r>
              <a:rPr lang="en-US" sz="1200" dirty="0" err="1">
                <a:latin typeface="Arial" panose="020B0604020202020204" pitchFamily="34" charset="0"/>
                <a:cs typeface="Arial" panose="020B0604020202020204" pitchFamily="34" charset="0"/>
                <a:sym typeface="Calibri" pitchFamily="34" charset="0"/>
              </a:rPr>
              <a:t>behaviour</a:t>
            </a:r>
            <a:r>
              <a:rPr lang="en-US" sz="1200" dirty="0">
                <a:latin typeface="Arial" panose="020B0604020202020204" pitchFamily="34" charset="0"/>
                <a:cs typeface="Arial" panose="020B0604020202020204" pitchFamily="34" charset="0"/>
                <a:sym typeface="Calibri" pitchFamily="34" charset="0"/>
              </a:rPr>
              <a:t> associated with criminality. In doing so they suggest that, whilst young people with neurodevelopmental impairments may commit crime for exactly the same reasons as other young people, there may also be certain additional triggers or particular patterns of </a:t>
            </a:r>
            <a:r>
              <a:rPr lang="en-US" sz="1200" dirty="0" err="1">
                <a:latin typeface="Arial" panose="020B0604020202020204" pitchFamily="34" charset="0"/>
                <a:cs typeface="Arial" panose="020B0604020202020204" pitchFamily="34" charset="0"/>
                <a:sym typeface="Calibri" pitchFamily="34" charset="0"/>
              </a:rPr>
              <a:t>behaviour</a:t>
            </a:r>
            <a:r>
              <a:rPr lang="en-US" sz="1200" dirty="0">
                <a:latin typeface="Arial" panose="020B0604020202020204" pitchFamily="34" charset="0"/>
                <a:cs typeface="Arial" panose="020B0604020202020204" pitchFamily="34" charset="0"/>
                <a:sym typeface="Calibri" pitchFamily="34" charset="0"/>
              </a:rPr>
              <a:t> related to cognitive and emotional deficits. As such they suggest a need to identify such deficits and to respond accordingly in seeking to reduce offending and reoffending. </a:t>
            </a:r>
          </a:p>
        </p:txBody>
      </p:sp>
    </p:spTree>
    <p:extLst>
      <p:ext uri="{BB962C8B-B14F-4D97-AF65-F5344CB8AC3E}">
        <p14:creationId xmlns:p14="http://schemas.microsoft.com/office/powerpoint/2010/main" val="71602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48"/>
          <p:cNvSpPr>
            <a:spLocks noGrp="1" noRot="1" noChangeAspect="1"/>
          </p:cNvSpPr>
          <p:nvPr>
            <p:ph type="sldImg"/>
          </p:nvPr>
        </p:nvSpPr>
        <p:spPr bwMode="auto">
          <a:noFill/>
        </p:spPr>
      </p:sp>
      <p:sp>
        <p:nvSpPr>
          <p:cNvPr id="14338" name="Shape 49"/>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marL="0" marR="0" indent="0" algn="l" defTabSz="457200" rtl="0" eaLnBrk="0" fontAlgn="base" latinLnBrk="0" hangingPunct="0">
              <a:lnSpc>
                <a:spcPct val="98000"/>
              </a:lnSpc>
              <a:spcBef>
                <a:spcPct val="30000"/>
              </a:spcBef>
              <a:spcAft>
                <a:spcPct val="0"/>
              </a:spcAft>
              <a:buClrTx/>
              <a:buSzTx/>
              <a:buFontTx/>
              <a:buNone/>
              <a:tabLst/>
              <a:defRPr/>
            </a:pPr>
            <a:r>
              <a:rPr lang="en-US" sz="1200" dirty="0" smtClean="0">
                <a:solidFill>
                  <a:schemeClr val="tx1"/>
                </a:solidFill>
                <a:effectLst/>
                <a:latin typeface="Arial" panose="020B0604020202020204" pitchFamily="34" charset="0"/>
                <a:ea typeface="+mn-ea"/>
                <a:cs typeface="Arial" panose="020B0604020202020204" pitchFamily="34" charset="0"/>
                <a:sym typeface="Helvetica Neue"/>
              </a:rPr>
              <a:t>It seems therefore that significant proportions of young people in custody have one or more neurodevelopmental disorder. What’s more, this is likely to be an underestimate of the proportion of young people affected by particular symptoms or sub-clinical levels of impairment. This suggests the widespread failure of current policies and practices to meet their primary aim to prevent offending and re-offending when working with young people with neurodevelopmental impairment. It further suggests that, as a result, the youth justice system – and the custodial estate in particular – has become the primary service provider to a large number of young people with significant neurodevelopmental impairment. </a:t>
            </a:r>
            <a:r>
              <a:rPr lang="en-AU" sz="1200" baseline="0" dirty="0" smtClean="0">
                <a:solidFill>
                  <a:schemeClr val="tx1"/>
                </a:solidFill>
                <a:effectLst/>
                <a:latin typeface="Arial" panose="020B0604020202020204" pitchFamily="34" charset="0"/>
                <a:ea typeface="+mn-ea"/>
                <a:cs typeface="Arial" panose="020B0604020202020204" pitchFamily="34" charset="0"/>
                <a:sym typeface="Helvetica Neue"/>
              </a:rPr>
              <a:t> </a:t>
            </a:r>
            <a:r>
              <a:rPr lang="en-AU" sz="1200" dirty="0" smtClean="0">
                <a:solidFill>
                  <a:schemeClr val="tx1"/>
                </a:solidFill>
                <a:effectLst/>
                <a:latin typeface="Arial" panose="020B0604020202020204" pitchFamily="34" charset="0"/>
                <a:ea typeface="+mn-ea"/>
                <a:cs typeface="Arial" panose="020B0604020202020204" pitchFamily="34" charset="0"/>
                <a:sym typeface="Helvetica Neue"/>
              </a:rPr>
              <a:t>This is clearly inappropriate. </a:t>
            </a:r>
          </a:p>
          <a:p>
            <a:pPr>
              <a:lnSpc>
                <a:spcPct val="98000"/>
              </a:lnSpc>
            </a:pPr>
            <a:endParaRPr lang="en-US" sz="1200" dirty="0" smtClean="0">
              <a:latin typeface="Arial Unicode MS" pitchFamily="34" charset="-128"/>
            </a:endParaRPr>
          </a:p>
          <a:p>
            <a:pPr>
              <a:lnSpc>
                <a:spcPct val="98000"/>
              </a:lnSpc>
            </a:pPr>
            <a:r>
              <a:rPr lang="en-US" sz="1200" dirty="0" smtClean="0">
                <a:latin typeface="Arial Unicode MS" pitchFamily="34" charset="-128"/>
              </a:rPr>
              <a:t>In seeking</a:t>
            </a:r>
            <a:r>
              <a:rPr lang="en-US" sz="1200" baseline="0" dirty="0" smtClean="0">
                <a:latin typeface="Arial Unicode MS" pitchFamily="34" charset="-128"/>
              </a:rPr>
              <a:t> explanations we think about three inter-related sets of influence. </a:t>
            </a:r>
          </a:p>
          <a:p>
            <a:pPr>
              <a:lnSpc>
                <a:spcPct val="98000"/>
              </a:lnSpc>
            </a:pPr>
            <a:endParaRPr lang="en-US" sz="1200" baseline="0" dirty="0" smtClean="0">
              <a:latin typeface="Arial Unicode MS" pitchFamily="34" charset="-128"/>
            </a:endParaRPr>
          </a:p>
          <a:p>
            <a:pPr marL="0" marR="0" lvl="0" indent="0" algn="ctr" defTabSz="457200" rtl="0" eaLnBrk="0" fontAlgn="base" latinLnBrk="0" hangingPunct="0">
              <a:lnSpc>
                <a:spcPct val="130000"/>
              </a:lnSpc>
              <a:spcBef>
                <a:spcPts val="500"/>
              </a:spcBef>
              <a:spcAft>
                <a:spcPts val="1200"/>
              </a:spcAft>
              <a:buClrTx/>
              <a:buSzTx/>
              <a:buFontTx/>
              <a:buNone/>
              <a:tabLst/>
              <a:defRPr/>
            </a:pPr>
            <a:r>
              <a:rPr lang="en-US" sz="1200" dirty="0" smtClean="0">
                <a:solidFill>
                  <a:srgbClr val="0094BA"/>
                </a:solidFill>
                <a:latin typeface="L Futura Light"/>
                <a:ea typeface="L Futura Light"/>
                <a:cs typeface="L Futura Light"/>
                <a:sym typeface="L Futura Light"/>
              </a:rPr>
              <a:t>Today’s argument in a nutshell…</a:t>
            </a:r>
          </a:p>
          <a:p>
            <a:pPr algn="ctr">
              <a:lnSpc>
                <a:spcPct val="130000"/>
              </a:lnSpc>
              <a:spcBef>
                <a:spcPts val="500"/>
              </a:spcBef>
              <a:spcAft>
                <a:spcPts val="1200"/>
              </a:spcAft>
            </a:pPr>
            <a:r>
              <a:rPr lang="en-GB" sz="1200" dirty="0" smtClean="0">
                <a:solidFill>
                  <a:srgbClr val="00203F"/>
                </a:solidFill>
                <a:latin typeface="L Futura Light"/>
              </a:rPr>
              <a:t>Young people with neurodevelopmental impairments are made vulnerable, discriminated against, and ultimately disabled by their interactions with the criminal justice system, increasing risk of criminalisation. </a:t>
            </a:r>
          </a:p>
          <a:p>
            <a:pPr>
              <a:lnSpc>
                <a:spcPct val="110000"/>
              </a:lnSpc>
              <a:spcBef>
                <a:spcPts val="400"/>
              </a:spcBef>
            </a:pPr>
            <a:endParaRPr lang="en-US" sz="1200" b="1" dirty="0" smtClean="0">
              <a:solidFill>
                <a:srgbClr val="00203F"/>
              </a:solidFill>
              <a:latin typeface="L Futura Light"/>
              <a:ea typeface="L Futura Light"/>
              <a:cs typeface="L Futura Light"/>
              <a:sym typeface="L Futura Light"/>
            </a:endParaRPr>
          </a:p>
          <a:p>
            <a:pPr>
              <a:lnSpc>
                <a:spcPct val="98000"/>
              </a:lnSpc>
            </a:pPr>
            <a:endParaRPr lang="en-US" sz="1200" baseline="0" dirty="0" smtClean="0">
              <a:latin typeface="Arial Unicode MS" pitchFamily="34" charset="-128"/>
            </a:endParaRPr>
          </a:p>
        </p:txBody>
      </p:sp>
    </p:spTree>
    <p:extLst>
      <p:ext uri="{BB962C8B-B14F-4D97-AF65-F5344CB8AC3E}">
        <p14:creationId xmlns:p14="http://schemas.microsoft.com/office/powerpoint/2010/main" val="417715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p:spPr>
      </p:sp>
      <p:sp>
        <p:nvSpPr>
          <p:cNvPr id="41987"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r>
              <a:rPr lang="en-US" sz="1200" dirty="0" smtClean="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social model of disability is premised on the notion that it is society, through its norms, structures and processes, that disables a person with an impairment, rejecting any assertion that an impairment is inherently disabling. A clear distinction is therefore drawn between the concepts of impairment and disability:</a:t>
            </a:r>
            <a:endParaRPr lang="en-AU" sz="1200" i="1" dirty="0">
              <a:latin typeface="Arial" panose="020B0604020202020204" pitchFamily="34" charset="0"/>
              <a:cs typeface="Arial" panose="020B0604020202020204" pitchFamily="34" charset="0"/>
            </a:endParaRPr>
          </a:p>
          <a:p>
            <a:pPr>
              <a:lnSpc>
                <a:spcPct val="98000"/>
              </a:lnSpc>
            </a:pPr>
            <a:endParaRPr lang="en-AU" sz="1200" i="1" dirty="0">
              <a:latin typeface="Arial" panose="020B0604020202020204" pitchFamily="34" charset="0"/>
              <a:cs typeface="Arial" panose="020B0604020202020204" pitchFamily="34" charset="0"/>
            </a:endParaRPr>
          </a:p>
          <a:p>
            <a:pPr>
              <a:lnSpc>
                <a:spcPct val="98000"/>
              </a:lnSpc>
            </a:pPr>
            <a:r>
              <a:rPr lang="en-AU" sz="1200" i="1" dirty="0">
                <a:latin typeface="Arial" panose="020B0604020202020204" pitchFamily="34" charset="0"/>
                <a:cs typeface="Arial" panose="020B0604020202020204" pitchFamily="34" charset="0"/>
              </a:rPr>
              <a:t>Impairment</a:t>
            </a:r>
            <a:r>
              <a:rPr lang="en-AU" sz="1200" dirty="0">
                <a:latin typeface="Arial" panose="020B0604020202020204" pitchFamily="34" charset="0"/>
                <a:cs typeface="Arial" panose="020B0604020202020204" pitchFamily="34" charset="0"/>
              </a:rPr>
              <a:t> is the functional limitation within the individual caused by physical, mental or sensory impairment. </a:t>
            </a:r>
            <a:r>
              <a:rPr lang="en-AU" sz="1200" i="1" dirty="0">
                <a:latin typeface="Arial" panose="020B0604020202020204" pitchFamily="34" charset="0"/>
                <a:cs typeface="Arial" panose="020B0604020202020204" pitchFamily="34" charset="0"/>
              </a:rPr>
              <a:t>Disability</a:t>
            </a:r>
            <a:r>
              <a:rPr lang="en-AU" sz="1200" dirty="0">
                <a:latin typeface="Arial" panose="020B0604020202020204" pitchFamily="34" charset="0"/>
                <a:cs typeface="Arial" panose="020B0604020202020204" pitchFamily="34" charset="0"/>
              </a:rPr>
              <a:t> is the loss or limitation of opportunities to take part in the normal life of the community on an equal level with others due to physical and social barriers (Barnes, 1991: 2).</a:t>
            </a:r>
            <a:endParaRPr lang="en-US" sz="1200" dirty="0">
              <a:latin typeface="Arial" panose="020B0604020202020204" pitchFamily="34" charset="0"/>
              <a:cs typeface="Arial" panose="020B0604020202020204" pitchFamily="34" charset="0"/>
            </a:endParaRPr>
          </a:p>
          <a:p>
            <a:pPr>
              <a:lnSpc>
                <a:spcPct val="98000"/>
              </a:lnSpc>
            </a:pPr>
            <a:endParaRPr lang="en-US" sz="1200" dirty="0">
              <a:latin typeface="Arial" panose="020B0604020202020204" pitchFamily="34" charset="0"/>
              <a:cs typeface="Arial" panose="020B0604020202020204" pitchFamily="34" charset="0"/>
            </a:endParaRPr>
          </a:p>
          <a:p>
            <a:pPr>
              <a:lnSpc>
                <a:spcPct val="98000"/>
              </a:lnSpc>
            </a:pPr>
            <a:r>
              <a:rPr lang="en-US" sz="1200" dirty="0">
                <a:latin typeface="Arial" panose="020B0604020202020204" pitchFamily="34" charset="0"/>
                <a:cs typeface="Arial" panose="020B0604020202020204" pitchFamily="34" charset="0"/>
              </a:rPr>
              <a:t>A social model theory therefore ‘redirects analysis from the individual to processes of social oppression, discrimination and exclusion’ (</a:t>
            </a:r>
            <a:r>
              <a:rPr lang="en-US" sz="1200" dirty="0" err="1">
                <a:latin typeface="Arial" panose="020B0604020202020204" pitchFamily="34" charset="0"/>
                <a:cs typeface="Arial" panose="020B0604020202020204" pitchFamily="34" charset="0"/>
              </a:rPr>
              <a:t>Mulvany</a:t>
            </a:r>
            <a:r>
              <a:rPr lang="en-US" sz="1200" dirty="0">
                <a:latin typeface="Arial" panose="020B0604020202020204" pitchFamily="34" charset="0"/>
                <a:cs typeface="Arial" panose="020B0604020202020204" pitchFamily="34" charset="0"/>
              </a:rPr>
              <a:t>, 2000: 584), framing disability as the relationship between a person with an impairment and their environment.  </a:t>
            </a:r>
          </a:p>
          <a:p>
            <a:pPr>
              <a:lnSpc>
                <a:spcPct val="98000"/>
              </a:lnSpc>
            </a:pPr>
            <a:endParaRPr lang="en-US" sz="1200" dirty="0">
              <a:latin typeface="Arial" panose="020B0604020202020204" pitchFamily="34" charset="0"/>
              <a:cs typeface="Arial" panose="020B0604020202020204" pitchFamily="34" charset="0"/>
            </a:endParaRPr>
          </a:p>
          <a:p>
            <a:pPr>
              <a:lnSpc>
                <a:spcPct val="98000"/>
              </a:lnSpc>
            </a:pPr>
            <a:r>
              <a:rPr lang="en-US" sz="1200" baseline="0" dirty="0">
                <a:latin typeface="Arial" panose="020B0604020202020204" pitchFamily="34" charset="0"/>
                <a:cs typeface="Arial" panose="020B0604020202020204" pitchFamily="34" charset="0"/>
              </a:rPr>
              <a:t>Must also be alert to critical disability studies perspectives re the simplistic and unhelpful separation of impairment and disability:</a:t>
            </a:r>
          </a:p>
          <a:p>
            <a:pPr>
              <a:lnSpc>
                <a:spcPct val="98000"/>
              </a:lnSpc>
            </a:pPr>
            <a:endParaRPr lang="en-US" sz="1200" dirty="0">
              <a:latin typeface="Arial" panose="020B0604020202020204" pitchFamily="34" charset="0"/>
              <a:cs typeface="Arial" panose="020B0604020202020204" pitchFamily="34" charset="0"/>
            </a:endParaRPr>
          </a:p>
          <a:p>
            <a:pPr marL="342900" indent="-342900">
              <a:lnSpc>
                <a:spcPct val="130000"/>
              </a:lnSpc>
              <a:spcBef>
                <a:spcPts val="1800"/>
              </a:spcBef>
              <a:buFont typeface="Arial" panose="020B0604020202020204" pitchFamily="34" charset="0"/>
              <a:buChar char="•"/>
            </a:pPr>
            <a:r>
              <a:rPr lang="en-US" sz="1200" dirty="0">
                <a:solidFill>
                  <a:srgbClr val="00203F"/>
                </a:solidFill>
                <a:latin typeface="Arial" panose="020B0604020202020204" pitchFamily="34" charset="0"/>
                <a:ea typeface="L Futura Light"/>
                <a:cs typeface="Arial" panose="020B0604020202020204" pitchFamily="34" charset="0"/>
                <a:sym typeface="L Futura Light"/>
              </a:rPr>
              <a:t>The social model of disability ensures the relegation of impairment to the medical model – ‘the medialization of impairment’</a:t>
            </a:r>
          </a:p>
          <a:p>
            <a:pPr marL="342900" indent="-342900">
              <a:lnSpc>
                <a:spcPct val="130000"/>
              </a:lnSpc>
              <a:spcBef>
                <a:spcPts val="1800"/>
              </a:spcBef>
              <a:buFont typeface="Arial" panose="020B0604020202020204" pitchFamily="34" charset="0"/>
              <a:buChar char="•"/>
            </a:pPr>
            <a:r>
              <a:rPr lang="en-US" sz="1200" dirty="0">
                <a:solidFill>
                  <a:srgbClr val="00203F"/>
                </a:solidFill>
                <a:latin typeface="Arial" panose="020B0604020202020204" pitchFamily="34" charset="0"/>
                <a:ea typeface="L Futura Light"/>
                <a:cs typeface="Arial" panose="020B0604020202020204" pitchFamily="34" charset="0"/>
                <a:sym typeface="L Futura Light"/>
              </a:rPr>
              <a:t>There is a need to move beyond the binary distinction of ‘impairment’ and ‘disability’ to recognize their </a:t>
            </a:r>
            <a:r>
              <a:rPr lang="en-US" sz="1200" dirty="0" smtClean="0">
                <a:solidFill>
                  <a:srgbClr val="00203F"/>
                </a:solidFill>
                <a:latin typeface="Arial" panose="020B0604020202020204" pitchFamily="34" charset="0"/>
                <a:ea typeface="L Futura Light"/>
                <a:cs typeface="Arial" panose="020B0604020202020204" pitchFamily="34" charset="0"/>
                <a:sym typeface="L Futura Light"/>
              </a:rPr>
              <a:t>inter-relationship</a:t>
            </a:r>
            <a:endParaRPr lang="en-US" sz="1200" dirty="0">
              <a:solidFill>
                <a:srgbClr val="00203F"/>
              </a:solidFill>
              <a:latin typeface="Arial" panose="020B0604020202020204" pitchFamily="34" charset="0"/>
              <a:ea typeface="L Futura Light"/>
              <a:cs typeface="Arial" panose="020B0604020202020204" pitchFamily="34" charset="0"/>
              <a:sym typeface="L Futura Light"/>
            </a:endParaRPr>
          </a:p>
        </p:txBody>
      </p:sp>
    </p:spTree>
    <p:extLst>
      <p:ext uri="{BB962C8B-B14F-4D97-AF65-F5344CB8AC3E}">
        <p14:creationId xmlns:p14="http://schemas.microsoft.com/office/powerpoint/2010/main" val="89491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86"/>
          <p:cNvSpPr>
            <a:spLocks noGrp="1" noRot="1" noChangeAspect="1"/>
          </p:cNvSpPr>
          <p:nvPr>
            <p:ph type="sldImg"/>
          </p:nvPr>
        </p:nvSpPr>
        <p:spPr bwMode="auto">
          <a:noFill/>
        </p:spPr>
      </p:sp>
      <p:sp>
        <p:nvSpPr>
          <p:cNvPr id="23554" name="Shape 87"/>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defTabSz="914400"/>
            <a:r>
              <a:rPr lang="en-US" sz="1200" dirty="0">
                <a:latin typeface="Arial Unicode MS" pitchFamily="34" charset="-128"/>
                <a:sym typeface="Calibri" pitchFamily="34" charset="0"/>
              </a:rPr>
              <a:t>Diagnosis (or lack of) and classification determines the extent and nature of recognition and response to neurodevelopmental impairment, and is therefore key to a variety of experiences that can serve to increase risk of offending. In particular, as I have already discussed, the failure of the education system to identify and respond to the learning needs of young people with neurodevelopmental impairment may be the origin of potential disengagement with education. It may also be directly implicated in the onset of problem </a:t>
            </a:r>
            <a:r>
              <a:rPr lang="en-US" sz="1200" dirty="0" err="1">
                <a:latin typeface="Arial Unicode MS" pitchFamily="34" charset="-128"/>
                <a:sym typeface="Calibri" pitchFamily="34" charset="0"/>
              </a:rPr>
              <a:t>behaviour</a:t>
            </a:r>
            <a:r>
              <a:rPr lang="en-US" sz="1200" dirty="0">
                <a:latin typeface="Arial Unicode MS" pitchFamily="34" charset="-128"/>
                <a:sym typeface="Calibri" pitchFamily="34" charset="0"/>
              </a:rPr>
              <a:t>. Without an appropriate awareness of impairment, </a:t>
            </a:r>
            <a:r>
              <a:rPr lang="en-US" sz="1200" dirty="0" err="1">
                <a:latin typeface="Arial Unicode MS" pitchFamily="34" charset="-128"/>
                <a:sym typeface="Calibri" pitchFamily="34" charset="0"/>
              </a:rPr>
              <a:t>behaviour</a:t>
            </a:r>
            <a:r>
              <a:rPr lang="en-US" sz="1200" dirty="0">
                <a:latin typeface="Arial Unicode MS" pitchFamily="34" charset="-128"/>
                <a:sym typeface="Calibri" pitchFamily="34" charset="0"/>
              </a:rPr>
              <a:t> in the classroom may be attributed to the wrong underlying cause. A cognitive or affective impairment may therefore be misinterpreted as a </a:t>
            </a:r>
            <a:r>
              <a:rPr lang="en-US" sz="1200" dirty="0" err="1">
                <a:latin typeface="Arial Unicode MS" pitchFamily="34" charset="-128"/>
                <a:sym typeface="Calibri" pitchFamily="34" charset="0"/>
              </a:rPr>
              <a:t>behavioural</a:t>
            </a:r>
            <a:r>
              <a:rPr lang="en-US" sz="1200" dirty="0">
                <a:latin typeface="Arial Unicode MS" pitchFamily="34" charset="-128"/>
                <a:sym typeface="Calibri" pitchFamily="34" charset="0"/>
              </a:rPr>
              <a:t> problem and, on this basis, the child may attract inaccurate and inappropriate labels. Law and colleagues (2013: 491) provide an illustrative example in relation to communication difficulties:</a:t>
            </a:r>
          </a:p>
          <a:p>
            <a:pPr defTabSz="914400"/>
            <a:endParaRPr lang="en-US" sz="1200" dirty="0">
              <a:latin typeface="Arial Unicode MS" pitchFamily="34" charset="-128"/>
              <a:sym typeface="Calibri" pitchFamily="34" charset="0"/>
            </a:endParaRPr>
          </a:p>
          <a:p>
            <a:pPr defTabSz="914400"/>
            <a:r>
              <a:rPr lang="en-US" sz="1200" dirty="0">
                <a:sym typeface="Calibri" pitchFamily="34" charset="0"/>
              </a:rPr>
              <a:t>‘</a:t>
            </a:r>
            <a:r>
              <a:rPr lang="en-US" sz="1200" dirty="0">
                <a:latin typeface="Arial Unicode MS" pitchFamily="34" charset="-128"/>
                <a:sym typeface="Calibri" pitchFamily="34" charset="0"/>
              </a:rPr>
              <a:t>What manifests in the classroom as a </a:t>
            </a:r>
            <a:r>
              <a:rPr lang="en-US" sz="1200" dirty="0">
                <a:sym typeface="Calibri" pitchFamily="34" charset="0"/>
              </a:rPr>
              <a:t>‘</a:t>
            </a:r>
            <a:r>
              <a:rPr lang="en-US" sz="1200" dirty="0" err="1" smtClean="0">
                <a:latin typeface="Arial Unicode MS" pitchFamily="34" charset="-128"/>
                <a:sym typeface="Calibri" pitchFamily="34" charset="0"/>
              </a:rPr>
              <a:t>beha</a:t>
            </a:r>
            <a:endParaRPr lang="en-US" sz="1200" dirty="0" smtClean="0">
              <a:latin typeface="Arial Unicode MS" pitchFamily="34" charset="-128"/>
              <a:sym typeface="Calibri" pitchFamily="34" charset="0"/>
            </a:endParaRPr>
          </a:p>
          <a:p>
            <a:pPr marL="0" marR="0" lvl="0" indent="0" algn="l" defTabSz="914400" rtl="0" eaLnBrk="0" fontAlgn="base" latinLnBrk="0" hangingPunct="0">
              <a:lnSpc>
                <a:spcPct val="118000"/>
              </a:lnSpc>
              <a:spcBef>
                <a:spcPct val="30000"/>
              </a:spcBef>
              <a:spcAft>
                <a:spcPct val="0"/>
              </a:spcAft>
              <a:buClrTx/>
              <a:buSzTx/>
              <a:buFontTx/>
              <a:buNone/>
              <a:tabLst/>
              <a:defRPr/>
            </a:pPr>
            <a:r>
              <a:rPr lang="en-US" sz="1200" kern="0" dirty="0" smtClean="0">
                <a:solidFill>
                  <a:srgbClr val="000000"/>
                </a:solidFill>
                <a:latin typeface="L Futura Light"/>
                <a:ea typeface="L Futura Light"/>
                <a:cs typeface="L Futura Light"/>
                <a:sym typeface="L Futura Light"/>
              </a:rPr>
              <a:t>	‘What manifests in the classroom as a ‘</a:t>
            </a:r>
            <a:r>
              <a:rPr lang="en-US" sz="1200" kern="0" dirty="0" err="1" smtClean="0">
                <a:solidFill>
                  <a:srgbClr val="000000"/>
                </a:solidFill>
                <a:latin typeface="L Futura Light"/>
                <a:ea typeface="L Futura Light"/>
                <a:cs typeface="L Futura Light"/>
                <a:sym typeface="L Futura Light"/>
              </a:rPr>
              <a:t>behaviour</a:t>
            </a:r>
            <a:r>
              <a:rPr lang="en-US" sz="1200" kern="0" dirty="0" smtClean="0">
                <a:solidFill>
                  <a:srgbClr val="000000"/>
                </a:solidFill>
                <a:latin typeface="L Futura Light"/>
                <a:ea typeface="L Futura Light"/>
                <a:cs typeface="L Futura Light"/>
                <a:sym typeface="L Futura Light"/>
              </a:rPr>
              <a:t> problem’ (e.g. failure to negotiate appropriately with other children around access 	to equipment) may in fact be more appropriately described as a </a:t>
            </a:r>
            <a:r>
              <a:rPr lang="en-US" sz="1200" i="1" kern="0" dirty="0" smtClean="0">
                <a:solidFill>
                  <a:srgbClr val="000000"/>
                </a:solidFill>
                <a:latin typeface="L Futura Light"/>
                <a:ea typeface="L Futura Light"/>
                <a:cs typeface="L Futura Light"/>
                <a:sym typeface="L Futura Light"/>
              </a:rPr>
              <a:t>skill deficit</a:t>
            </a:r>
            <a:r>
              <a:rPr lang="en-US" sz="1200" kern="0" dirty="0" smtClean="0">
                <a:solidFill>
                  <a:srgbClr val="000000"/>
                </a:solidFill>
                <a:latin typeface="L Futura Light"/>
                <a:ea typeface="L Futura Light"/>
                <a:cs typeface="L Futura Light"/>
                <a:sym typeface="L Futura Light"/>
              </a:rPr>
              <a:t>, i.e. an inadequate repertoire of socially sanctioned linguistic skills to enable prosocial engagement with others and attainment of goals.’</a:t>
            </a:r>
          </a:p>
          <a:p>
            <a:pPr defTabSz="914400"/>
            <a:r>
              <a:rPr lang="en-US" sz="1200" dirty="0" err="1" smtClean="0">
                <a:latin typeface="Arial Unicode MS" pitchFamily="34" charset="-128"/>
                <a:sym typeface="Calibri" pitchFamily="34" charset="0"/>
              </a:rPr>
              <a:t>viour</a:t>
            </a:r>
            <a:r>
              <a:rPr lang="en-US" sz="1200" dirty="0" smtClean="0">
                <a:latin typeface="Arial Unicode MS" pitchFamily="34" charset="-128"/>
                <a:sym typeface="Calibri" pitchFamily="34" charset="0"/>
              </a:rPr>
              <a:t> </a:t>
            </a:r>
            <a:r>
              <a:rPr lang="en-US" sz="1200" dirty="0">
                <a:latin typeface="Arial Unicode MS" pitchFamily="34" charset="-128"/>
                <a:sym typeface="Calibri" pitchFamily="34" charset="0"/>
              </a:rPr>
              <a:t>problem</a:t>
            </a:r>
            <a:r>
              <a:rPr lang="en-US" sz="1200" dirty="0">
                <a:sym typeface="Calibri" pitchFamily="34" charset="0"/>
              </a:rPr>
              <a:t>’</a:t>
            </a:r>
            <a:r>
              <a:rPr lang="en-US" sz="1200" dirty="0">
                <a:latin typeface="Arial Unicode MS" pitchFamily="34" charset="-128"/>
                <a:sym typeface="Calibri" pitchFamily="34" charset="0"/>
              </a:rPr>
              <a:t> …’</a:t>
            </a:r>
            <a:endParaRPr lang="en-US" sz="1200" dirty="0">
              <a:sym typeface="Calibri" pitchFamily="34" charset="0"/>
            </a:endParaRPr>
          </a:p>
        </p:txBody>
      </p:sp>
    </p:spTree>
    <p:extLst>
      <p:ext uri="{BB962C8B-B14F-4D97-AF65-F5344CB8AC3E}">
        <p14:creationId xmlns:p14="http://schemas.microsoft.com/office/powerpoint/2010/main" val="54342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94"/>
          <p:cNvSpPr>
            <a:spLocks noGrp="1" noRot="1" noChangeAspect="1"/>
          </p:cNvSpPr>
          <p:nvPr>
            <p:ph type="sldImg"/>
          </p:nvPr>
        </p:nvSpPr>
        <p:spPr bwMode="auto">
          <a:noFill/>
        </p:spPr>
      </p:sp>
      <p:sp>
        <p:nvSpPr>
          <p:cNvPr id="25602" name="Shape 95"/>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marL="285750" indent="-285750">
              <a:spcBef>
                <a:spcPts val="1800"/>
              </a:spcBef>
              <a:buSzPct val="100000"/>
              <a:buFont typeface="Arial" charset="0"/>
              <a:buChar char="•"/>
            </a:pPr>
            <a:r>
              <a:rPr lang="en-US" sz="1200" dirty="0">
                <a:solidFill>
                  <a:srgbClr val="00203F"/>
                </a:solidFill>
                <a:latin typeface="L Futura Light"/>
                <a:ea typeface="L Futura Light"/>
                <a:cs typeface="L Futura Light"/>
                <a:sym typeface="L Futura Light"/>
              </a:rPr>
              <a:t>Lack of processes to identify and appropriately support those with a neurodevelopmental impairment, both prior to and on arrest</a:t>
            </a:r>
          </a:p>
          <a:p>
            <a:pPr marL="285750" indent="-285750">
              <a:spcBef>
                <a:spcPts val="1800"/>
              </a:spcBef>
              <a:buSzPct val="100000"/>
              <a:buFont typeface="Arial" charset="0"/>
              <a:buChar char="•"/>
            </a:pPr>
            <a:r>
              <a:rPr lang="en-US" sz="1200" dirty="0">
                <a:solidFill>
                  <a:srgbClr val="00203F"/>
                </a:solidFill>
                <a:latin typeface="L Futura Light"/>
                <a:ea typeface="L Futura Light"/>
                <a:cs typeface="L Futura Light"/>
                <a:sym typeface="L Futura Light"/>
              </a:rPr>
              <a:t>Insufficient general staff training or awareness (McKenzie et al, 2000)</a:t>
            </a:r>
          </a:p>
          <a:p>
            <a:pPr defTabSz="914400"/>
            <a:endParaRPr lang="en-US" sz="1200" dirty="0">
              <a:latin typeface="Arial Unicode MS" pitchFamily="34" charset="-128"/>
              <a:sym typeface="L Futura Light"/>
            </a:endParaRPr>
          </a:p>
          <a:p>
            <a:pPr defTabSz="914400"/>
            <a:r>
              <a:rPr lang="en-US" sz="1200" dirty="0">
                <a:latin typeface="Arial Unicode MS" pitchFamily="34" charset="-128"/>
                <a:sym typeface="L Futura Light"/>
              </a:rPr>
              <a:t>An inability of the young person to effectively understand and engage in a legal process that is alien, confusing and misunderstood, can further serve to disable vulnerable young people, leading to an inability to meaningfully participate. </a:t>
            </a:r>
            <a:r>
              <a:rPr lang="en-US" sz="1200" dirty="0">
                <a:solidFill>
                  <a:schemeClr val="tx1"/>
                </a:solidFill>
                <a:effectLst/>
                <a:latin typeface="+mn-lt"/>
                <a:ea typeface="+mn-ea"/>
                <a:cs typeface="+mn-cs"/>
                <a:sym typeface="Helvetica Neue"/>
              </a:rPr>
              <a:t>Sanger et al. (2001) identify specific terminology and conceptual language that young people with neurodevelopmental impairment commonly do not understand, including ‘penalty’, ‘verify’, ‘priority’, ‘caution’, and ‘crucial. This</a:t>
            </a:r>
            <a:r>
              <a:rPr lang="en-US" sz="1200" baseline="0" dirty="0">
                <a:solidFill>
                  <a:schemeClr val="tx1"/>
                </a:solidFill>
                <a:effectLst/>
                <a:latin typeface="+mn-lt"/>
                <a:ea typeface="+mn-ea"/>
                <a:cs typeface="+mn-cs"/>
                <a:sym typeface="Helvetica Neue"/>
              </a:rPr>
              <a:t> is equally apparent in court processes as in police procedures – for example, </a:t>
            </a:r>
            <a:r>
              <a:rPr lang="en-US" sz="1200" dirty="0" err="1">
                <a:solidFill>
                  <a:srgbClr val="000000"/>
                </a:solidFill>
                <a:latin typeface="L Futura Light"/>
                <a:ea typeface="L Futura Light"/>
                <a:cs typeface="L Futura Light"/>
                <a:sym typeface="L Futura Light"/>
              </a:rPr>
              <a:t>Wszalek</a:t>
            </a:r>
            <a:r>
              <a:rPr lang="en-US" sz="1200" dirty="0">
                <a:solidFill>
                  <a:srgbClr val="000000"/>
                </a:solidFill>
                <a:latin typeface="L Futura Light"/>
                <a:ea typeface="L Futura Light"/>
                <a:cs typeface="L Futura Light"/>
                <a:sym typeface="L Futura Light"/>
              </a:rPr>
              <a:t> and </a:t>
            </a:r>
            <a:r>
              <a:rPr lang="en-US" sz="1200" dirty="0" err="1">
                <a:solidFill>
                  <a:srgbClr val="000000"/>
                </a:solidFill>
                <a:latin typeface="L Futura Light"/>
                <a:ea typeface="L Futura Light"/>
                <a:cs typeface="L Futura Light"/>
                <a:sym typeface="L Futura Light"/>
              </a:rPr>
              <a:t>Turkstra</a:t>
            </a:r>
            <a:r>
              <a:rPr lang="en-US" sz="1200" baseline="0" dirty="0">
                <a:solidFill>
                  <a:srgbClr val="000000"/>
                </a:solidFill>
                <a:latin typeface="L Futura Light"/>
                <a:ea typeface="L Futura Light"/>
                <a:cs typeface="L Futura Light"/>
                <a:sym typeface="L Futura Light"/>
              </a:rPr>
              <a:t> have argued that young people with impairments can find it difficult to understand Miranda rights as given by police (</a:t>
            </a:r>
            <a:r>
              <a:rPr lang="en-US" sz="1200" baseline="0" dirty="0" err="1">
                <a:solidFill>
                  <a:srgbClr val="000000"/>
                </a:solidFill>
                <a:latin typeface="L Futura Light"/>
                <a:ea typeface="L Futura Light"/>
                <a:cs typeface="L Futura Light"/>
                <a:sym typeface="L Futura Light"/>
              </a:rPr>
              <a:t>jn</a:t>
            </a:r>
            <a:r>
              <a:rPr lang="en-US" sz="1200" baseline="0" dirty="0">
                <a:solidFill>
                  <a:srgbClr val="000000"/>
                </a:solidFill>
                <a:latin typeface="L Futura Light"/>
                <a:ea typeface="L Futura Light"/>
                <a:cs typeface="L Futura Light"/>
                <a:sym typeface="L Futura Light"/>
              </a:rPr>
              <a:t> the US) when cautioning and explaining legal process.</a:t>
            </a:r>
          </a:p>
          <a:p>
            <a:pPr defTabSz="914400"/>
            <a:endParaRPr lang="en-US" sz="1200" baseline="0" dirty="0">
              <a:solidFill>
                <a:srgbClr val="000000"/>
              </a:solidFill>
              <a:effectLst/>
              <a:latin typeface="L Futura Light"/>
              <a:ea typeface="+mn-ea"/>
              <a:cs typeface="+mn-cs"/>
              <a:sym typeface="L Futura Light"/>
            </a:endParaRPr>
          </a:p>
          <a:p>
            <a:pPr marL="0" marR="0" indent="0" algn="l" defTabSz="914400" rtl="0" eaLnBrk="0" fontAlgn="base" latinLnBrk="0" hangingPunct="0">
              <a:lnSpc>
                <a:spcPct val="118000"/>
              </a:lnSpc>
              <a:spcBef>
                <a:spcPct val="30000"/>
              </a:spcBef>
              <a:spcAft>
                <a:spcPct val="0"/>
              </a:spcAft>
              <a:buClrTx/>
              <a:buSzTx/>
              <a:buFontTx/>
              <a:buNone/>
              <a:tabLst/>
              <a:defRPr/>
            </a:pPr>
            <a:r>
              <a:rPr lang="en-US" sz="1200" dirty="0">
                <a:latin typeface="Arial Unicode MS" pitchFamily="34" charset="-128"/>
                <a:sym typeface="L Futura Light"/>
              </a:rPr>
              <a:t>Research has also highlighted difficulties in narrative language skills (the ability to </a:t>
            </a:r>
            <a:r>
              <a:rPr lang="en-US" sz="1200" dirty="0">
                <a:sym typeface="L Futura Light"/>
              </a:rPr>
              <a:t>‘</a:t>
            </a:r>
            <a:r>
              <a:rPr lang="en-US" sz="1200" dirty="0">
                <a:latin typeface="Arial Unicode MS" pitchFamily="34" charset="-128"/>
                <a:sym typeface="L Futura Light"/>
              </a:rPr>
              <a:t>tell their study</a:t>
            </a:r>
            <a:r>
              <a:rPr lang="en-US" sz="1200" dirty="0">
                <a:sym typeface="L Futura Light"/>
              </a:rPr>
              <a:t>’</a:t>
            </a:r>
            <a:r>
              <a:rPr lang="en-US" sz="1200" dirty="0">
                <a:latin typeface="Arial Unicode MS" pitchFamily="34" charset="-128"/>
                <a:sym typeface="L Futura Light"/>
              </a:rPr>
              <a:t>), posing considerable barriers in the context of forensic interviewing techniques applied in court or by police. </a:t>
            </a:r>
            <a:r>
              <a:rPr lang="en-US" sz="1200" dirty="0">
                <a:solidFill>
                  <a:srgbClr val="000000"/>
                </a:solidFill>
                <a:latin typeface="L Futura Light"/>
                <a:ea typeface="L Futura Light"/>
                <a:cs typeface="L Futura Light"/>
                <a:sym typeface="L Futura Light"/>
              </a:rPr>
              <a:t>Being required to tell a story chronologically can be very difficult</a:t>
            </a:r>
            <a:r>
              <a:rPr lang="en-US" sz="1200" baseline="0" dirty="0">
                <a:solidFill>
                  <a:srgbClr val="000000"/>
                </a:solidFill>
                <a:latin typeface="L Futura Light"/>
                <a:ea typeface="L Futura Light"/>
                <a:cs typeface="L Futura Light"/>
                <a:sym typeface="L Futura Light"/>
              </a:rPr>
              <a:t> when faced with particular cognitive and EF impairments. Being quizzed in a way that requires you to break up that story, retell parts of it over and over, answer questions on specific incidents out of chronological order, and so on, can be particularly difficult.</a:t>
            </a:r>
            <a:endParaRPr lang="en-US" sz="1200" dirty="0">
              <a:solidFill>
                <a:srgbClr val="000000"/>
              </a:solidFill>
              <a:latin typeface="L Futura Light"/>
              <a:ea typeface="L Futura Light"/>
              <a:cs typeface="L Futura Light"/>
              <a:sym typeface="L Futura Light"/>
            </a:endParaRPr>
          </a:p>
          <a:p>
            <a:pPr defTabSz="914400"/>
            <a:endParaRPr lang="en-US" sz="1200" dirty="0">
              <a:latin typeface="Arial Unicode MS" pitchFamily="34" charset="-128"/>
              <a:sym typeface="L Futura Light"/>
            </a:endParaRPr>
          </a:p>
          <a:p>
            <a:pPr defTabSz="914400"/>
            <a:r>
              <a:rPr lang="en-US" sz="1200" dirty="0">
                <a:latin typeface="Arial Unicode MS" pitchFamily="34" charset="-128"/>
                <a:sym typeface="L Futura Light"/>
              </a:rPr>
              <a:t>Low expressive vocabulary and poor narrative language skills can mean </a:t>
            </a:r>
            <a:r>
              <a:rPr lang="en-US" sz="1200" dirty="0">
                <a:sym typeface="L Futura Light"/>
              </a:rPr>
              <a:t>‘</a:t>
            </a:r>
            <a:r>
              <a:rPr lang="en-US" sz="1200" dirty="0">
                <a:latin typeface="Arial Unicode MS" pitchFamily="34" charset="-128"/>
                <a:sym typeface="L Futura Light"/>
              </a:rPr>
              <a:t>monosyllabic, poorly elaborated and non-specific responses that may be accompanied by poor eye-contact and occasional shrugs of the shoulders.</a:t>
            </a:r>
            <a:r>
              <a:rPr lang="en-US" sz="1200" dirty="0">
                <a:sym typeface="L Futura Light"/>
              </a:rPr>
              <a:t>’</a:t>
            </a:r>
            <a:r>
              <a:rPr lang="en-US" sz="1200" dirty="0">
                <a:latin typeface="Arial Unicode MS" pitchFamily="34" charset="-128"/>
                <a:sym typeface="L Futura Light"/>
              </a:rPr>
              <a:t> (Snow and Powell, 2012: 3) Such responses </a:t>
            </a:r>
            <a:r>
              <a:rPr lang="en-US" sz="1200" dirty="0">
                <a:sym typeface="L Futura Light"/>
              </a:rPr>
              <a:t>‘</a:t>
            </a:r>
            <a:r>
              <a:rPr lang="en-US" sz="1200" dirty="0">
                <a:latin typeface="Arial Unicode MS" pitchFamily="34" charset="-128"/>
                <a:sym typeface="L Futura Light"/>
              </a:rPr>
              <a:t>may be mistaken for deliberate rudeness and willful non-compliance when being interviewed by police or cross-examined in court.</a:t>
            </a:r>
            <a:r>
              <a:rPr lang="en-US" sz="1200" dirty="0">
                <a:sym typeface="L Futura Light"/>
              </a:rPr>
              <a:t>’</a:t>
            </a:r>
            <a:r>
              <a:rPr lang="en-US" sz="1200" dirty="0">
                <a:latin typeface="Arial Unicode MS" pitchFamily="34" charset="-128"/>
                <a:sym typeface="L Futura Light"/>
              </a:rPr>
              <a:t> (Snow and Powell, 2011: 482)  If interpreted as </a:t>
            </a:r>
            <a:r>
              <a:rPr lang="en-US" sz="1200" dirty="0" err="1">
                <a:latin typeface="Arial Unicode MS" pitchFamily="34" charset="-128"/>
                <a:sym typeface="L Futura Light"/>
              </a:rPr>
              <a:t>behavioural</a:t>
            </a:r>
            <a:r>
              <a:rPr lang="en-US" sz="1200" dirty="0">
                <a:latin typeface="Arial Unicode MS" pitchFamily="34" charset="-128"/>
                <a:sym typeface="L Futura Light"/>
              </a:rPr>
              <a:t> and attitudinal, communication difficulties may create </a:t>
            </a:r>
            <a:r>
              <a:rPr lang="en-US" sz="1200" dirty="0">
                <a:sym typeface="L Futura Light"/>
              </a:rPr>
              <a:t>‘</a:t>
            </a:r>
            <a:r>
              <a:rPr lang="en-US" sz="1200" dirty="0">
                <a:latin typeface="Arial Unicode MS" pitchFamily="34" charset="-128"/>
                <a:sym typeface="L Futura Light"/>
              </a:rPr>
              <a:t>additional disadvantage for the young person</a:t>
            </a:r>
            <a:r>
              <a:rPr lang="en-US" sz="1200" dirty="0">
                <a:sym typeface="L Futura Light"/>
              </a:rPr>
              <a:t>’</a:t>
            </a:r>
            <a:r>
              <a:rPr lang="en-US" sz="1200" dirty="0">
                <a:latin typeface="Arial Unicode MS" pitchFamily="34" charset="-128"/>
                <a:sym typeface="L Futura Light"/>
              </a:rPr>
              <a:t>s passage through the justice system</a:t>
            </a:r>
            <a:r>
              <a:rPr lang="en-US" sz="1200" dirty="0">
                <a:sym typeface="L Futura Light"/>
              </a:rPr>
              <a:t>’</a:t>
            </a:r>
            <a:r>
              <a:rPr lang="en-US" sz="1200" dirty="0">
                <a:latin typeface="Arial Unicode MS" pitchFamily="34" charset="-128"/>
                <a:sym typeface="L Futura Light"/>
              </a:rPr>
              <a:t> (Snow et al, 2012: 502).</a:t>
            </a:r>
          </a:p>
          <a:p>
            <a:pPr defTabSz="914400"/>
            <a:endParaRPr lang="en-US" sz="1200" dirty="0">
              <a:latin typeface="Arial Unicode MS" pitchFamily="34" charset="-128"/>
              <a:sym typeface="L Futura Light"/>
            </a:endParaRPr>
          </a:p>
          <a:p>
            <a:pPr defTabSz="914400"/>
            <a:r>
              <a:rPr lang="en-US" sz="1200" dirty="0">
                <a:latin typeface="Arial Unicode MS" pitchFamily="34" charset="-128"/>
                <a:sym typeface="L Futura Light"/>
              </a:rPr>
              <a:t>Anecdotally</a:t>
            </a:r>
            <a:r>
              <a:rPr lang="en-US" sz="1200" baseline="0" dirty="0">
                <a:latin typeface="Arial Unicode MS" pitchFamily="34" charset="-128"/>
                <a:sym typeface="L Futura Light"/>
              </a:rPr>
              <a:t> court workers have voiced fears that young people with impairments that may effect their ability to portray cognitive empathy for their victim may receive harder sentences due to the current emphasis on this within their court system (Victoria – and quite possibly elsewhere). Indeed they even voiced concerns that a failure to answer questions effectively and articulately when asked about victim’s feelings may have the same effect – so simply not being able to effectively communicate these complexities.</a:t>
            </a:r>
          </a:p>
          <a:p>
            <a:pPr defTabSz="914400"/>
            <a:endParaRPr lang="en-US" sz="1200" dirty="0">
              <a:latin typeface="Arial Unicode MS" pitchFamily="34" charset="-128"/>
              <a:sym typeface="L Futura Light"/>
            </a:endParaRPr>
          </a:p>
        </p:txBody>
      </p:sp>
    </p:spTree>
    <p:extLst>
      <p:ext uri="{BB962C8B-B14F-4D97-AF65-F5344CB8AC3E}">
        <p14:creationId xmlns:p14="http://schemas.microsoft.com/office/powerpoint/2010/main" val="304346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94"/>
          <p:cNvSpPr>
            <a:spLocks noGrp="1" noRot="1" noChangeAspect="1"/>
          </p:cNvSpPr>
          <p:nvPr>
            <p:ph type="sldImg"/>
          </p:nvPr>
        </p:nvSpPr>
        <p:spPr bwMode="auto">
          <a:noFill/>
        </p:spPr>
      </p:sp>
      <p:sp>
        <p:nvSpPr>
          <p:cNvPr id="25602" name="Shape 95"/>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defTabSz="914400"/>
            <a:r>
              <a:rPr lang="en-US" sz="1200" dirty="0">
                <a:latin typeface="Arial Unicode MS" pitchFamily="34" charset="-128"/>
                <a:sym typeface="L Futura Light"/>
              </a:rPr>
              <a:t>…limited specialist service provision (Talbot, 2010). </a:t>
            </a:r>
          </a:p>
          <a:p>
            <a:pPr defTabSz="914400"/>
            <a:endParaRPr lang="en-US" sz="1200" dirty="0">
              <a:latin typeface="Arial Unicode MS" pitchFamily="34" charset="-128"/>
              <a:sym typeface="L Futura Light"/>
            </a:endParaRPr>
          </a:p>
          <a:p>
            <a:pPr marL="0" marR="0" indent="0" algn="l" defTabSz="914400" rtl="0" eaLnBrk="0" fontAlgn="base" latinLnBrk="0" hangingPunct="0">
              <a:lnSpc>
                <a:spcPct val="118000"/>
              </a:lnSpc>
              <a:spcBef>
                <a:spcPct val="30000"/>
              </a:spcBef>
              <a:spcAft>
                <a:spcPct val="0"/>
              </a:spcAft>
              <a:buClrTx/>
              <a:buSzTx/>
              <a:buFontTx/>
              <a:buNone/>
              <a:tabLst/>
              <a:defRPr/>
            </a:pPr>
            <a:r>
              <a:rPr lang="en-US" sz="1200" dirty="0">
                <a:latin typeface="Arial Unicode MS" pitchFamily="34" charset="-128"/>
                <a:sym typeface="L Futura Light"/>
              </a:rPr>
              <a:t>Youth justice interventions  Such approaches assume typical levels of verbal and cognitive competence, and may therefore be inappropriate for some young people with neurodevelopmental impairment. Inappropriate interventions that young people struggle to engage with may increase risk of failure to complete an order, leading to possible breach and return to court for further sentencing.</a:t>
            </a:r>
          </a:p>
          <a:p>
            <a:pPr defTabSz="914400"/>
            <a:endParaRPr lang="en-US" sz="1200" dirty="0">
              <a:latin typeface="Arial Unicode MS" pitchFamily="34" charset="-128"/>
              <a:sym typeface="L Futura Light"/>
            </a:endParaRPr>
          </a:p>
          <a:p>
            <a:pPr defTabSz="914400"/>
            <a:r>
              <a:rPr lang="en-US" sz="1200" dirty="0">
                <a:latin typeface="Arial Unicode MS" pitchFamily="34" charset="-128"/>
                <a:sym typeface="L Futura Light"/>
              </a:rPr>
              <a:t>Do notions of punishment make sense? Does an</a:t>
            </a:r>
            <a:r>
              <a:rPr lang="en-US" sz="1200" baseline="0" dirty="0">
                <a:latin typeface="Arial Unicode MS" pitchFamily="34" charset="-128"/>
                <a:sym typeface="L Futura Light"/>
              </a:rPr>
              <a:t> intent to </a:t>
            </a:r>
            <a:r>
              <a:rPr lang="en-US" sz="1200" dirty="0">
                <a:latin typeface="Arial Unicode MS" pitchFamily="34" charset="-128"/>
                <a:sym typeface="L Futura Light"/>
              </a:rPr>
              <a:t>deter make sense if</a:t>
            </a:r>
            <a:r>
              <a:rPr lang="en-US" sz="1200" baseline="0" dirty="0">
                <a:latin typeface="Arial Unicode MS" pitchFamily="34" charset="-128"/>
                <a:sym typeface="L Futura Light"/>
              </a:rPr>
              <a:t> the </a:t>
            </a:r>
            <a:r>
              <a:rPr lang="en-US" sz="1200" baseline="0" dirty="0" err="1">
                <a:latin typeface="Arial Unicode MS" pitchFamily="34" charset="-128"/>
                <a:sym typeface="L Futura Light"/>
              </a:rPr>
              <a:t>behaviour</a:t>
            </a:r>
            <a:r>
              <a:rPr lang="en-US" sz="1200" baseline="0" dirty="0">
                <a:latin typeface="Arial Unicode MS" pitchFamily="34" charset="-128"/>
                <a:sym typeface="L Futura Light"/>
              </a:rPr>
              <a:t> you are seeking to deter is related to intrinsic impairments, particularly if those impairments are not recognized?</a:t>
            </a:r>
          </a:p>
          <a:p>
            <a:pPr defTabSz="914400"/>
            <a:endParaRPr lang="en-US" sz="1200" dirty="0">
              <a:latin typeface="Arial Unicode MS" pitchFamily="34" charset="-128"/>
              <a:sym typeface="L Futura Light"/>
            </a:endParaRPr>
          </a:p>
          <a:p>
            <a:pPr defTabSz="914400"/>
            <a:r>
              <a:rPr lang="en-US" sz="1200" dirty="0">
                <a:latin typeface="Arial Unicode MS" pitchFamily="34" charset="-128"/>
                <a:sym typeface="L Futura Light"/>
              </a:rPr>
              <a:t>Similarly,</a:t>
            </a:r>
            <a:r>
              <a:rPr lang="en-US" sz="1200" baseline="0" dirty="0">
                <a:latin typeface="Arial Unicode MS" pitchFamily="34" charset="-128"/>
                <a:sym typeface="L Futura Light"/>
              </a:rPr>
              <a:t> w</a:t>
            </a:r>
            <a:r>
              <a:rPr lang="en-US" sz="1200" dirty="0">
                <a:latin typeface="Arial Unicode MS" pitchFamily="34" charset="-128"/>
                <a:sym typeface="L Futura Light"/>
              </a:rPr>
              <a:t>hat</a:t>
            </a:r>
            <a:r>
              <a:rPr lang="en-US" sz="1200" baseline="0" dirty="0">
                <a:latin typeface="Arial Unicode MS" pitchFamily="34" charset="-128"/>
                <a:sym typeface="L Futura Light"/>
              </a:rPr>
              <a:t> is rehabilitation in the context of NDI? </a:t>
            </a:r>
          </a:p>
          <a:p>
            <a:pPr defTabSz="914400"/>
            <a:endParaRPr lang="en-US" sz="1200" baseline="0" dirty="0">
              <a:latin typeface="Arial Unicode MS" pitchFamily="34" charset="-128"/>
              <a:sym typeface="L Futura Light"/>
            </a:endParaRPr>
          </a:p>
          <a:p>
            <a:pPr defTabSz="914400"/>
            <a:r>
              <a:rPr lang="en-US" sz="1200" baseline="0" dirty="0">
                <a:latin typeface="Arial Unicode MS" pitchFamily="34" charset="-128"/>
                <a:sym typeface="L Futura Light"/>
              </a:rPr>
              <a:t>E.g. </a:t>
            </a:r>
            <a:r>
              <a:rPr lang="en-US" sz="1200" dirty="0">
                <a:solidFill>
                  <a:schemeClr val="tx1"/>
                </a:solidFill>
                <a:effectLst/>
                <a:latin typeface="+mn-lt"/>
                <a:ea typeface="+mn-ea"/>
                <a:cs typeface="+mn-cs"/>
                <a:sym typeface="Helvetica Neue"/>
              </a:rPr>
              <a:t>Young people with autism have been found to have lower levels of the neurotransmitter serotonin than those without autism (</a:t>
            </a:r>
            <a:r>
              <a:rPr lang="en-US" sz="1200" dirty="0" err="1">
                <a:solidFill>
                  <a:schemeClr val="tx1"/>
                </a:solidFill>
                <a:effectLst/>
                <a:latin typeface="+mn-lt"/>
                <a:ea typeface="+mn-ea"/>
                <a:cs typeface="+mn-cs"/>
                <a:sym typeface="Helvetica Neue"/>
              </a:rPr>
              <a:t>Chugani</a:t>
            </a:r>
            <a:r>
              <a:rPr lang="en-US" sz="1200" dirty="0">
                <a:solidFill>
                  <a:schemeClr val="tx1"/>
                </a:solidFill>
                <a:effectLst/>
                <a:latin typeface="+mn-lt"/>
                <a:ea typeface="+mn-ea"/>
                <a:cs typeface="+mn-cs"/>
                <a:sym typeface="Helvetica Neue"/>
              </a:rPr>
              <a:t>, et al, 1999), whilst Spratt et al (2012, p.75) identify an ‘increased reactivity of the HPA [hypothalamic-pituitary-adrenal] axis to stress and novel stimuli in children with autism.</a:t>
            </a:r>
            <a:r>
              <a:rPr lang="fr-FR" sz="1200" dirty="0">
                <a:solidFill>
                  <a:schemeClr val="tx1"/>
                </a:solidFill>
                <a:effectLst/>
                <a:latin typeface="+mn-lt"/>
                <a:ea typeface="+mn-ea"/>
                <a:cs typeface="+mn-cs"/>
                <a:sym typeface="Helvetica Neue"/>
              </a:rPr>
              <a:t>’</a:t>
            </a:r>
            <a:r>
              <a:rPr lang="en-US" sz="1200" dirty="0">
                <a:solidFill>
                  <a:schemeClr val="tx1"/>
                </a:solidFill>
                <a:effectLst/>
                <a:latin typeface="+mn-lt"/>
                <a:ea typeface="+mn-ea"/>
                <a:cs typeface="+mn-cs"/>
                <a:sym typeface="Helvetica Neue"/>
              </a:rPr>
              <a:t> Both of these biological components are associated with an increased likelihood of inappropriate aggressive </a:t>
            </a:r>
            <a:r>
              <a:rPr lang="en-US" sz="1200" dirty="0" err="1">
                <a:solidFill>
                  <a:schemeClr val="tx1"/>
                </a:solidFill>
                <a:effectLst/>
                <a:latin typeface="+mn-lt"/>
                <a:ea typeface="+mn-ea"/>
                <a:cs typeface="+mn-cs"/>
                <a:sym typeface="Helvetica Neue"/>
              </a:rPr>
              <a:t>behaviour</a:t>
            </a:r>
            <a:r>
              <a:rPr lang="en-US" sz="1200" dirty="0">
                <a:solidFill>
                  <a:schemeClr val="tx1"/>
                </a:solidFill>
                <a:effectLst/>
                <a:latin typeface="+mn-lt"/>
                <a:ea typeface="+mn-ea"/>
                <a:cs typeface="+mn-cs"/>
                <a:sym typeface="Helvetica Neue"/>
              </a:rPr>
              <a:t> in novel or stressful situations. </a:t>
            </a:r>
          </a:p>
          <a:p>
            <a:pPr defTabSz="914400"/>
            <a:endParaRPr lang="en-US" sz="1200" dirty="0">
              <a:solidFill>
                <a:schemeClr val="tx1"/>
              </a:solidFill>
              <a:effectLst/>
              <a:latin typeface="+mn-lt"/>
              <a:ea typeface="+mn-ea"/>
              <a:cs typeface="+mn-cs"/>
              <a:sym typeface="Helvetica Neue"/>
            </a:endParaRPr>
          </a:p>
          <a:p>
            <a:pPr defTabSz="914400"/>
            <a:r>
              <a:rPr lang="en-US" sz="1200" dirty="0">
                <a:solidFill>
                  <a:schemeClr val="tx1"/>
                </a:solidFill>
                <a:effectLst/>
                <a:latin typeface="+mn-lt"/>
                <a:ea typeface="+mn-ea"/>
                <a:cs typeface="+mn-cs"/>
                <a:sym typeface="Helvetica Neue"/>
              </a:rPr>
              <a:t>This is not about excusing</a:t>
            </a:r>
            <a:r>
              <a:rPr lang="en-US" sz="1200" baseline="0" dirty="0">
                <a:solidFill>
                  <a:schemeClr val="tx1"/>
                </a:solidFill>
                <a:effectLst/>
                <a:latin typeface="+mn-lt"/>
                <a:ea typeface="+mn-ea"/>
                <a:cs typeface="+mn-cs"/>
                <a:sym typeface="Helvetica Neue"/>
              </a:rPr>
              <a:t> crime among young people with NDI – and engagement with criminal justice practices may be entirely fitting and potentially beneficial. It is though about responding to it appropriately and effectively.</a:t>
            </a:r>
            <a:endParaRPr lang="en-US" sz="1200" dirty="0">
              <a:latin typeface="Arial Unicode MS" pitchFamily="34" charset="-128"/>
              <a:sym typeface="L Futura Light"/>
            </a:endParaRPr>
          </a:p>
          <a:p>
            <a:pPr defTabSz="914400"/>
            <a:endParaRPr lang="en-US" sz="1200" dirty="0">
              <a:latin typeface="Arial Unicode MS" pitchFamily="34" charset="-128"/>
              <a:sym typeface="L Futura Light"/>
            </a:endParaRPr>
          </a:p>
          <a:p>
            <a:pPr defTabSz="914400"/>
            <a:r>
              <a:rPr lang="en-AU" sz="1200" dirty="0" smtClean="0">
                <a:latin typeface="Arial Unicode MS" pitchFamily="34" charset="-128"/>
              </a:rPr>
              <a:t>Guidelines </a:t>
            </a:r>
            <a:r>
              <a:rPr lang="en-AU" sz="1200" dirty="0">
                <a:latin typeface="Arial Unicode MS" pitchFamily="34" charset="-128"/>
              </a:rPr>
              <a:t>on how to support young people with specific neurodevelopmental disorders are already established and can be readily utilised, including, for example, general guidelines such as those published by the National Institute for Health and Clinical Excellence regarding ADHD (NICE, 2008) and autistic spectrum disorders (NICE, 2011), and specific guidelines for the criminal justice system, such as those of the National Autistic Society </a:t>
            </a:r>
          </a:p>
          <a:p>
            <a:pPr defTabSz="914400"/>
            <a:endParaRPr lang="en-AU" sz="1200" dirty="0">
              <a:latin typeface="Arial Unicode MS" pitchFamily="34" charset="-128"/>
            </a:endParaRPr>
          </a:p>
          <a:p>
            <a:pPr defTabSz="914400"/>
            <a:r>
              <a:rPr lang="en-AU" sz="1200" dirty="0">
                <a:latin typeface="Arial Unicode MS" pitchFamily="34" charset="-128"/>
              </a:rPr>
              <a:t>[They advocate the use of the </a:t>
            </a:r>
            <a:r>
              <a:rPr lang="en-AU" sz="1200" dirty="0"/>
              <a:t>‘</a:t>
            </a:r>
            <a:r>
              <a:rPr lang="en-AU" sz="1200" dirty="0">
                <a:latin typeface="Arial Unicode MS" pitchFamily="34" charset="-128"/>
              </a:rPr>
              <a:t>SPELL</a:t>
            </a:r>
            <a:r>
              <a:rPr lang="en-AU" sz="1200" dirty="0"/>
              <a:t>’</a:t>
            </a:r>
            <a:r>
              <a:rPr lang="en-AU" sz="1200" dirty="0">
                <a:latin typeface="Arial Unicode MS" pitchFamily="34" charset="-128"/>
              </a:rPr>
              <a:t> principles, which require a </a:t>
            </a:r>
            <a:r>
              <a:rPr lang="en-AU" sz="1200" dirty="0"/>
              <a:t>‘</a:t>
            </a:r>
            <a:r>
              <a:rPr lang="en-AU" sz="1200" dirty="0">
                <a:latin typeface="Arial Unicode MS" pitchFamily="34" charset="-128"/>
              </a:rPr>
              <a:t>Structured</a:t>
            </a:r>
            <a:r>
              <a:rPr lang="en-AU" sz="1200" dirty="0"/>
              <a:t>’</a:t>
            </a:r>
            <a:r>
              <a:rPr lang="en-AU" sz="1200" dirty="0">
                <a:latin typeface="Arial Unicode MS" pitchFamily="34" charset="-128"/>
              </a:rPr>
              <a:t> and consistent approach, highlighting the </a:t>
            </a:r>
            <a:r>
              <a:rPr lang="en-AU" sz="1200" dirty="0"/>
              <a:t>‘</a:t>
            </a:r>
            <a:r>
              <a:rPr lang="en-AU" sz="1200" dirty="0">
                <a:latin typeface="Arial Unicode MS" pitchFamily="34" charset="-128"/>
              </a:rPr>
              <a:t>Positive</a:t>
            </a:r>
            <a:r>
              <a:rPr lang="en-AU" sz="1200" dirty="0"/>
              <a:t>’</a:t>
            </a:r>
            <a:r>
              <a:rPr lang="en-AU" sz="1200" dirty="0">
                <a:latin typeface="Arial Unicode MS" pitchFamily="34" charset="-128"/>
              </a:rPr>
              <a:t> abilities of an individual, </a:t>
            </a:r>
            <a:r>
              <a:rPr lang="en-AU" sz="1200" dirty="0"/>
              <a:t>‘</a:t>
            </a:r>
            <a:r>
              <a:rPr lang="en-AU" sz="1200" dirty="0">
                <a:latin typeface="Arial Unicode MS" pitchFamily="34" charset="-128"/>
              </a:rPr>
              <a:t>Empathic</a:t>
            </a:r>
            <a:r>
              <a:rPr lang="en-AU" sz="1200" dirty="0"/>
              <a:t>’</a:t>
            </a:r>
            <a:r>
              <a:rPr lang="en-AU" sz="1200" dirty="0">
                <a:latin typeface="Arial Unicode MS" pitchFamily="34" charset="-128"/>
              </a:rPr>
              <a:t> engagement, an immediate environment that is </a:t>
            </a:r>
            <a:r>
              <a:rPr lang="en-AU" sz="1200" dirty="0"/>
              <a:t>‘</a:t>
            </a:r>
            <a:r>
              <a:rPr lang="en-AU" sz="1200" dirty="0">
                <a:latin typeface="Arial Unicode MS" pitchFamily="34" charset="-128"/>
              </a:rPr>
              <a:t>Low</a:t>
            </a:r>
            <a:r>
              <a:rPr lang="en-AU" sz="1200" dirty="0"/>
              <a:t>’</a:t>
            </a:r>
            <a:r>
              <a:rPr lang="en-AU" sz="1200" dirty="0">
                <a:latin typeface="Arial Unicode MS" pitchFamily="34" charset="-128"/>
              </a:rPr>
              <a:t> in stress, and an approach that attempts to develop </a:t>
            </a:r>
            <a:r>
              <a:rPr lang="en-AU" sz="1200" dirty="0"/>
              <a:t>‘</a:t>
            </a:r>
            <a:r>
              <a:rPr lang="en-AU" sz="1200" dirty="0">
                <a:latin typeface="Arial Unicode MS" pitchFamily="34" charset="-128"/>
              </a:rPr>
              <a:t>Links</a:t>
            </a:r>
            <a:r>
              <a:rPr lang="en-AU" sz="1200" dirty="0"/>
              <a:t>’</a:t>
            </a:r>
            <a:r>
              <a:rPr lang="en-AU" sz="1200" dirty="0">
                <a:latin typeface="Arial Unicode MS" pitchFamily="34" charset="-128"/>
              </a:rPr>
              <a:t> with other agencies.] </a:t>
            </a:r>
          </a:p>
          <a:p>
            <a:pPr defTabSz="914400"/>
            <a:endParaRPr lang="en-AU" sz="1200" dirty="0">
              <a:latin typeface="Arial Unicode MS" pitchFamily="34" charset="-128"/>
            </a:endParaRPr>
          </a:p>
          <a:p>
            <a:pPr defTabSz="914400"/>
            <a:r>
              <a:rPr lang="en-AU" sz="1200" dirty="0">
                <a:latin typeface="Arial Unicode MS" pitchFamily="34" charset="-128"/>
              </a:rPr>
              <a:t>There is growing evidence of the efficacy of individual therapeutic approaches to address and manage aspects of the disorder and associated risk of offending; for example, adapted cognitive behaviour therapy (Hare and Paine, 1997) and skills development using social stories and comic strip cartoons address emotional recognition and help develop coping strategies to manage stress and conflict (Murphy, 2010). </a:t>
            </a:r>
          </a:p>
          <a:p>
            <a:pPr defTabSz="914400"/>
            <a:endParaRPr lang="en-AU" sz="1200" dirty="0">
              <a:latin typeface="Arial Unicode MS" pitchFamily="34" charset="-128"/>
            </a:endParaRPr>
          </a:p>
        </p:txBody>
      </p:sp>
    </p:spTree>
    <p:extLst>
      <p:ext uri="{BB962C8B-B14F-4D97-AF65-F5344CB8AC3E}">
        <p14:creationId xmlns:p14="http://schemas.microsoft.com/office/powerpoint/2010/main" val="108235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94"/>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Shape 95"/>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Unicode MS" charset="0"/>
                <a:sym typeface="L Futura Light" charset="0"/>
              </a:rPr>
              <a:t>It is probably bad form to quote yourself on a slide but I like this quote and want to advertise this forthcoming report… and this advert leads me nicely to my conclusion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94"/>
          <p:cNvSpPr>
            <a:spLocks noGrp="1" noRot="1" noChangeAspect="1"/>
          </p:cNvSpPr>
          <p:nvPr>
            <p:ph type="sldImg"/>
          </p:nvPr>
        </p:nvSpPr>
        <p:spPr bwMode="auto">
          <a:noFill/>
        </p:spPr>
      </p:sp>
      <p:sp>
        <p:nvSpPr>
          <p:cNvPr id="25602" name="Shape 95"/>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marL="0" marR="0" indent="0" algn="l" defTabSz="914400" rtl="0" eaLnBrk="0" fontAlgn="base" latinLnBrk="0" hangingPunct="0">
              <a:lnSpc>
                <a:spcPct val="118000"/>
              </a:lnSpc>
              <a:spcBef>
                <a:spcPct val="30000"/>
              </a:spcBef>
              <a:spcAft>
                <a:spcPct val="0"/>
              </a:spcAft>
              <a:buClrTx/>
              <a:buSzTx/>
              <a:buFontTx/>
              <a:buNone/>
              <a:tabLst/>
              <a:defRPr/>
            </a:pPr>
            <a:endParaRPr lang="en-US" sz="1200" dirty="0" smtClean="0">
              <a:solidFill>
                <a:srgbClr val="00203F"/>
              </a:solidFill>
              <a:latin typeface="L Futura Light"/>
              <a:ea typeface="L Futura Light"/>
              <a:cs typeface="L Futura Light"/>
              <a:sym typeface="L Futura Light"/>
            </a:endParaRPr>
          </a:p>
          <a:p>
            <a:pPr marL="0" marR="0" indent="0" algn="l" defTabSz="914400" rtl="0" eaLnBrk="0" fontAlgn="base" latinLnBrk="0" hangingPunct="0">
              <a:lnSpc>
                <a:spcPct val="118000"/>
              </a:lnSpc>
              <a:spcBef>
                <a:spcPct val="30000"/>
              </a:spcBef>
              <a:spcAft>
                <a:spcPct val="0"/>
              </a:spcAft>
              <a:buClrTx/>
              <a:buSzTx/>
              <a:buFontTx/>
              <a:buNone/>
              <a:tabLst/>
              <a:defRPr/>
            </a:pPr>
            <a:r>
              <a:rPr lang="en-US" sz="1200" dirty="0" smtClean="0">
                <a:solidFill>
                  <a:srgbClr val="00203F"/>
                </a:solidFill>
                <a:latin typeface="L Futura Light"/>
                <a:ea typeface="L Futura Light"/>
                <a:cs typeface="L Futura Light"/>
                <a:sym typeface="L Futura Light"/>
              </a:rPr>
              <a:t>Prison regimes tend to emphasize controlling </a:t>
            </a:r>
            <a:r>
              <a:rPr lang="en-US" sz="1200" dirty="0" err="1" smtClean="0">
                <a:solidFill>
                  <a:srgbClr val="00203F"/>
                </a:solidFill>
                <a:latin typeface="L Futura Light"/>
                <a:ea typeface="L Futura Light"/>
                <a:cs typeface="L Futura Light"/>
                <a:sym typeface="L Futura Light"/>
              </a:rPr>
              <a:t>behaviour</a:t>
            </a:r>
            <a:r>
              <a:rPr lang="en-US" sz="1200" dirty="0" smtClean="0">
                <a:solidFill>
                  <a:srgbClr val="00203F"/>
                </a:solidFill>
                <a:latin typeface="L Futura Light"/>
                <a:ea typeface="L Futura Light"/>
                <a:cs typeface="L Futura Light"/>
                <a:sym typeface="L Futura Light"/>
              </a:rPr>
              <a:t> rather than meeting support needs </a:t>
            </a:r>
            <a:r>
              <a:rPr lang="en-US" sz="1200" baseline="0" dirty="0" smtClean="0">
                <a:solidFill>
                  <a:srgbClr val="00203F"/>
                </a:solidFill>
                <a:latin typeface="L Futura Light"/>
                <a:ea typeface="L Futura Light"/>
                <a:cs typeface="L Futura Light"/>
                <a:sym typeface="L Futura Light"/>
              </a:rPr>
              <a:t>- e</a:t>
            </a:r>
            <a:r>
              <a:rPr lang="en-US" sz="1200" dirty="0" smtClean="0">
                <a:solidFill>
                  <a:srgbClr val="00203F"/>
                </a:solidFill>
                <a:latin typeface="L Futura Light"/>
                <a:ea typeface="L Futura Light"/>
                <a:cs typeface="L Futura Light"/>
                <a:sym typeface="L Futura Light"/>
              </a:rPr>
              <a:t>vidence suggests greater use of restraint techniques against those with cognitive impairments:</a:t>
            </a:r>
            <a:r>
              <a:rPr lang="en-US" sz="1200" baseline="0" dirty="0" smtClean="0">
                <a:solidFill>
                  <a:srgbClr val="00203F"/>
                </a:solidFill>
                <a:latin typeface="L Futura Light"/>
                <a:ea typeface="L Futura Light"/>
                <a:cs typeface="L Futura Light"/>
                <a:sym typeface="L Futura Light"/>
              </a:rPr>
              <a:t> </a:t>
            </a:r>
            <a:r>
              <a:rPr lang="en-US" sz="1200" dirty="0" smtClean="0">
                <a:solidFill>
                  <a:srgbClr val="00203F"/>
                </a:solidFill>
                <a:latin typeface="L Futura Light"/>
                <a:ea typeface="L Futura Light"/>
                <a:cs typeface="L Futura Light"/>
                <a:sym typeface="L Futura Light"/>
              </a:rPr>
              <a:t>the Prison Reform Trust found that people with learning disabilities were more than five times as likely to have been subject to restraint techniques while in prison [OR</a:t>
            </a:r>
            <a:r>
              <a:rPr lang="en-US" sz="1200" baseline="0" dirty="0" smtClean="0">
                <a:solidFill>
                  <a:srgbClr val="00203F"/>
                </a:solidFill>
                <a:latin typeface="L Futura Light"/>
                <a:ea typeface="L Futura Light"/>
                <a:cs typeface="L Futura Light"/>
                <a:sym typeface="L Futura Light"/>
              </a:rPr>
              <a:t> ADD TO NEXT SLIDE? What’s more…]</a:t>
            </a:r>
            <a:endParaRPr lang="en-US" sz="1200" dirty="0" smtClean="0">
              <a:solidFill>
                <a:srgbClr val="00203F"/>
              </a:solidFill>
              <a:latin typeface="L Futura Light"/>
              <a:ea typeface="L Futura Light"/>
              <a:cs typeface="L Futura Light"/>
              <a:sym typeface="L Futura Light"/>
            </a:endParaRPr>
          </a:p>
          <a:p>
            <a:pPr defTabSz="914400"/>
            <a:endParaRPr lang="en-AU" sz="1200" dirty="0" smtClean="0">
              <a:latin typeface="Arial Unicode MS" pitchFamily="34" charset="-128"/>
            </a:endParaRPr>
          </a:p>
          <a:p>
            <a:pPr defTabSz="914400"/>
            <a:endParaRPr lang="en-AU" sz="1200" dirty="0" smtClean="0">
              <a:latin typeface="Arial Unicode MS" pitchFamily="34" charset="-128"/>
            </a:endParaRPr>
          </a:p>
          <a:p>
            <a:pPr marL="0" marR="0" indent="0" algn="l" defTabSz="914400" rtl="0" eaLnBrk="0" fontAlgn="base" latinLnBrk="0" hangingPunct="0">
              <a:lnSpc>
                <a:spcPct val="118000"/>
              </a:lnSpc>
              <a:spcBef>
                <a:spcPct val="30000"/>
              </a:spcBef>
              <a:spcAft>
                <a:spcPct val="0"/>
              </a:spcAft>
              <a:buClrTx/>
              <a:buSzTx/>
              <a:buFontTx/>
              <a:buNone/>
              <a:tabLst/>
              <a:defRPr/>
            </a:pPr>
            <a:r>
              <a:rPr lang="en-US" sz="1200" dirty="0" smtClean="0">
                <a:solidFill>
                  <a:srgbClr val="00203F"/>
                </a:solidFill>
                <a:latin typeface="L Futura Light"/>
                <a:ea typeface="L Futura Light"/>
                <a:cs typeface="L Futura Light"/>
                <a:sym typeface="L Futura Light"/>
              </a:rPr>
              <a:t>Link to last point: There is often no continuation of care from the community into custody, or from custody into the community</a:t>
            </a:r>
          </a:p>
          <a:p>
            <a:pPr defTabSz="914400"/>
            <a:endParaRPr lang="en-AU" sz="1200" dirty="0">
              <a:latin typeface="Arial Unicode MS" pitchFamily="34" charset="-128"/>
            </a:endParaRPr>
          </a:p>
        </p:txBody>
      </p:sp>
    </p:spTree>
    <p:extLst>
      <p:ext uri="{BB962C8B-B14F-4D97-AF65-F5344CB8AC3E}">
        <p14:creationId xmlns:p14="http://schemas.microsoft.com/office/powerpoint/2010/main" val="108235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94"/>
          <p:cNvSpPr>
            <a:spLocks noGrp="1" noRot="1" noChangeAspect="1"/>
          </p:cNvSpPr>
          <p:nvPr>
            <p:ph type="sldImg"/>
          </p:nvPr>
        </p:nvSpPr>
        <p:spPr bwMode="auto">
          <a:noFill/>
        </p:spPr>
      </p:sp>
      <p:sp>
        <p:nvSpPr>
          <p:cNvPr id="25602" name="Shape 95"/>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defTabSz="914400"/>
            <a:endParaRPr lang="en-AU" sz="1200" dirty="0" smtClean="0">
              <a:latin typeface="Arial Unicode MS" pitchFamily="34" charset="-128"/>
            </a:endParaRPr>
          </a:p>
        </p:txBody>
      </p:sp>
    </p:spTree>
    <p:extLst>
      <p:ext uri="{BB962C8B-B14F-4D97-AF65-F5344CB8AC3E}">
        <p14:creationId xmlns:p14="http://schemas.microsoft.com/office/powerpoint/2010/main" val="102743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19</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sz="1200" kern="1200" dirty="0">
                <a:solidFill>
                  <a:schemeClr val="tx1"/>
                </a:solidFill>
                <a:effectLst/>
                <a:latin typeface="TUOS Stephenson" pitchFamily="-128" charset="0"/>
                <a:ea typeface="MS PGothic" pitchFamily="34" charset="-128"/>
                <a:cs typeface="ＭＳ Ｐゴシック" charset="0"/>
              </a:rPr>
              <a:t>Of course all of this means awareness of NDI at an institutional level </a:t>
            </a:r>
            <a:r>
              <a:rPr lang="mr-IN" sz="1200" kern="1200" dirty="0">
                <a:solidFill>
                  <a:schemeClr val="tx1"/>
                </a:solidFill>
                <a:effectLst/>
                <a:latin typeface="TUOS Stephenson" pitchFamily="-128" charset="0"/>
                <a:ea typeface="MS PGothic" pitchFamily="34" charset="-128"/>
                <a:cs typeface="ＭＳ Ｐゴシック" charset="0"/>
              </a:rPr>
              <a:t>–</a:t>
            </a:r>
            <a:r>
              <a:rPr lang="en-AU" sz="1200" kern="1200" dirty="0">
                <a:solidFill>
                  <a:schemeClr val="tx1"/>
                </a:solidFill>
                <a:effectLst/>
                <a:latin typeface="TUOS Stephenson" pitchFamily="-128" charset="0"/>
                <a:ea typeface="MS PGothic" pitchFamily="34" charset="-128"/>
                <a:cs typeface="ＭＳ Ｐゴシック" charset="0"/>
              </a:rPr>
              <a:t> through assessment</a:t>
            </a:r>
            <a:r>
              <a:rPr lang="en-AU" sz="1200" kern="1200" baseline="0" dirty="0">
                <a:solidFill>
                  <a:schemeClr val="tx1"/>
                </a:solidFill>
                <a:effectLst/>
                <a:latin typeface="TUOS Stephenson" pitchFamily="-128" charset="0"/>
                <a:ea typeface="MS PGothic" pitchFamily="34" charset="-128"/>
                <a:cs typeface="ＭＳ Ｐゴシック" charset="0"/>
              </a:rPr>
              <a:t> and through training</a:t>
            </a:r>
            <a:r>
              <a:rPr lang="en-AU" sz="1200" kern="1200" dirty="0">
                <a:solidFill>
                  <a:schemeClr val="tx1"/>
                </a:solidFill>
                <a:effectLst/>
                <a:latin typeface="TUOS Stephenson" pitchFamily="-128" charset="0"/>
                <a:ea typeface="MS PGothic" pitchFamily="34" charset="-128"/>
                <a:cs typeface="ＭＳ Ｐゴシック" charset="0"/>
              </a:rPr>
              <a:t>. </a:t>
            </a:r>
          </a:p>
          <a:p>
            <a:endParaRPr lang="en-AU" sz="1200" kern="1200" dirty="0">
              <a:solidFill>
                <a:schemeClr val="tx1"/>
              </a:solidFill>
              <a:effectLst/>
              <a:latin typeface="TUOS Stephenson" pitchFamily="-128" charset="0"/>
              <a:ea typeface="MS PGothic" pitchFamily="34" charset="-128"/>
              <a:cs typeface="ＭＳ Ｐゴシック" charset="0"/>
            </a:endParaRPr>
          </a:p>
          <a:p>
            <a:r>
              <a:rPr lang="en-AU" sz="1200" kern="1200" dirty="0">
                <a:solidFill>
                  <a:schemeClr val="tx1"/>
                </a:solidFill>
                <a:effectLst/>
                <a:latin typeface="TUOS Stephenson" pitchFamily="-128" charset="0"/>
                <a:ea typeface="MS PGothic" pitchFamily="34" charset="-128"/>
                <a:cs typeface="ＭＳ Ｐゴシック" charset="0"/>
              </a:rPr>
              <a:t>In the youth justice system assessment is made possible by the CHAT. </a:t>
            </a:r>
            <a:r>
              <a:rPr lang="en-US" sz="1200" kern="1200" dirty="0">
                <a:solidFill>
                  <a:schemeClr val="tx1"/>
                </a:solidFill>
                <a:effectLst/>
                <a:latin typeface="TUOS Stephenson" pitchFamily="-128" charset="0"/>
                <a:ea typeface="MS PGothic" pitchFamily="34" charset="-128"/>
                <a:cs typeface="ＭＳ Ｐゴシック" charset="0"/>
              </a:rPr>
              <a:t>The Comprehensive Health Assessment Tool (CHAT) includes initial screening for a range of different disorders, including ADHD, autism, learning disability, communication disorders, and TBI, alongside broader assessment of physical and mental health needs, and substance use. The section of the CHAT relevant to ‘neurodisability’ is intended to be completed by a trained clinical practitioner within ten days of initial admission. Such a time scale allows opportunities to observe and engage the young person, as well as accessing corroborative and informant history. However, it is very time consuming, and arguably overly focused on diagnosis rather than understanding</a:t>
            </a:r>
            <a:r>
              <a:rPr lang="en-US" sz="1200" kern="1200" baseline="0" dirty="0">
                <a:solidFill>
                  <a:schemeClr val="tx1"/>
                </a:solidFill>
                <a:effectLst/>
                <a:latin typeface="TUOS Stephenson" pitchFamily="-128" charset="0"/>
                <a:ea typeface="MS PGothic" pitchFamily="34" charset="-128"/>
                <a:cs typeface="ＭＳ Ｐゴシック" charset="0"/>
              </a:rPr>
              <a:t> need</a:t>
            </a:r>
            <a:r>
              <a:rPr lang="mr-IN" sz="1200" kern="1200" baseline="0" dirty="0">
                <a:solidFill>
                  <a:schemeClr val="tx1"/>
                </a:solidFill>
                <a:effectLst/>
                <a:latin typeface="TUOS Stephenson" pitchFamily="-128" charset="0"/>
                <a:ea typeface="MS PGothic" pitchFamily="34" charset="-128"/>
                <a:cs typeface="ＭＳ Ｐゴシック" charset="0"/>
              </a:rPr>
              <a:t>…</a:t>
            </a:r>
            <a:endParaRPr lang="en-GB" sz="1200" kern="1200" baseline="0" dirty="0">
              <a:solidFill>
                <a:schemeClr val="tx1"/>
              </a:solidFill>
              <a:effectLst/>
              <a:latin typeface="TUOS Stephenson" pitchFamily="-128" charset="0"/>
              <a:ea typeface="MS PGothic" pitchFamily="34" charset="-128"/>
              <a:cs typeface="ＭＳ Ｐゴシック" charset="0"/>
            </a:endParaRPr>
          </a:p>
          <a:p>
            <a:endParaRPr lang="en-GB" sz="1200" kern="1200" baseline="0" dirty="0">
              <a:solidFill>
                <a:schemeClr val="tx1"/>
              </a:solidFill>
              <a:effectLst/>
              <a:latin typeface="TUOS Stephenson" pitchFamily="-128" charset="0"/>
              <a:ea typeface="MS PGothic" pitchFamily="34" charset="-128"/>
              <a:cs typeface="ＭＳ Ｐゴシック" charset="0"/>
            </a:endParaRPr>
          </a:p>
          <a:p>
            <a:r>
              <a:rPr lang="en-GB" sz="1200" kern="1200" baseline="0" dirty="0">
                <a:solidFill>
                  <a:schemeClr val="tx1"/>
                </a:solidFill>
                <a:effectLst/>
                <a:latin typeface="TUOS Stephenson" pitchFamily="-128" charset="0"/>
                <a:ea typeface="MS PGothic" pitchFamily="34" charset="-128"/>
                <a:cs typeface="ＭＳ Ｐゴシック" charset="0"/>
              </a:rPr>
              <a:t>Elsewhere in the youth justice system, there is no such assessment. </a:t>
            </a:r>
            <a:r>
              <a:rPr lang="en-US" sz="1200" kern="1200" dirty="0">
                <a:solidFill>
                  <a:schemeClr val="tx1"/>
                </a:solidFill>
                <a:effectLst/>
                <a:latin typeface="TUOS Stephenson" pitchFamily="-128" charset="0"/>
                <a:ea typeface="MS PGothic" pitchFamily="34" charset="-128"/>
                <a:cs typeface="ＭＳ Ｐゴシック" charset="0"/>
              </a:rPr>
              <a:t>There are few examples of screening tools being used routinely in police custody suites or courtrooms or community interventions (though I understand</a:t>
            </a:r>
            <a:r>
              <a:rPr lang="en-US" sz="1200" kern="1200" baseline="0" dirty="0">
                <a:solidFill>
                  <a:schemeClr val="tx1"/>
                </a:solidFill>
                <a:effectLst/>
                <a:latin typeface="TUOS Stephenson" pitchFamily="-128" charset="0"/>
                <a:ea typeface="MS PGothic" pitchFamily="34" charset="-128"/>
                <a:cs typeface="ＭＳ Ｐゴシック" charset="0"/>
              </a:rPr>
              <a:t> </a:t>
            </a:r>
            <a:r>
              <a:rPr lang="en-US" sz="1200" kern="1200" dirty="0">
                <a:solidFill>
                  <a:schemeClr val="tx1"/>
                </a:solidFill>
                <a:effectLst/>
                <a:latin typeface="TUOS Stephenson" pitchFamily="-128" charset="0"/>
                <a:ea typeface="MS PGothic" pitchFamily="34" charset="-128"/>
                <a:cs typeface="ＭＳ Ｐゴシック" charset="0"/>
              </a:rPr>
              <a:t>language is</a:t>
            </a:r>
            <a:r>
              <a:rPr lang="en-US" sz="1200" kern="1200" baseline="0" dirty="0">
                <a:solidFill>
                  <a:schemeClr val="tx1"/>
                </a:solidFill>
                <a:effectLst/>
                <a:latin typeface="TUOS Stephenson" pitchFamily="-128" charset="0"/>
                <a:ea typeface="MS PGothic" pitchFamily="34" charset="-128"/>
                <a:cs typeface="ＭＳ Ｐゴシック" charset="0"/>
              </a:rPr>
              <a:t> increasingly being considered)</a:t>
            </a:r>
            <a:r>
              <a:rPr lang="en-US" sz="1200" kern="1200" dirty="0">
                <a:solidFill>
                  <a:schemeClr val="tx1"/>
                </a:solidFill>
                <a:effectLst/>
                <a:latin typeface="TUOS Stephenson" pitchFamily="-128" charset="0"/>
                <a:ea typeface="MS PGothic" pitchFamily="34" charset="-128"/>
                <a:cs typeface="ＭＳ Ｐゴシック" charset="0"/>
              </a:rPr>
              <a:t>.</a:t>
            </a:r>
            <a:r>
              <a:rPr lang="en-GB" dirty="0">
                <a:effectLst/>
              </a:rPr>
              <a:t> For many then,</a:t>
            </a:r>
            <a:r>
              <a:rPr lang="en-GB" baseline="0" dirty="0">
                <a:effectLst/>
              </a:rPr>
              <a:t> recognition of impairment </a:t>
            </a:r>
            <a:r>
              <a:rPr lang="en-GB" sz="1200" kern="1200" baseline="0" dirty="0">
                <a:solidFill>
                  <a:schemeClr val="tx1"/>
                </a:solidFill>
                <a:effectLst/>
                <a:latin typeface="TUOS Stephenson" pitchFamily="-128" charset="0"/>
                <a:ea typeface="MS PGothic" pitchFamily="34" charset="-128"/>
                <a:cs typeface="ＭＳ Ｐゴシック" charset="0"/>
              </a:rPr>
              <a:t>comes late in the trajectory of engagement in the </a:t>
            </a:r>
            <a:r>
              <a:rPr lang="en-GB" sz="1200" kern="1200" baseline="0" dirty="0" err="1">
                <a:solidFill>
                  <a:schemeClr val="tx1"/>
                </a:solidFill>
                <a:effectLst/>
                <a:latin typeface="TUOS Stephenson" pitchFamily="-128" charset="0"/>
                <a:ea typeface="MS PGothic" pitchFamily="34" charset="-128"/>
                <a:cs typeface="ＭＳ Ｐゴシック" charset="0"/>
              </a:rPr>
              <a:t>cjs</a:t>
            </a:r>
            <a:r>
              <a:rPr lang="mr-IN" sz="1200" kern="1200" baseline="0" dirty="0">
                <a:solidFill>
                  <a:schemeClr val="tx1"/>
                </a:solidFill>
                <a:effectLst/>
                <a:latin typeface="TUOS Stephenson" pitchFamily="-128" charset="0"/>
                <a:ea typeface="MS PGothic" pitchFamily="34" charset="-128"/>
                <a:cs typeface="ＭＳ Ｐゴシック" charset="0"/>
              </a:rPr>
              <a:t>…</a:t>
            </a:r>
            <a:r>
              <a:rPr lang="en-GB" sz="1200" kern="1200" baseline="0" dirty="0">
                <a:solidFill>
                  <a:schemeClr val="tx1"/>
                </a:solidFill>
                <a:effectLst/>
                <a:latin typeface="TUOS Stephenson" pitchFamily="-128" charset="0"/>
                <a:ea typeface="MS PGothic" pitchFamily="34" charset="-128"/>
                <a:cs typeface="ＭＳ Ｐゴシック" charset="0"/>
              </a:rPr>
              <a:t> needed much sooner so as to ensure A2J and effective engagement in appropriate interventions</a:t>
            </a:r>
            <a:r>
              <a:rPr lang="mr-IN" sz="1200" kern="1200" baseline="0" dirty="0">
                <a:solidFill>
                  <a:schemeClr val="tx1"/>
                </a:solidFill>
                <a:effectLst/>
                <a:latin typeface="TUOS Stephenson" pitchFamily="-128" charset="0"/>
                <a:ea typeface="MS PGothic" pitchFamily="34" charset="-128"/>
                <a:cs typeface="ＭＳ Ｐゴシック" charset="0"/>
              </a:rPr>
              <a:t>…</a:t>
            </a:r>
            <a:endParaRPr lang="en-GB" sz="1200" kern="1200" baseline="0" dirty="0">
              <a:solidFill>
                <a:schemeClr val="tx1"/>
              </a:solidFill>
              <a:effectLst/>
              <a:latin typeface="TUOS Stephenson" pitchFamily="-128" charset="0"/>
              <a:ea typeface="MS PGothic" pitchFamily="34" charset="-128"/>
              <a:cs typeface="ＭＳ Ｐゴシック" charset="0"/>
            </a:endParaRPr>
          </a:p>
          <a:p>
            <a:endParaRPr lang="en-GB" sz="1200" kern="1200" baseline="0" dirty="0">
              <a:solidFill>
                <a:schemeClr val="tx1"/>
              </a:solidFill>
              <a:effectLst/>
              <a:latin typeface="TUOS Stephenson" pitchFamily="-128" charset="0"/>
              <a:ea typeface="MS PGothic" pitchFamily="34" charset="-128"/>
              <a:cs typeface="ＭＳ Ｐゴシック" charset="0"/>
            </a:endParaRPr>
          </a:p>
          <a:p>
            <a:r>
              <a:rPr lang="en-GB" sz="1200" kern="1200" baseline="0" dirty="0">
                <a:solidFill>
                  <a:schemeClr val="tx1"/>
                </a:solidFill>
                <a:effectLst/>
                <a:latin typeface="TUOS Stephenson" pitchFamily="-128" charset="0"/>
                <a:ea typeface="MS PGothic" pitchFamily="34" charset="-128"/>
                <a:cs typeface="ＭＳ Ｐゴシック" charset="0"/>
              </a:rPr>
              <a:t>BUT we don</a:t>
            </a:r>
            <a:r>
              <a:rPr lang="mr-IN" sz="1200" kern="1200" baseline="0" dirty="0">
                <a:solidFill>
                  <a:schemeClr val="tx1"/>
                </a:solidFill>
                <a:effectLst/>
                <a:latin typeface="TUOS Stephenson" pitchFamily="-128" charset="0"/>
                <a:ea typeface="MS PGothic" pitchFamily="34" charset="-128"/>
                <a:cs typeface="ＭＳ Ｐゴシック" charset="0"/>
              </a:rPr>
              <a:t>’</a:t>
            </a:r>
            <a:r>
              <a:rPr lang="en-GB" sz="1200" kern="1200" baseline="0" dirty="0">
                <a:solidFill>
                  <a:schemeClr val="tx1"/>
                </a:solidFill>
                <a:effectLst/>
                <a:latin typeface="TUOS Stephenson" pitchFamily="-128" charset="0"/>
                <a:ea typeface="MS PGothic" pitchFamily="34" charset="-128"/>
                <a:cs typeface="ＭＳ Ｐゴシック" charset="0"/>
              </a:rPr>
              <a:t>t necessarily need to wait until then</a:t>
            </a:r>
            <a:r>
              <a:rPr lang="mr-IN" sz="1200" kern="1200" baseline="0" dirty="0">
                <a:solidFill>
                  <a:schemeClr val="tx1"/>
                </a:solidFill>
                <a:effectLst/>
                <a:latin typeface="TUOS Stephenson" pitchFamily="-128" charset="0"/>
                <a:ea typeface="MS PGothic" pitchFamily="34" charset="-128"/>
                <a:cs typeface="ＭＳ Ｐゴシック" charset="0"/>
              </a:rPr>
              <a:t>…</a:t>
            </a:r>
            <a:endParaRPr lang="en-US" sz="1200" kern="1200" dirty="0">
              <a:solidFill>
                <a:schemeClr val="tx1"/>
              </a:solidFill>
              <a:effectLst/>
              <a:latin typeface="TUOS Stephenson" pitchFamily="-128" charset="0"/>
              <a:ea typeface="MS PGothic" pitchFamily="34" charset="-128"/>
              <a:cs typeface="ＭＳ Ｐゴシック" charset="0"/>
            </a:endParaRPr>
          </a:p>
          <a:p>
            <a:endParaRPr lang="en-GB" sz="1200" kern="1200" dirty="0">
              <a:solidFill>
                <a:schemeClr val="tx1"/>
              </a:solidFill>
              <a:effectLst/>
              <a:latin typeface="TUOS Stephenson" pitchFamily="-128" charset="0"/>
              <a:ea typeface="MS PGothic" pitchFamily="34" charset="-128"/>
              <a:cs typeface="ＭＳ Ｐゴシック" charset="0"/>
            </a:endParaRPr>
          </a:p>
          <a:p>
            <a:r>
              <a:rPr lang="en-AU" sz="1200" kern="1200" dirty="0">
                <a:solidFill>
                  <a:schemeClr val="tx1"/>
                </a:solidFill>
                <a:effectLst/>
                <a:latin typeface="TUOS Stephenson" pitchFamily="-128" charset="0"/>
                <a:ea typeface="MS PGothic" pitchFamily="34" charset="-128"/>
                <a:cs typeface="ＭＳ Ｐゴシック" charset="0"/>
              </a:rPr>
              <a:t> </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AU" sz="1200" kern="1200" dirty="0">
                <a:solidFill>
                  <a:schemeClr val="tx1"/>
                </a:solidFill>
                <a:effectLst/>
                <a:latin typeface="TUOS Stephenson" pitchFamily="-128" charset="0"/>
                <a:ea typeface="MS PGothic" pitchFamily="34" charset="-128"/>
                <a:cs typeface="ＭＳ Ｐゴシック" charset="0"/>
              </a:rPr>
              <a:t>Of course assessment is only useful if something</a:t>
            </a:r>
            <a:r>
              <a:rPr lang="en-AU" sz="1200" kern="1200" baseline="0" dirty="0">
                <a:solidFill>
                  <a:schemeClr val="tx1"/>
                </a:solidFill>
                <a:effectLst/>
                <a:latin typeface="TUOS Stephenson" pitchFamily="-128" charset="0"/>
                <a:ea typeface="MS PGothic" pitchFamily="34" charset="-128"/>
                <a:cs typeface="ＭＳ Ｐゴシック" charset="0"/>
              </a:rPr>
              <a:t> is done with it. </a:t>
            </a:r>
            <a:r>
              <a:rPr lang="en-AU" sz="1200" kern="1200" dirty="0">
                <a:solidFill>
                  <a:schemeClr val="tx1"/>
                </a:solidFill>
                <a:effectLst/>
                <a:latin typeface="TUOS Stephenson" pitchFamily="-128" charset="0"/>
                <a:ea typeface="MS PGothic" pitchFamily="34" charset="-128"/>
                <a:cs typeface="ＭＳ Ｐゴシック" charset="0"/>
              </a:rPr>
              <a:t>Even in custody, where assessments are taking place, anecdotally thus far, we hear concerns that the assessment may not be influencing practice in the ways it is intended, with custodial staff unaware of a diagnosis or unsupported to provide bespoke interventions to meet identified needs</a:t>
            </a:r>
            <a:r>
              <a:rPr lang="mr-IN" sz="1200" kern="1200" dirty="0">
                <a:solidFill>
                  <a:schemeClr val="tx1"/>
                </a:solidFill>
                <a:effectLst/>
                <a:latin typeface="TUOS Stephenson" pitchFamily="-128" charset="0"/>
                <a:ea typeface="MS PGothic" pitchFamily="34" charset="-128"/>
                <a:cs typeface="ＭＳ Ｐゴシック" charset="0"/>
              </a:rPr>
              <a:t>…</a:t>
            </a:r>
            <a:r>
              <a:rPr lang="en-GB" sz="1200" kern="1200" dirty="0">
                <a:solidFill>
                  <a:schemeClr val="tx1"/>
                </a:solidFill>
                <a:effectLst/>
                <a:latin typeface="TUOS Stephenson" pitchFamily="-128" charset="0"/>
                <a:ea typeface="MS PGothic" pitchFamily="34" charset="-128"/>
                <a:cs typeface="ＭＳ Ｐゴシック" charset="0"/>
              </a:rPr>
              <a:t>.</a:t>
            </a:r>
            <a:endParaRPr lang="en-AU" sz="1200" kern="1200" dirty="0">
              <a:solidFill>
                <a:schemeClr val="tx1"/>
              </a:solidFill>
              <a:effectLst/>
              <a:latin typeface="TUOS Stephenson" pitchFamily="-128" charset="0"/>
              <a:ea typeface="MS PGothic" pitchFamily="34" charset="-128"/>
              <a:cs typeface="ＭＳ Ｐゴシック" charset="0"/>
            </a:endParaRPr>
          </a:p>
          <a:p>
            <a:pPr eaLnBrk="1" hangingPunct="1"/>
            <a:endParaRPr lang="en-US" altLang="en-US" dirty="0">
              <a:latin typeface="TUOS Stephenson" panose="020705030800000200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UOS Stephenson" pitchFamily="-128" charset="0"/>
                <a:ea typeface="MS PGothic" pitchFamily="34" charset="-128"/>
                <a:cs typeface="ＭＳ Ｐゴシック" charset="0"/>
              </a:rPr>
              <a:t>Of course all of this also means significant training needs</a:t>
            </a:r>
            <a:r>
              <a:rPr lang="mr-IN" sz="1200" kern="1200" dirty="0">
                <a:solidFill>
                  <a:schemeClr val="tx1"/>
                </a:solidFill>
                <a:effectLst/>
                <a:latin typeface="TUOS Stephenson" pitchFamily="-128" charset="0"/>
                <a:ea typeface="MS PGothic" pitchFamily="34" charset="-128"/>
                <a:cs typeface="ＭＳ Ｐゴシック" charset="0"/>
              </a:rPr>
              <a:t>…</a:t>
            </a:r>
            <a:r>
              <a:rPr lang="en-GB" sz="1200" kern="1200" dirty="0">
                <a:solidFill>
                  <a:schemeClr val="tx1"/>
                </a:solidFill>
                <a:effectLst/>
                <a:latin typeface="TUOS Stephenson" pitchFamily="-128" charset="0"/>
                <a:ea typeface="MS PGothic" pitchFamily="34" charset="-128"/>
                <a:cs typeface="ＭＳ Ｐゴシック" charset="0"/>
              </a:rPr>
              <a:t>. [see slide]</a:t>
            </a:r>
          </a:p>
          <a:p>
            <a:pPr eaLnBrk="1" hangingPunct="1"/>
            <a:endParaRPr lang="en-US" altLang="en-US" dirty="0">
              <a:latin typeface="TUOS Stephenson" panose="02070503080000020004" pitchFamily="18" charset="0"/>
            </a:endParaRPr>
          </a:p>
        </p:txBody>
      </p:sp>
    </p:spTree>
    <p:extLst>
      <p:ext uri="{BB962C8B-B14F-4D97-AF65-F5344CB8AC3E}">
        <p14:creationId xmlns:p14="http://schemas.microsoft.com/office/powerpoint/2010/main" val="126612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p:spPr>
      </p:sp>
      <p:sp>
        <p:nvSpPr>
          <p:cNvPr id="40963"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r>
              <a:rPr lang="en-US" sz="1200" dirty="0" smtClean="0">
                <a:latin typeface="Arial Unicode MS" pitchFamily="34" charset="-128"/>
              </a:rPr>
              <a:t>Let</a:t>
            </a:r>
            <a:r>
              <a:rPr lang="en-US" sz="1200" dirty="0" smtClean="0"/>
              <a:t>’</a:t>
            </a:r>
            <a:r>
              <a:rPr lang="en-US" sz="1200" dirty="0" smtClean="0">
                <a:latin typeface="Arial Unicode MS" pitchFamily="34" charset="-128"/>
              </a:rPr>
              <a:t>s start with a couple of definitions. </a:t>
            </a:r>
          </a:p>
          <a:p>
            <a:pPr>
              <a:lnSpc>
                <a:spcPct val="98000"/>
              </a:lnSpc>
            </a:pPr>
            <a:endParaRPr lang="en-US" sz="1200" dirty="0" smtClean="0">
              <a:latin typeface="Arial Unicode MS" pitchFamily="34" charset="-128"/>
            </a:endParaRPr>
          </a:p>
          <a:p>
            <a:pPr>
              <a:lnSpc>
                <a:spcPct val="98000"/>
              </a:lnSpc>
            </a:pPr>
            <a:r>
              <a:rPr lang="en-US" sz="1200" dirty="0" smtClean="0">
                <a:latin typeface="Arial Unicode MS" pitchFamily="34" charset="-128"/>
              </a:rPr>
              <a:t>Childhood neurodevelopmental impairments are physical, mental or sensory functional difficulties caused by disruption in the development of the brain or other aspects of the central and peripheral nervous systems. Such difficulties include cognitive deficits / executive functioning deficits; specific learning difficulties; communication difficulties; and emotional and </a:t>
            </a:r>
            <a:r>
              <a:rPr lang="en-US" sz="1200" dirty="0" err="1" smtClean="0">
                <a:latin typeface="Arial Unicode MS" pitchFamily="34" charset="-128"/>
              </a:rPr>
              <a:t>behavioural</a:t>
            </a:r>
            <a:r>
              <a:rPr lang="en-US" sz="1200" dirty="0" smtClean="0">
                <a:latin typeface="Arial Unicode MS" pitchFamily="34" charset="-128"/>
              </a:rPr>
              <a:t> problems. They are often the result of a complex mix of influences, including genetic, pre-birth or birth trauma, infection, illness or injury in childhood, or nutritional, educational or emotional deprivation.</a:t>
            </a:r>
          </a:p>
          <a:p>
            <a:pPr>
              <a:lnSpc>
                <a:spcPct val="98000"/>
              </a:lnSpc>
            </a:pPr>
            <a:endParaRPr lang="en-US" sz="1200" dirty="0" smtClean="0">
              <a:latin typeface="Arial Unicode MS" pitchFamily="34" charset="-128"/>
            </a:endParaRPr>
          </a:p>
          <a:p>
            <a:pPr>
              <a:lnSpc>
                <a:spcPct val="98000"/>
              </a:lnSpc>
            </a:pPr>
            <a:r>
              <a:rPr lang="en-US" sz="1200" dirty="0" smtClean="0">
                <a:latin typeface="Arial Unicode MS" pitchFamily="34" charset="-128"/>
              </a:rPr>
              <a:t>[</a:t>
            </a:r>
            <a:r>
              <a:rPr lang="en-US" sz="1200" dirty="0" smtClean="0">
                <a:latin typeface="Arial Unicode MS" pitchFamily="34" charset="-128"/>
                <a:sym typeface="Calibri" pitchFamily="34" charset="0"/>
              </a:rPr>
              <a:t>Executive functioning is an umbrella term describing the various cognitive processes used to undertake complex goal-oriented thought and action. It includes the planning and sequencing of tasks, concentration, responsivity to novel or changing circumstances, and the regulation of </a:t>
            </a:r>
            <a:r>
              <a:rPr lang="en-US" sz="1200" dirty="0" err="1" smtClean="0">
                <a:latin typeface="Arial Unicode MS" pitchFamily="34" charset="-128"/>
                <a:sym typeface="Calibri" pitchFamily="34" charset="0"/>
              </a:rPr>
              <a:t>behaviour</a:t>
            </a:r>
            <a:r>
              <a:rPr lang="en-US" sz="1200" dirty="0" smtClean="0">
                <a:latin typeface="Arial Unicode MS" pitchFamily="34" charset="-128"/>
                <a:sym typeface="Calibri" pitchFamily="34" charset="0"/>
              </a:rPr>
              <a:t>.]</a:t>
            </a:r>
            <a:endParaRPr lang="en-US" sz="1200" dirty="0" smtClean="0">
              <a:latin typeface="Arial Unicode MS" pitchFamily="34" charset="-128"/>
            </a:endParaRPr>
          </a:p>
        </p:txBody>
      </p:sp>
    </p:spTree>
    <p:extLst>
      <p:ext uri="{BB962C8B-B14F-4D97-AF65-F5344CB8AC3E}">
        <p14:creationId xmlns:p14="http://schemas.microsoft.com/office/powerpoint/2010/main" val="95149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p:spPr>
      </p:sp>
      <p:sp>
        <p:nvSpPr>
          <p:cNvPr id="43011"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defTabSz="914400"/>
            <a:r>
              <a:rPr lang="en-AU" sz="1200" dirty="0">
                <a:latin typeface="Arial Unicode MS" pitchFamily="34" charset="-128"/>
              </a:rPr>
              <a:t>Not to</a:t>
            </a:r>
            <a:r>
              <a:rPr lang="en-AU" sz="1200" baseline="0" dirty="0">
                <a:latin typeface="Arial Unicode MS" pitchFamily="34" charset="-128"/>
              </a:rPr>
              <a:t> be read but to serve as an illustration of how to inform practice… Or maybe to be read on Friday?</a:t>
            </a:r>
            <a:endParaRPr lang="en-US" sz="1200" dirty="0">
              <a:latin typeface="Arial Unicode MS" pitchFamily="34" charset="-128"/>
            </a:endParaRPr>
          </a:p>
        </p:txBody>
      </p:sp>
    </p:spTree>
    <p:extLst>
      <p:ext uri="{BB962C8B-B14F-4D97-AF65-F5344CB8AC3E}">
        <p14:creationId xmlns:p14="http://schemas.microsoft.com/office/powerpoint/2010/main" val="217479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p:spPr>
      </p:sp>
      <p:sp>
        <p:nvSpPr>
          <p:cNvPr id="44035"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sz="1200" dirty="0">
              <a:solidFill>
                <a:schemeClr val="tx1"/>
              </a:solidFill>
              <a:effectLst/>
              <a:latin typeface="+mn-lt"/>
              <a:ea typeface="+mn-ea"/>
              <a:cs typeface="+mn-cs"/>
              <a:sym typeface="Helvetica Neue"/>
            </a:endParaRPr>
          </a:p>
          <a:p>
            <a:endParaRPr lang="en-US" sz="1200" dirty="0">
              <a:solidFill>
                <a:schemeClr val="tx1"/>
              </a:solidFill>
              <a:effectLst/>
              <a:latin typeface="+mn-lt"/>
              <a:ea typeface="+mn-ea"/>
              <a:cs typeface="+mn-cs"/>
              <a:sym typeface="Helvetica Neue"/>
            </a:endParaRPr>
          </a:p>
          <a:p>
            <a:endParaRPr lang="en-US" sz="1200" dirty="0">
              <a:solidFill>
                <a:schemeClr val="tx1"/>
              </a:solidFill>
              <a:effectLst/>
              <a:latin typeface="+mn-lt"/>
              <a:ea typeface="+mn-ea"/>
              <a:cs typeface="+mn-cs"/>
              <a:sym typeface="Helvetica Neue"/>
            </a:endParaRPr>
          </a:p>
          <a:p>
            <a:r>
              <a:rPr lang="en-US" sz="1200" dirty="0">
                <a:solidFill>
                  <a:schemeClr val="tx1"/>
                </a:solidFill>
                <a:effectLst/>
                <a:latin typeface="+mn-lt"/>
                <a:ea typeface="+mn-ea"/>
                <a:cs typeface="+mn-cs"/>
                <a:sym typeface="Helvetica Neue"/>
              </a:rPr>
              <a:t>Whilst this may present challenges and resource implications for universal and targeted services for young people and their families, not to act is to be in breach of our duties of care and to increase the risk of criminalization for young people made vulnerable due to neurodevelopmental impairment</a:t>
            </a:r>
            <a:r>
              <a:rPr lang="en-US" sz="2200" dirty="0">
                <a:solidFill>
                  <a:schemeClr val="tx1"/>
                </a:solidFill>
                <a:effectLst/>
                <a:latin typeface="+mn-lt"/>
                <a:ea typeface="+mn-ea"/>
                <a:cs typeface="+mn-cs"/>
                <a:sym typeface="Helvetica Neue"/>
              </a:rPr>
              <a:t>.</a:t>
            </a:r>
            <a:endParaRPr lang="en-AU" sz="2200" dirty="0">
              <a:solidFill>
                <a:schemeClr val="tx1"/>
              </a:solidFill>
              <a:effectLst/>
              <a:latin typeface="+mn-lt"/>
              <a:ea typeface="+mn-ea"/>
              <a:cs typeface="+mn-cs"/>
              <a:sym typeface="Helvetica Neue"/>
            </a:endParaRPr>
          </a:p>
        </p:txBody>
      </p:sp>
    </p:spTree>
    <p:extLst>
      <p:ext uri="{BB962C8B-B14F-4D97-AF65-F5344CB8AC3E}">
        <p14:creationId xmlns:p14="http://schemas.microsoft.com/office/powerpoint/2010/main" val="312952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22</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a:solidFill>
                  <a:schemeClr val="tx1"/>
                </a:solidFill>
                <a:effectLst/>
                <a:latin typeface="TUOS Stephenson" pitchFamily="-128" charset="0"/>
                <a:ea typeface="MS PGothic" pitchFamily="34" charset="-128"/>
                <a:cs typeface="ＭＳ Ｐゴシック" charset="0"/>
              </a:rPr>
              <a:t>[Indeed such practices may be usefully employed with all young people in custody based on assumptions of impairment and difficulty with communication, even where such difficulties are subclinical or undiagnosed... A point I</a:t>
            </a:r>
            <a:r>
              <a:rPr lang="en-AU" sz="1200" kern="1200" baseline="0" dirty="0">
                <a:solidFill>
                  <a:schemeClr val="tx1"/>
                </a:solidFill>
                <a:effectLst/>
                <a:latin typeface="TUOS Stephenson" pitchFamily="-128" charset="0"/>
                <a:ea typeface="MS PGothic" pitchFamily="34" charset="-128"/>
                <a:cs typeface="ＭＳ Ｐゴシック" charset="0"/>
              </a:rPr>
              <a:t> make on the next slide!</a:t>
            </a:r>
            <a:r>
              <a:rPr lang="en-AU" sz="1200" kern="1200" dirty="0">
                <a:solidFill>
                  <a:schemeClr val="tx1"/>
                </a:solidFill>
                <a:effectLst/>
                <a:latin typeface="TUOS Stephenson" pitchFamily="-128" charset="0"/>
                <a:ea typeface="MS PGothic" pitchFamily="34" charset="-128"/>
                <a:cs typeface="ＭＳ Ｐゴシック" charset="0"/>
              </a:rPr>
              <a:t>]</a:t>
            </a:r>
            <a:endParaRPr lang="en-GB" sz="1200" kern="1200" dirty="0">
              <a:solidFill>
                <a:schemeClr val="tx1"/>
              </a:solidFill>
              <a:effectLst/>
              <a:latin typeface="TUOS Stephenson" pitchFamily="-128" charset="0"/>
              <a:ea typeface="MS PGothic" pitchFamily="34" charset="-128"/>
              <a:cs typeface="ＭＳ Ｐゴシック" charset="0"/>
            </a:endParaRPr>
          </a:p>
          <a:p>
            <a:pPr eaLnBrk="1" hangingPunct="1"/>
            <a:endParaRPr lang="en-US" altLang="en-US" dirty="0">
              <a:latin typeface="TUOS Stephenson" panose="02070503080000020004" pitchFamily="18" charset="0"/>
            </a:endParaRPr>
          </a:p>
        </p:txBody>
      </p:sp>
    </p:spTree>
    <p:extLst>
      <p:ext uri="{BB962C8B-B14F-4D97-AF65-F5344CB8AC3E}">
        <p14:creationId xmlns:p14="http://schemas.microsoft.com/office/powerpoint/2010/main" val="126612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p:spPr>
      </p:sp>
      <p:sp>
        <p:nvSpPr>
          <p:cNvPr id="44035"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sz="1200" dirty="0">
              <a:solidFill>
                <a:schemeClr val="tx1"/>
              </a:solidFill>
              <a:effectLst/>
              <a:latin typeface="+mn-lt"/>
              <a:ea typeface="+mn-ea"/>
              <a:cs typeface="+mn-cs"/>
              <a:sym typeface="Helvetica Neue"/>
            </a:endParaRPr>
          </a:p>
          <a:p>
            <a:endParaRPr lang="en-US" sz="1200" dirty="0">
              <a:solidFill>
                <a:schemeClr val="tx1"/>
              </a:solidFill>
              <a:effectLst/>
              <a:latin typeface="+mn-lt"/>
              <a:ea typeface="+mn-ea"/>
              <a:cs typeface="+mn-cs"/>
              <a:sym typeface="Helvetica Neue"/>
            </a:endParaRPr>
          </a:p>
          <a:p>
            <a:endParaRPr lang="en-US" sz="1200" dirty="0">
              <a:solidFill>
                <a:schemeClr val="tx1"/>
              </a:solidFill>
              <a:effectLst/>
              <a:latin typeface="+mn-lt"/>
              <a:ea typeface="+mn-ea"/>
              <a:cs typeface="+mn-cs"/>
              <a:sym typeface="Helvetica Neue"/>
            </a:endParaRPr>
          </a:p>
          <a:p>
            <a:r>
              <a:rPr lang="en-US" sz="1200" dirty="0">
                <a:solidFill>
                  <a:schemeClr val="tx1"/>
                </a:solidFill>
                <a:effectLst/>
                <a:latin typeface="+mn-lt"/>
                <a:ea typeface="+mn-ea"/>
                <a:cs typeface="+mn-cs"/>
                <a:sym typeface="Helvetica Neue"/>
              </a:rPr>
              <a:t>Whilst this may present challenges and resource implications for universal and targeted services for young people and their families, not to act is to be in breach of our duties of care and to increase the risk of criminalization for young people made vulnerable due to neurodevelopmental impairment</a:t>
            </a:r>
            <a:r>
              <a:rPr lang="en-US" sz="2200" dirty="0">
                <a:solidFill>
                  <a:schemeClr val="tx1"/>
                </a:solidFill>
                <a:effectLst/>
                <a:latin typeface="+mn-lt"/>
                <a:ea typeface="+mn-ea"/>
                <a:cs typeface="+mn-cs"/>
                <a:sym typeface="Helvetica Neue"/>
              </a:rPr>
              <a:t>.</a:t>
            </a:r>
            <a:endParaRPr lang="en-AU" sz="2200" dirty="0">
              <a:solidFill>
                <a:schemeClr val="tx1"/>
              </a:solidFill>
              <a:effectLst/>
              <a:latin typeface="+mn-lt"/>
              <a:ea typeface="+mn-ea"/>
              <a:cs typeface="+mn-cs"/>
              <a:sym typeface="Helvetica Neue"/>
            </a:endParaRPr>
          </a:p>
        </p:txBody>
      </p:sp>
    </p:spTree>
    <p:extLst>
      <p:ext uri="{BB962C8B-B14F-4D97-AF65-F5344CB8AC3E}">
        <p14:creationId xmlns:p14="http://schemas.microsoft.com/office/powerpoint/2010/main" val="1948277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1pPr>
            <a:lvl2pPr marL="742950" indent="-28575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2pPr>
            <a:lvl3pPr marL="11430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3pPr>
            <a:lvl4pPr marL="16002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4pPr>
            <a:lvl5pPr marL="2057400" indent="-228600" eaLnBrk="0" hangingPunct="0">
              <a:spcBef>
                <a:spcPct val="30000"/>
              </a:spcBef>
              <a:defRPr sz="1200">
                <a:solidFill>
                  <a:schemeClr val="tx1"/>
                </a:solidFill>
                <a:latin typeface="TUOS Stephenson" panose="020705030800000200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UOS Stephenson" panose="02070503080000020004" pitchFamily="18" charset="0"/>
                <a:ea typeface="MS PGothic" panose="020B0600070205080204" pitchFamily="34" charset="-128"/>
              </a:defRPr>
            </a:lvl9pPr>
          </a:lstStyle>
          <a:p>
            <a:pPr>
              <a:spcBef>
                <a:spcPct val="0"/>
              </a:spcBef>
            </a:pPr>
            <a:fld id="{2DFC2F16-E606-4929-8CC2-DFF45D4DB728}" type="slidenum">
              <a:rPr lang="en-GB" altLang="en-US"/>
              <a:pPr>
                <a:spcBef>
                  <a:spcPct val="0"/>
                </a:spcBef>
              </a:pPr>
              <a:t>24</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baseline="0" dirty="0">
              <a:latin typeface="TUOS Stephenson" panose="02070503080000020004" pitchFamily="18" charset="0"/>
            </a:endParaRPr>
          </a:p>
          <a:p>
            <a:r>
              <a:rPr lang="en-US" sz="1200" kern="1200" dirty="0">
                <a:solidFill>
                  <a:schemeClr val="tx1"/>
                </a:solidFill>
                <a:effectLst/>
                <a:latin typeface="TUOS Stephenson" pitchFamily="-128" charset="0"/>
                <a:ea typeface="MS PGothic" pitchFamily="34" charset="-128"/>
                <a:cs typeface="ＭＳ Ｐゴシック" charset="0"/>
              </a:rPr>
              <a:t>In addition to understanding cause, we also need to think about how we engage young people effectively. Young people with neurodevelopmental impairments have specific needs and learning styles that can affect an ability to engage in interventions. This may be a direct result of specific learning difficulties or cognitive impairment. It may also be a result of other specific impairments. For example, those with a history of TBI may find it more difficult to engage due to information processing difficulties and problems with memory or with fatigue, and may need information to be presented repeatedly, and in smaller amounts or shorter lessons. </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US" sz="1200" kern="1200" dirty="0">
                <a:solidFill>
                  <a:schemeClr val="tx1"/>
                </a:solidFill>
                <a:effectLst/>
                <a:latin typeface="TUOS Stephenson" pitchFamily="-128" charset="0"/>
                <a:ea typeface="MS PGothic" pitchFamily="34" charset="-128"/>
                <a:cs typeface="ＭＳ Ｐゴシック" charset="0"/>
              </a:rPr>
              <a:t> </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US" sz="1200" kern="1200" dirty="0">
                <a:solidFill>
                  <a:schemeClr val="tx1"/>
                </a:solidFill>
                <a:effectLst/>
                <a:latin typeface="TUOS Stephenson" pitchFamily="-128" charset="0"/>
                <a:ea typeface="MS PGothic" pitchFamily="34" charset="-128"/>
                <a:cs typeface="ＭＳ Ｐゴシック" charset="0"/>
              </a:rPr>
              <a:t>There may also be difficulties understanding and engaging with the expectations of the classroom, the supervisory</a:t>
            </a:r>
            <a:r>
              <a:rPr lang="en-US" sz="1200" kern="1200" baseline="0" dirty="0">
                <a:solidFill>
                  <a:schemeClr val="tx1"/>
                </a:solidFill>
                <a:effectLst/>
                <a:latin typeface="TUOS Stephenson" pitchFamily="-128" charset="0"/>
                <a:ea typeface="MS PGothic" pitchFamily="34" charset="-128"/>
                <a:cs typeface="ＭＳ Ｐゴシック" charset="0"/>
              </a:rPr>
              <a:t> relationship,</a:t>
            </a:r>
            <a:r>
              <a:rPr lang="en-US" sz="1200" kern="1200" dirty="0">
                <a:solidFill>
                  <a:schemeClr val="tx1"/>
                </a:solidFill>
                <a:effectLst/>
                <a:latin typeface="TUOS Stephenson" pitchFamily="-128" charset="0"/>
                <a:ea typeface="MS PGothic" pitchFamily="34" charset="-128"/>
                <a:cs typeface="ＭＳ Ｐゴシック" charset="0"/>
              </a:rPr>
              <a:t> or the prison routine, as in the case of young people with FASD who can experience difficulty translating verbal directions into action… or understanding rules such as putting up of hands… or sitting still when feeling the need to move around. Similarly a variety of symptoms associated with ADHD can inhibit functioning. Impulsivity, poor capacity for attention, and hyperactivity can all ‘hinder [the] ability to focus for periods of time.</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US" sz="1200" kern="1200" dirty="0">
                <a:solidFill>
                  <a:schemeClr val="tx1"/>
                </a:solidFill>
                <a:effectLst/>
                <a:latin typeface="TUOS Stephenson" pitchFamily="-128" charset="0"/>
                <a:ea typeface="MS PGothic" pitchFamily="34" charset="-128"/>
                <a:cs typeface="ＭＳ Ｐゴシック" charset="0"/>
              </a:rPr>
              <a:t> </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US" sz="1200" kern="1200" dirty="0">
                <a:solidFill>
                  <a:schemeClr val="tx1"/>
                </a:solidFill>
                <a:effectLst/>
                <a:latin typeface="TUOS Stephenson" pitchFamily="-128" charset="0"/>
                <a:ea typeface="MS PGothic" pitchFamily="34" charset="-128"/>
                <a:cs typeface="ＭＳ Ｐゴシック" charset="0"/>
              </a:rPr>
              <a:t> </a:t>
            </a:r>
            <a:endParaRPr lang="en-GB" sz="1200" kern="1200" dirty="0">
              <a:solidFill>
                <a:schemeClr val="tx1"/>
              </a:solidFill>
              <a:effectLst/>
              <a:latin typeface="TUOS Stephenson" pitchFamily="-128" charset="0"/>
              <a:ea typeface="MS PGothic"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UOS Stephenson" pitchFamily="-128" charset="0"/>
                <a:ea typeface="MS PGothic" pitchFamily="34" charset="-128"/>
                <a:cs typeface="ＭＳ Ｐゴシック" charset="0"/>
              </a:rPr>
              <a:t>Recognition of these varied needs directly contradicts current use of generic approaches which assume typical levels of cognitive functioning, and which those with atypical neurodevelopment struggle to adhere too. For example, interventions that are intended to ‘tap important metacognitive skills, that is, ‘thinking about one’s own thinking’, so that unhelpful beliefs can be identified and modified.’ (Snow and Powell, 2012: 4) Such approaches may therefore be inappropriate for some young people with neurodevelopmental impairment, leading to difficulties engaging with and completing court orders, and therefore an increased risk of breach and return to court for further sentencing.</a:t>
            </a:r>
            <a:endParaRPr lang="en-GB" sz="1200" kern="1200" dirty="0">
              <a:solidFill>
                <a:schemeClr val="tx1"/>
              </a:solidFill>
              <a:effectLst/>
              <a:latin typeface="TUOS Stephenson" pitchFamily="-128" charset="0"/>
              <a:ea typeface="MS PGothic" pitchFamily="34" charset="-128"/>
              <a:cs typeface="ＭＳ Ｐゴシック" charset="0"/>
            </a:endParaRPr>
          </a:p>
          <a:p>
            <a:pPr eaLnBrk="1" hangingPunct="1"/>
            <a:endParaRPr lang="en-US" altLang="en-US" dirty="0">
              <a:latin typeface="TUOS Stephenson" panose="020705030800000200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UOS Stephenson" pitchFamily="-128" charset="0"/>
                <a:ea typeface="MS PGothic" pitchFamily="34" charset="-128"/>
                <a:cs typeface="ＭＳ Ｐゴシック" charset="0"/>
              </a:rPr>
              <a:t>Yet</a:t>
            </a:r>
            <a:r>
              <a:rPr lang="en-US" sz="1200" kern="1200" baseline="0" dirty="0">
                <a:solidFill>
                  <a:schemeClr val="tx1"/>
                </a:solidFill>
                <a:effectLst/>
                <a:latin typeface="TUOS Stephenson" pitchFamily="-128" charset="0"/>
                <a:ea typeface="MS PGothic" pitchFamily="34" charset="-128"/>
                <a:cs typeface="ＭＳ Ｐゴシック" charset="0"/>
              </a:rPr>
              <a:t> s</a:t>
            </a:r>
            <a:r>
              <a:rPr lang="en-US" sz="1200" kern="1200" dirty="0">
                <a:solidFill>
                  <a:schemeClr val="tx1"/>
                </a:solidFill>
                <a:effectLst/>
                <a:latin typeface="TUOS Stephenson" pitchFamily="-128" charset="0"/>
                <a:ea typeface="MS PGothic" pitchFamily="34" charset="-128"/>
                <a:cs typeface="ＭＳ Ｐゴシック" charset="0"/>
              </a:rPr>
              <a:t>pecialist service provision remains limited within youth justice systems (Talbot, 2010). Access to services that are responsive to specific needs and learning styles, and </a:t>
            </a:r>
            <a:r>
              <a:rPr lang="en-US" sz="1200" kern="1200" dirty="0" err="1">
                <a:solidFill>
                  <a:schemeClr val="tx1"/>
                </a:solidFill>
                <a:effectLst/>
                <a:latin typeface="TUOS Stephenson" pitchFamily="-128" charset="0"/>
                <a:ea typeface="MS PGothic" pitchFamily="34" charset="-128"/>
                <a:cs typeface="ＭＳ Ｐゴシック" charset="0"/>
              </a:rPr>
              <a:t>utilise</a:t>
            </a:r>
            <a:r>
              <a:rPr lang="en-US" sz="1200" kern="1200" dirty="0">
                <a:solidFill>
                  <a:schemeClr val="tx1"/>
                </a:solidFill>
                <a:effectLst/>
                <a:latin typeface="TUOS Stephenson" pitchFamily="-128" charset="0"/>
                <a:ea typeface="MS PGothic" pitchFamily="34" charset="-128"/>
                <a:cs typeface="ＭＳ Ｐゴシック" charset="0"/>
              </a:rPr>
              <a:t> practices known to be effective with people with specific impairments so as to address the underlying needs and vulnerabilities, appears rare.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TUOS Stephenson" pitchFamily="-128" charset="0"/>
              <a:ea typeface="MS PGothic"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UOS Stephenson" pitchFamily="-128" charset="0"/>
                <a:ea typeface="MS PGothic" pitchFamily="34" charset="-128"/>
                <a:cs typeface="ＭＳ Ｐゴシック" charset="0"/>
              </a:rPr>
              <a:t>This is not due to a lack of ideas</a:t>
            </a:r>
            <a:r>
              <a:rPr lang="en-US" sz="1200" kern="1200" baseline="0" dirty="0">
                <a:solidFill>
                  <a:schemeClr val="tx1"/>
                </a:solidFill>
                <a:effectLst/>
                <a:latin typeface="TUOS Stephenson" pitchFamily="-128" charset="0"/>
                <a:ea typeface="MS PGothic" pitchFamily="34" charset="-128"/>
                <a:cs typeface="ＭＳ Ｐゴシック" charset="0"/>
              </a:rPr>
              <a:t> about what we could do. </a:t>
            </a:r>
            <a:r>
              <a:rPr lang="en-US" sz="1200" kern="1200" dirty="0">
                <a:solidFill>
                  <a:schemeClr val="tx1"/>
                </a:solidFill>
                <a:effectLst/>
                <a:latin typeface="TUOS Stephenson" pitchFamily="-128" charset="0"/>
                <a:ea typeface="MS PGothic" pitchFamily="34" charset="-128"/>
                <a:cs typeface="ＭＳ Ｐゴシック" charset="0"/>
              </a:rPr>
              <a:t>There is growing evidence about how we might more effectively respond that can be </a:t>
            </a:r>
            <a:r>
              <a:rPr lang="en-US" sz="1200" kern="1200" dirty="0" err="1">
                <a:solidFill>
                  <a:schemeClr val="tx1"/>
                </a:solidFill>
                <a:effectLst/>
                <a:latin typeface="TUOS Stephenson" pitchFamily="-128" charset="0"/>
                <a:ea typeface="MS PGothic" pitchFamily="34" charset="-128"/>
                <a:cs typeface="ＭＳ Ｐゴシック" charset="0"/>
              </a:rPr>
              <a:t>utilised</a:t>
            </a:r>
            <a:r>
              <a:rPr lang="en-US" sz="1200" kern="1200" dirty="0">
                <a:solidFill>
                  <a:schemeClr val="tx1"/>
                </a:solidFill>
                <a:effectLst/>
                <a:latin typeface="TUOS Stephenson" pitchFamily="-128" charset="0"/>
                <a:ea typeface="MS PGothic" pitchFamily="34" charset="-128"/>
                <a:cs typeface="ＭＳ Ｐゴシック" charset="0"/>
              </a:rPr>
              <a:t> in a custodial setting; for example, there is also growing evidence of the efficacy of individual therapeutic approaches to address and manage aspects of neurodevelopmental impairment, such as adapted cognitive </a:t>
            </a:r>
            <a:r>
              <a:rPr lang="en-US" sz="1200" kern="1200" dirty="0" err="1">
                <a:solidFill>
                  <a:schemeClr val="tx1"/>
                </a:solidFill>
                <a:effectLst/>
                <a:latin typeface="TUOS Stephenson" pitchFamily="-128" charset="0"/>
                <a:ea typeface="MS PGothic" pitchFamily="34" charset="-128"/>
                <a:cs typeface="ＭＳ Ｐゴシック" charset="0"/>
              </a:rPr>
              <a:t>behaviour</a:t>
            </a:r>
            <a:r>
              <a:rPr lang="en-US" sz="1200" kern="1200" dirty="0">
                <a:solidFill>
                  <a:schemeClr val="tx1"/>
                </a:solidFill>
                <a:effectLst/>
                <a:latin typeface="TUOS Stephenson" pitchFamily="-128" charset="0"/>
                <a:ea typeface="MS PGothic" pitchFamily="34" charset="-128"/>
                <a:cs typeface="ＭＳ Ｐゴシック" charset="0"/>
              </a:rPr>
              <a:t> therapy.</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US" sz="1200" kern="1200" dirty="0">
                <a:solidFill>
                  <a:schemeClr val="tx1"/>
                </a:solidFill>
                <a:effectLst/>
                <a:latin typeface="TUOS Stephenson" pitchFamily="-128" charset="0"/>
                <a:ea typeface="MS PGothic" pitchFamily="34" charset="-128"/>
                <a:cs typeface="ＭＳ Ｐゴシック" charset="0"/>
              </a:rPr>
              <a:t>We could readily</a:t>
            </a:r>
            <a:r>
              <a:rPr lang="en-US" sz="1200" kern="1200" baseline="0" dirty="0">
                <a:solidFill>
                  <a:schemeClr val="tx1"/>
                </a:solidFill>
                <a:effectLst/>
                <a:latin typeface="TUOS Stephenson" pitchFamily="-128" charset="0"/>
                <a:ea typeface="MS PGothic" pitchFamily="34" charset="-128"/>
                <a:cs typeface="ＭＳ Ｐゴシック" charset="0"/>
              </a:rPr>
              <a:t> adopt </a:t>
            </a:r>
            <a:r>
              <a:rPr lang="en-US" sz="1200" kern="1200" dirty="0">
                <a:solidFill>
                  <a:schemeClr val="tx1"/>
                </a:solidFill>
                <a:effectLst/>
                <a:latin typeface="TUOS Stephenson" pitchFamily="-128" charset="0"/>
                <a:ea typeface="MS PGothic" pitchFamily="34" charset="-128"/>
                <a:cs typeface="ＭＳ Ｐゴシック" charset="0"/>
              </a:rPr>
              <a:t>using existing</a:t>
            </a:r>
            <a:r>
              <a:rPr lang="en-US" sz="1200" kern="1200" baseline="0" dirty="0">
                <a:solidFill>
                  <a:schemeClr val="tx1"/>
                </a:solidFill>
                <a:effectLst/>
                <a:latin typeface="TUOS Stephenson" pitchFamily="-128" charset="0"/>
                <a:ea typeface="MS PGothic" pitchFamily="34" charset="-128"/>
                <a:cs typeface="ＭＳ Ｐゴシック" charset="0"/>
              </a:rPr>
              <a:t> </a:t>
            </a:r>
            <a:r>
              <a:rPr lang="en-US" sz="1200" kern="1200" dirty="0">
                <a:solidFill>
                  <a:schemeClr val="tx1"/>
                </a:solidFill>
                <a:effectLst/>
                <a:latin typeface="TUOS Stephenson" pitchFamily="-128" charset="0"/>
                <a:ea typeface="MS PGothic" pitchFamily="34" charset="-128"/>
                <a:cs typeface="ＭＳ Ｐゴシック" charset="0"/>
              </a:rPr>
              <a:t>guidelines on how to support young people with specific neurodevelopmental disorders that can be readily utilized, including those published by the National Institute for Health and Clinical Excellence regarding ADHD and autistic spectrum disorders. Guidelines with specific reference to offending </a:t>
            </a:r>
            <a:r>
              <a:rPr lang="en-US" sz="1200" kern="1200" dirty="0" err="1">
                <a:solidFill>
                  <a:schemeClr val="tx1"/>
                </a:solidFill>
                <a:effectLst/>
                <a:latin typeface="TUOS Stephenson" pitchFamily="-128" charset="0"/>
                <a:ea typeface="MS PGothic" pitchFamily="34" charset="-128"/>
                <a:cs typeface="ＭＳ Ｐゴシック" charset="0"/>
              </a:rPr>
              <a:t>behaviour</a:t>
            </a:r>
            <a:r>
              <a:rPr lang="en-US" sz="1200" kern="1200" dirty="0">
                <a:solidFill>
                  <a:schemeClr val="tx1"/>
                </a:solidFill>
                <a:effectLst/>
                <a:latin typeface="TUOS Stephenson" pitchFamily="-128" charset="0"/>
                <a:ea typeface="MS PGothic" pitchFamily="34" charset="-128"/>
                <a:cs typeface="ＭＳ Ｐゴシック" charset="0"/>
              </a:rPr>
              <a:t> have also been developed. For example, NICE recently published advice regarding ‘Challenging </a:t>
            </a:r>
            <a:r>
              <a:rPr lang="en-US" sz="1200" kern="1200" dirty="0" err="1">
                <a:solidFill>
                  <a:schemeClr val="tx1"/>
                </a:solidFill>
                <a:effectLst/>
                <a:latin typeface="TUOS Stephenson" pitchFamily="-128" charset="0"/>
                <a:ea typeface="MS PGothic" pitchFamily="34" charset="-128"/>
                <a:cs typeface="ＭＳ Ｐゴシック" charset="0"/>
              </a:rPr>
              <a:t>behaviour</a:t>
            </a:r>
            <a:r>
              <a:rPr lang="en-US" sz="1200" kern="1200" dirty="0">
                <a:solidFill>
                  <a:schemeClr val="tx1"/>
                </a:solidFill>
                <a:effectLst/>
                <a:latin typeface="TUOS Stephenson" pitchFamily="-128" charset="0"/>
                <a:ea typeface="MS PGothic" pitchFamily="34" charset="-128"/>
                <a:cs typeface="ＭＳ Ｐゴシック" charset="0"/>
              </a:rPr>
              <a:t> and learning disabilities’. </a:t>
            </a:r>
            <a:endParaRPr lang="en-GB" sz="1200" kern="1200" dirty="0">
              <a:solidFill>
                <a:schemeClr val="tx1"/>
              </a:solidFill>
              <a:effectLst/>
              <a:latin typeface="TUOS Stephenson" pitchFamily="-128" charset="0"/>
              <a:ea typeface="MS PGothic" pitchFamily="34" charset="-128"/>
              <a:cs typeface="ＭＳ Ｐゴシック" charset="0"/>
            </a:endParaRPr>
          </a:p>
          <a:p>
            <a:r>
              <a:rPr lang="en-US" sz="1200" kern="1200" dirty="0">
                <a:solidFill>
                  <a:schemeClr val="tx1"/>
                </a:solidFill>
                <a:effectLst/>
                <a:latin typeface="TUOS Stephenson" pitchFamily="-128" charset="0"/>
                <a:ea typeface="MS PGothic" pitchFamily="34" charset="-128"/>
                <a:cs typeface="ＭＳ Ｐゴシック" charset="0"/>
              </a:rPr>
              <a:t> </a:t>
            </a:r>
            <a:endParaRPr lang="en-US" altLang="en-US" dirty="0">
              <a:latin typeface="TUOS Stephenson" panose="02070503080000020004" pitchFamily="18" charset="0"/>
            </a:endParaRPr>
          </a:p>
          <a:p>
            <a:pPr eaLnBrk="1" hangingPunct="1"/>
            <a:endParaRPr lang="en-US" altLang="en-US" dirty="0">
              <a:latin typeface="TUOS Stephenson" panose="02070503080000020004" pitchFamily="18" charset="0"/>
            </a:endParaRPr>
          </a:p>
        </p:txBody>
      </p:sp>
    </p:spTree>
    <p:extLst>
      <p:ext uri="{BB962C8B-B14F-4D97-AF65-F5344CB8AC3E}">
        <p14:creationId xmlns:p14="http://schemas.microsoft.com/office/powerpoint/2010/main" val="126612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p:spPr>
      </p:sp>
      <p:sp>
        <p:nvSpPr>
          <p:cNvPr id="45059"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sz="1500" dirty="0">
              <a:latin typeface="Arial Unicode MS" pitchFamily="34" charset="-128"/>
            </a:endParaRPr>
          </a:p>
        </p:txBody>
      </p:sp>
    </p:spTree>
    <p:extLst>
      <p:ext uri="{BB962C8B-B14F-4D97-AF65-F5344CB8AC3E}">
        <p14:creationId xmlns:p14="http://schemas.microsoft.com/office/powerpoint/2010/main" val="705091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3435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p:spPr>
      </p:sp>
      <p:sp>
        <p:nvSpPr>
          <p:cNvPr id="40963"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r>
              <a:rPr lang="en-US" sz="1200" dirty="0" smtClean="0">
                <a:latin typeface="Arial Unicode MS" pitchFamily="34" charset="-128"/>
              </a:rPr>
              <a:t>This broad range of impairments are commonly experienced as one or more clinically defined neurodevelopmental disorder, defined by the Diagnostic and Statistical Manual of Mental Disorders as </a:t>
            </a:r>
            <a:r>
              <a:rPr lang="en-US" sz="1200" dirty="0" smtClean="0"/>
              <a:t>‘</a:t>
            </a:r>
            <a:r>
              <a:rPr lang="en-US" sz="1200" dirty="0" smtClean="0">
                <a:latin typeface="Arial Unicode MS" pitchFamily="34" charset="-128"/>
              </a:rPr>
              <a:t>a group of conditions</a:t>
            </a:r>
            <a:r>
              <a:rPr lang="en-US" sz="1200" dirty="0" smtClean="0"/>
              <a:t>…</a:t>
            </a:r>
            <a:r>
              <a:rPr lang="en-US" sz="1200" dirty="0" smtClean="0">
                <a:latin typeface="Arial Unicode MS" pitchFamily="34" charset="-128"/>
              </a:rPr>
              <a:t> [which] typically manifest early in development, often before the child enters grade school, and are characterized by developmental deficits that produce impairments of personal, social, academic, or occupational functioning.</a:t>
            </a:r>
            <a:r>
              <a:rPr lang="en-US" sz="1200" dirty="0" smtClean="0"/>
              <a:t>’</a:t>
            </a:r>
            <a:r>
              <a:rPr lang="en-US" sz="1200" dirty="0" smtClean="0">
                <a:latin typeface="Arial Unicode MS" pitchFamily="34" charset="-128"/>
              </a:rPr>
              <a:t> This category therefore comprises a range of disorders, including: intellectual / learning disability; specific learning disorders, such as dyslexia; communication disorders; attention-deficit/hyperactivity disorder; and autism spectrum disorder. </a:t>
            </a:r>
          </a:p>
          <a:p>
            <a:pPr>
              <a:lnSpc>
                <a:spcPct val="98000"/>
              </a:lnSpc>
            </a:pPr>
            <a:endParaRPr lang="en-US" sz="1200" dirty="0" smtClean="0">
              <a:latin typeface="Arial Unicode MS" pitchFamily="34" charset="-128"/>
            </a:endParaRPr>
          </a:p>
          <a:p>
            <a:pPr>
              <a:lnSpc>
                <a:spcPct val="98000"/>
              </a:lnSpc>
            </a:pPr>
            <a:r>
              <a:rPr lang="en-US" sz="1200" dirty="0" smtClean="0">
                <a:latin typeface="Arial Unicode MS" pitchFamily="34" charset="-128"/>
              </a:rPr>
              <a:t>Nb. I have consistently</a:t>
            </a:r>
            <a:r>
              <a:rPr lang="en-US" sz="1200" baseline="0" dirty="0" smtClean="0">
                <a:latin typeface="Arial Unicode MS" pitchFamily="34" charset="-128"/>
              </a:rPr>
              <a:t> argued that c</a:t>
            </a:r>
            <a:r>
              <a:rPr lang="en-US" sz="1200" dirty="0" smtClean="0">
                <a:latin typeface="Arial Unicode MS" pitchFamily="34" charset="-128"/>
              </a:rPr>
              <a:t>oncern</a:t>
            </a:r>
            <a:r>
              <a:rPr lang="en-US" sz="1200" baseline="0" dirty="0" smtClean="0">
                <a:latin typeface="Arial Unicode MS" pitchFamily="34" charset="-128"/>
              </a:rPr>
              <a:t> should be with impairment and subclinical levels of need, not with clinical disorders and all the challenges and problems diagnoses and labeling bring, but the research literature is often dominated by such definitions… </a:t>
            </a:r>
            <a:r>
              <a:rPr lang="en-US" sz="1200" b="1" baseline="0" dirty="0" smtClean="0">
                <a:latin typeface="Arial Unicode MS" pitchFamily="34" charset="-128"/>
              </a:rPr>
              <a:t>[work on this – look at HL paper…]</a:t>
            </a:r>
            <a:endParaRPr lang="en-US" sz="1200" b="1" dirty="0" smtClean="0">
              <a:latin typeface="Arial Unicode MS" pitchFamily="34" charset="-128"/>
            </a:endParaRPr>
          </a:p>
        </p:txBody>
      </p:sp>
    </p:spTree>
    <p:extLst>
      <p:ext uri="{BB962C8B-B14F-4D97-AF65-F5344CB8AC3E}">
        <p14:creationId xmlns:p14="http://schemas.microsoft.com/office/powerpoint/2010/main" val="57650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z="900" dirty="0" smtClean="0"/>
          </a:p>
        </p:txBody>
      </p:sp>
      <p:sp>
        <p:nvSpPr>
          <p:cNvPr id="12292" name="Slide Number Placeholder 3"/>
          <p:cNvSpPr>
            <a:spLocks noGrp="1"/>
          </p:cNvSpPr>
          <p:nvPr>
            <p:ph type="sldNum" sz="quarter" idx="5"/>
          </p:nvPr>
        </p:nvSpPr>
        <p:spPr bwMode="auto">
          <a:xfrm>
            <a:off x="3815828" y="10236848"/>
            <a:ext cx="2920483" cy="54113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356AA08-8DC0-4C21-9DC2-E48280CABC16}" type="slidenum">
              <a:rPr lang="en-GB" altLang="en-US" smtClean="0"/>
              <a:pPr/>
              <a:t>4</a:t>
            </a:fld>
            <a:endParaRPr lang="en-GB" altLang="en-US" smtClean="0"/>
          </a:p>
        </p:txBody>
      </p:sp>
    </p:spTree>
    <p:extLst>
      <p:ext uri="{BB962C8B-B14F-4D97-AF65-F5344CB8AC3E}">
        <p14:creationId xmlns:p14="http://schemas.microsoft.com/office/powerpoint/2010/main" val="216793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40"/>
          <p:cNvSpPr>
            <a:spLocks noGrp="1" noRot="1" noChangeAspect="1"/>
          </p:cNvSpPr>
          <p:nvPr>
            <p:ph type="sldImg"/>
          </p:nvPr>
        </p:nvSpPr>
        <p:spPr bwMode="auto">
          <a:noFill/>
        </p:spPr>
      </p:sp>
      <p:sp>
        <p:nvSpPr>
          <p:cNvPr id="12290" name="Shape 41"/>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defTabSz="914400"/>
            <a:r>
              <a:rPr lang="en-AU" sz="1100" dirty="0" smtClean="0">
                <a:latin typeface="Arial" panose="020B0604020202020204" pitchFamily="34" charset="0"/>
                <a:cs typeface="Arial" panose="020B0604020202020204" pitchFamily="34" charset="0"/>
                <a:sym typeface="Calibri" pitchFamily="34" charset="0"/>
              </a:rPr>
              <a:t>Whilst there isn’t time here to discuss them in detail, the specific impairments associated with some of these disorders are briefly outlined in this table. More importantly for today, this table also summarises the findings of a recent review of research and government data drawn from a variety of national contexts regarding the prevalence of neurodevelopmental disorders among incarcerated young people, compared to the general population of young people (Hughes et al, 2012). </a:t>
            </a:r>
          </a:p>
          <a:p>
            <a:pPr defTabSz="914400"/>
            <a:r>
              <a:rPr lang="en-AU" sz="1100" dirty="0" smtClean="0">
                <a:latin typeface="Arial" panose="020B0604020202020204" pitchFamily="34" charset="0"/>
                <a:cs typeface="Arial" panose="020B0604020202020204" pitchFamily="34" charset="0"/>
                <a:sym typeface="Calibri" pitchFamily="34" charset="0"/>
              </a:rPr>
              <a:t>This data clearly requires careful interpretation given the methodological and analytical challenges in undertaking such a review, combining and comparing studies with varied definitions, measures, methods, populations and national / policy contexts (Hughes et al, 2012). Notwithstanding these challenges, and the caveats to interpretation that they require, the evidence available consistently suggests a disproportionately high rate of neurodevelopmental disorders amongst incarcerated young people. Indeed, it suggests that a significant proportion of young people in the custodial estate have one or more neurodevelopmental disorder signifying high levels of need. What’s more, the prevalence of clinically defined disorders is likely to be an under estimate of the proportion of young people affected by particular symptoms or sub-clinical levels of impairment.</a:t>
            </a:r>
          </a:p>
          <a:p>
            <a:pPr defTabSz="914400"/>
            <a:endParaRPr lang="en-AU" sz="1200" dirty="0" smtClean="0">
              <a:latin typeface="Arial Unicode MS" pitchFamily="34" charset="-128"/>
              <a:sym typeface="Calibri" pitchFamily="34" charset="0"/>
            </a:endParaRPr>
          </a:p>
          <a:p>
            <a:pPr defTabSz="914400"/>
            <a:r>
              <a:rPr lang="en-AU" sz="1200" dirty="0" smtClean="0">
                <a:latin typeface="Arial Unicode MS" pitchFamily="34" charset="-128"/>
                <a:sym typeface="Calibri" pitchFamily="34" charset="0"/>
              </a:rPr>
              <a:t>Note systematic review on FASD – though not strong evidence base</a:t>
            </a:r>
          </a:p>
        </p:txBody>
      </p:sp>
    </p:spTree>
    <p:extLst>
      <p:ext uri="{BB962C8B-B14F-4D97-AF65-F5344CB8AC3E}">
        <p14:creationId xmlns:p14="http://schemas.microsoft.com/office/powerpoint/2010/main" val="248118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dirty="0"/>
          </a:p>
        </p:txBody>
      </p:sp>
      <p:sp>
        <p:nvSpPr>
          <p:cNvPr id="12292" name="Slide Number Placeholder 3"/>
          <p:cNvSpPr txBox="1">
            <a:spLocks noGrp="1"/>
          </p:cNvSpPr>
          <p:nvPr/>
        </p:nvSpPr>
        <p:spPr bwMode="auto">
          <a:xfrm>
            <a:off x="3815828" y="10236848"/>
            <a:ext cx="2920483" cy="541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70CC2787-E341-48FF-9800-6A3F72E42277}" type="slidenum">
              <a:rPr lang="en-AU" altLang="en-US" sz="1200"/>
              <a:pPr algn="r" eaLnBrk="1" hangingPunct="1"/>
              <a:t>6</a:t>
            </a:fld>
            <a:endParaRPr lang="en-AU" altLang="en-US" sz="1200"/>
          </a:p>
        </p:txBody>
      </p:sp>
    </p:spTree>
    <p:extLst>
      <p:ext uri="{BB962C8B-B14F-4D97-AF65-F5344CB8AC3E}">
        <p14:creationId xmlns:p14="http://schemas.microsoft.com/office/powerpoint/2010/main" val="341442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40"/>
          <p:cNvSpPr>
            <a:spLocks noGrp="1" noRot="1" noChangeAspect="1"/>
          </p:cNvSpPr>
          <p:nvPr>
            <p:ph type="sldImg"/>
          </p:nvPr>
        </p:nvSpPr>
        <p:spPr bwMode="auto">
          <a:noFill/>
        </p:spPr>
      </p:sp>
      <p:sp>
        <p:nvSpPr>
          <p:cNvPr id="12290" name="Shape 41"/>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a:spcBef>
                <a:spcPct val="20000"/>
              </a:spcBef>
              <a:buFont typeface="Arial" panose="020B0604020202020204" pitchFamily="34" charset="0"/>
              <a:buNone/>
            </a:pPr>
            <a:r>
              <a:rPr lang="en-AU" altLang="en-US" sz="1100" dirty="0">
                <a:latin typeface="Arial" panose="020B0604020202020204" pitchFamily="34" charset="0"/>
                <a:cs typeface="Arial" panose="020B0604020202020204" pitchFamily="34" charset="0"/>
              </a:rPr>
              <a:t>Reported prevalence rates of TBI vary due to differences in: definitions of TBI;</a:t>
            </a:r>
            <a:r>
              <a:rPr lang="en-AU" altLang="en-US" sz="1100" baseline="0" dirty="0">
                <a:latin typeface="Arial" panose="020B0604020202020204" pitchFamily="34" charset="0"/>
                <a:cs typeface="Arial" panose="020B0604020202020204" pitchFamily="34" charset="0"/>
              </a:rPr>
              <a:t> </a:t>
            </a:r>
            <a:r>
              <a:rPr lang="en-AU" altLang="en-US" sz="1100" dirty="0">
                <a:latin typeface="Arial" panose="020B0604020202020204" pitchFamily="34" charset="0"/>
                <a:cs typeface="Arial" panose="020B0604020202020204" pitchFamily="34" charset="0"/>
              </a:rPr>
              <a:t>tools, measures and research methods;</a:t>
            </a:r>
            <a:r>
              <a:rPr lang="en-AU" altLang="en-US" sz="1100" baseline="0" dirty="0">
                <a:latin typeface="Arial" panose="020B0604020202020204" pitchFamily="34" charset="0"/>
                <a:cs typeface="Arial" panose="020B0604020202020204" pitchFamily="34" charset="0"/>
              </a:rPr>
              <a:t> </a:t>
            </a:r>
            <a:r>
              <a:rPr lang="en-AU" altLang="en-US" sz="1100" dirty="0">
                <a:latin typeface="Arial" panose="020B0604020202020204" pitchFamily="34" charset="0"/>
                <a:cs typeface="Arial" panose="020B0604020202020204" pitchFamily="34" charset="0"/>
              </a:rPr>
              <a:t>samples and populations </a:t>
            </a:r>
          </a:p>
          <a:p>
            <a:pPr>
              <a:spcBef>
                <a:spcPct val="20000"/>
              </a:spcBef>
              <a:buFont typeface="Arial" panose="020B0604020202020204" pitchFamily="34" charset="0"/>
              <a:buChar char="•"/>
            </a:pPr>
            <a:endParaRPr lang="en-AU" altLang="en-US" sz="1100" dirty="0">
              <a:latin typeface="Arial" panose="020B0604020202020204" pitchFamily="34" charset="0"/>
              <a:cs typeface="Arial" panose="020B0604020202020204" pitchFamily="34" charset="0"/>
            </a:endParaRPr>
          </a:p>
          <a:p>
            <a:pPr>
              <a:spcBef>
                <a:spcPct val="20000"/>
              </a:spcBef>
              <a:buFont typeface="Arial" panose="020B0604020202020204" pitchFamily="34" charset="0"/>
              <a:buNone/>
            </a:pPr>
            <a:r>
              <a:rPr lang="en-AU" altLang="en-US" sz="1100" dirty="0">
                <a:latin typeface="Arial" panose="020B0604020202020204" pitchFamily="34" charset="0"/>
                <a:cs typeface="Arial" panose="020B0604020202020204" pitchFamily="34" charset="0"/>
              </a:rPr>
              <a:t>It is not therefore possible to provide a robust and meaningful overall estimate of the prevalence of TBI among incarcerated youth. </a:t>
            </a:r>
            <a:r>
              <a:rPr lang="en-AU" altLang="en-US" sz="1100" baseline="0" dirty="0">
                <a:latin typeface="Arial" panose="020B0604020202020204" pitchFamily="34" charset="0"/>
                <a:cs typeface="Arial" panose="020B0604020202020204" pitchFamily="34" charset="0"/>
              </a:rPr>
              <a:t> </a:t>
            </a:r>
            <a:r>
              <a:rPr lang="en-AU" altLang="en-US" sz="1100" dirty="0">
                <a:latin typeface="Arial" panose="020B0604020202020204" pitchFamily="34" charset="0"/>
                <a:cs typeface="Arial" panose="020B0604020202020204" pitchFamily="34" charset="0"/>
              </a:rPr>
              <a:t>However comparison to control groups or equivalent studies consistently demonstrates a higher prevalence of TBI in custodial populations. </a:t>
            </a:r>
            <a:r>
              <a:rPr lang="en-AU" sz="1100" dirty="0">
                <a:solidFill>
                  <a:schemeClr val="tx1"/>
                </a:solidFill>
                <a:effectLst/>
                <a:latin typeface="Arial" panose="020B0604020202020204" pitchFamily="34" charset="0"/>
                <a:ea typeface="+mn-ea"/>
                <a:cs typeface="Arial" panose="020B0604020202020204" pitchFamily="34" charset="0"/>
                <a:sym typeface="Helvetica Neue"/>
              </a:rPr>
              <a:t>This disparity is seemingly more pronounced as the severity of the injury increases, and when we consider those who</a:t>
            </a:r>
            <a:r>
              <a:rPr lang="en-AU" sz="1100" baseline="0" dirty="0">
                <a:solidFill>
                  <a:schemeClr val="tx1"/>
                </a:solidFill>
                <a:effectLst/>
                <a:latin typeface="Arial" panose="020B0604020202020204" pitchFamily="34" charset="0"/>
                <a:ea typeface="+mn-ea"/>
                <a:cs typeface="Arial" panose="020B0604020202020204" pitchFamily="34" charset="0"/>
                <a:sym typeface="Helvetica Neue"/>
              </a:rPr>
              <a:t> have experienced multiple injuries</a:t>
            </a:r>
            <a:r>
              <a:rPr lang="en-AU" sz="1100" dirty="0">
                <a:solidFill>
                  <a:schemeClr val="tx1"/>
                </a:solidFill>
                <a:effectLst/>
                <a:latin typeface="Arial" panose="020B0604020202020204" pitchFamily="34" charset="0"/>
                <a:ea typeface="+mn-ea"/>
                <a:cs typeface="Arial" panose="020B0604020202020204" pitchFamily="34" charset="0"/>
                <a:sym typeface="Helvetica Neue"/>
              </a:rPr>
              <a:t>.</a:t>
            </a:r>
          </a:p>
          <a:p>
            <a:pPr>
              <a:spcBef>
                <a:spcPct val="20000"/>
              </a:spcBef>
              <a:buFont typeface="Arial" panose="020B0604020202020204" pitchFamily="34" charset="0"/>
              <a:buNone/>
            </a:pPr>
            <a:endParaRPr lang="en-AU" sz="1100" dirty="0">
              <a:solidFill>
                <a:schemeClr val="tx1"/>
              </a:solidFill>
              <a:effectLst/>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43059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48"/>
          <p:cNvSpPr>
            <a:spLocks noGrp="1" noRot="1" noChangeAspect="1"/>
          </p:cNvSpPr>
          <p:nvPr>
            <p:ph type="sldImg"/>
          </p:nvPr>
        </p:nvSpPr>
        <p:spPr bwMode="auto">
          <a:noFill/>
        </p:spPr>
      </p:sp>
      <p:sp>
        <p:nvSpPr>
          <p:cNvPr id="14338" name="Shape 49"/>
          <p:cNvSpPr>
            <a:spLocks noGrp="1"/>
          </p:cNvSpPr>
          <p:nvPr>
            <p:ph type="body" sz="quarter" idx="1"/>
          </p:nvPr>
        </p:nvSpPr>
        <p:spPr bwMode="auto">
          <a:noFill/>
        </p:spPr>
        <p:txBody>
          <a:bodyPr vert="horz" wrap="square" lIns="91440" tIns="45720" rIns="91440" bIns="45720" numCol="1" anchor="t" anchorCtr="0" compatLnSpc="1">
            <a:prstTxWarp prst="textNoShape">
              <a:avLst/>
            </a:prstTxWarp>
          </a:bodyPr>
          <a:lstStyle/>
          <a:p>
            <a:pPr marL="0" marR="0" indent="0" algn="l" defTabSz="457200" rtl="0" eaLnBrk="0" fontAlgn="base" latinLnBrk="0" hangingPunct="0">
              <a:lnSpc>
                <a:spcPct val="98000"/>
              </a:lnSpc>
              <a:spcBef>
                <a:spcPct val="30000"/>
              </a:spcBef>
              <a:spcAft>
                <a:spcPct val="0"/>
              </a:spcAft>
              <a:buClrTx/>
              <a:buSzTx/>
              <a:buFontTx/>
              <a:buNone/>
              <a:tabLst/>
              <a:defRPr/>
            </a:pPr>
            <a:r>
              <a:rPr lang="en-US" sz="1200" dirty="0" smtClean="0">
                <a:solidFill>
                  <a:schemeClr val="tx1"/>
                </a:solidFill>
                <a:effectLst/>
                <a:latin typeface="Arial" panose="020B0604020202020204" pitchFamily="34" charset="0"/>
                <a:ea typeface="+mn-ea"/>
                <a:cs typeface="Arial" panose="020B0604020202020204" pitchFamily="34" charset="0"/>
                <a:sym typeface="Helvetica Neue"/>
              </a:rPr>
              <a:t>It seems therefore that significant proportions of young people in custody have one or more neurodevelopmental disorder. What’s more, this is likely to be an underestimate of the proportion of young people affected by particular symptoms or sub-clinical levels of impairment. This suggests the widespread failure of current policies and practices to meet their primary aim to prevent offending and re-offending when working with young people with neurodevelopmental impairment. It further suggests that, as a result, the youth justice system – and the custodial estate in particular – has become the primary service provider to a large number of young people with significant neurodevelopmental impairment. </a:t>
            </a:r>
            <a:r>
              <a:rPr lang="en-AU" sz="1200" baseline="0" dirty="0" smtClean="0">
                <a:solidFill>
                  <a:schemeClr val="tx1"/>
                </a:solidFill>
                <a:effectLst/>
                <a:latin typeface="Arial" panose="020B0604020202020204" pitchFamily="34" charset="0"/>
                <a:ea typeface="+mn-ea"/>
                <a:cs typeface="Arial" panose="020B0604020202020204" pitchFamily="34" charset="0"/>
                <a:sym typeface="Helvetica Neue"/>
              </a:rPr>
              <a:t> </a:t>
            </a:r>
            <a:r>
              <a:rPr lang="en-AU" sz="1200" dirty="0" smtClean="0">
                <a:solidFill>
                  <a:schemeClr val="tx1"/>
                </a:solidFill>
                <a:effectLst/>
                <a:latin typeface="Arial" panose="020B0604020202020204" pitchFamily="34" charset="0"/>
                <a:ea typeface="+mn-ea"/>
                <a:cs typeface="Arial" panose="020B0604020202020204" pitchFamily="34" charset="0"/>
                <a:sym typeface="Helvetica Neue"/>
              </a:rPr>
              <a:t>This is clearly inappropriate. </a:t>
            </a:r>
          </a:p>
          <a:p>
            <a:pPr>
              <a:lnSpc>
                <a:spcPct val="98000"/>
              </a:lnSpc>
            </a:pPr>
            <a:endParaRPr lang="en-US" sz="1200" dirty="0" smtClean="0">
              <a:latin typeface="Arial Unicode MS" pitchFamily="34" charset="-128"/>
            </a:endParaRPr>
          </a:p>
          <a:p>
            <a:pPr>
              <a:lnSpc>
                <a:spcPct val="98000"/>
              </a:lnSpc>
            </a:pPr>
            <a:r>
              <a:rPr lang="en-US" sz="1200" dirty="0" smtClean="0">
                <a:latin typeface="Arial Unicode MS" pitchFamily="34" charset="-128"/>
              </a:rPr>
              <a:t>In seeking</a:t>
            </a:r>
            <a:r>
              <a:rPr lang="en-US" sz="1200" baseline="0" dirty="0" smtClean="0">
                <a:latin typeface="Arial Unicode MS" pitchFamily="34" charset="-128"/>
              </a:rPr>
              <a:t> explanations we think about three inter-related sets of influence. </a:t>
            </a:r>
          </a:p>
          <a:p>
            <a:pPr>
              <a:lnSpc>
                <a:spcPct val="98000"/>
              </a:lnSpc>
            </a:pPr>
            <a:endParaRPr lang="en-US" sz="1200" baseline="0" dirty="0" smtClean="0">
              <a:latin typeface="Arial Unicode MS" pitchFamily="34" charset="-128"/>
            </a:endParaRPr>
          </a:p>
          <a:p>
            <a:pPr marL="0" marR="0" lvl="0" indent="0" algn="ctr" defTabSz="457200" rtl="0" eaLnBrk="0" fontAlgn="base" latinLnBrk="0" hangingPunct="0">
              <a:lnSpc>
                <a:spcPct val="130000"/>
              </a:lnSpc>
              <a:spcBef>
                <a:spcPts val="500"/>
              </a:spcBef>
              <a:spcAft>
                <a:spcPts val="1200"/>
              </a:spcAft>
              <a:buClrTx/>
              <a:buSzTx/>
              <a:buFontTx/>
              <a:buNone/>
              <a:tabLst/>
              <a:defRPr/>
            </a:pPr>
            <a:r>
              <a:rPr lang="en-US" sz="1200" dirty="0" smtClean="0">
                <a:solidFill>
                  <a:srgbClr val="0094BA"/>
                </a:solidFill>
                <a:latin typeface="L Futura Light"/>
                <a:ea typeface="L Futura Light"/>
                <a:cs typeface="L Futura Light"/>
                <a:sym typeface="L Futura Light"/>
              </a:rPr>
              <a:t>Today’s argument in a nutshell…</a:t>
            </a:r>
          </a:p>
          <a:p>
            <a:pPr algn="ctr">
              <a:lnSpc>
                <a:spcPct val="130000"/>
              </a:lnSpc>
              <a:spcBef>
                <a:spcPts val="500"/>
              </a:spcBef>
              <a:spcAft>
                <a:spcPts val="1200"/>
              </a:spcAft>
            </a:pPr>
            <a:r>
              <a:rPr lang="en-GB" sz="1200" dirty="0" smtClean="0">
                <a:solidFill>
                  <a:srgbClr val="00203F"/>
                </a:solidFill>
                <a:latin typeface="L Futura Light"/>
              </a:rPr>
              <a:t>Young people with neurodevelopmental impairments are made vulnerable, discriminated against, and ultimately disabled by their interactions with the criminal justice system, increasing risk of criminalisation. </a:t>
            </a:r>
          </a:p>
          <a:p>
            <a:pPr>
              <a:lnSpc>
                <a:spcPct val="110000"/>
              </a:lnSpc>
              <a:spcBef>
                <a:spcPts val="400"/>
              </a:spcBef>
            </a:pPr>
            <a:endParaRPr lang="en-US" sz="1200" b="1" dirty="0" smtClean="0">
              <a:solidFill>
                <a:srgbClr val="00203F"/>
              </a:solidFill>
              <a:latin typeface="L Futura Light"/>
              <a:ea typeface="L Futura Light"/>
              <a:cs typeface="L Futura Light"/>
              <a:sym typeface="L Futura Light"/>
            </a:endParaRPr>
          </a:p>
          <a:p>
            <a:pPr>
              <a:lnSpc>
                <a:spcPct val="98000"/>
              </a:lnSpc>
            </a:pPr>
            <a:endParaRPr lang="en-US" sz="1200" baseline="0" dirty="0" smtClean="0">
              <a:latin typeface="Arial Unicode MS" pitchFamily="34" charset="-128"/>
            </a:endParaRPr>
          </a:p>
        </p:txBody>
      </p:sp>
    </p:spTree>
    <p:extLst>
      <p:ext uri="{BB962C8B-B14F-4D97-AF65-F5344CB8AC3E}">
        <p14:creationId xmlns:p14="http://schemas.microsoft.com/office/powerpoint/2010/main" val="362802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18000"/>
              </a:lnSpc>
              <a:spcBef>
                <a:spcPct val="30000"/>
              </a:spcBef>
              <a:spcAft>
                <a:spcPct val="0"/>
              </a:spcAft>
              <a:buClrTx/>
              <a:buSzTx/>
              <a:buFontTx/>
              <a:buNone/>
              <a:tabLst/>
              <a:defRPr/>
            </a:pPr>
            <a:r>
              <a:rPr lang="en-AU" sz="2400" kern="1200" dirty="0" smtClean="0">
                <a:solidFill>
                  <a:schemeClr val="tx1"/>
                </a:solidFill>
                <a:effectLst/>
                <a:latin typeface="TUOS Stephenson" pitchFamily="-128" charset="0"/>
                <a:ea typeface="MS PGothic" pitchFamily="34" charset="-128"/>
                <a:cs typeface="ＭＳ Ｐゴシック" charset="0"/>
              </a:rPr>
              <a:t>In doing so you can see that, whilst people with neurodevelopmental impairments may commit crime for exactly the same reasons as others, there may also be certain additional triggers or particular patterns of behaviour related to cognitive and emotional deficits. If you are not aware of these triggers or patterns, you are essentially trying</a:t>
            </a:r>
            <a:r>
              <a:rPr lang="en-AU" sz="2400" kern="1200" baseline="0" dirty="0" smtClean="0">
                <a:solidFill>
                  <a:schemeClr val="tx1"/>
                </a:solidFill>
                <a:effectLst/>
                <a:latin typeface="TUOS Stephenson" pitchFamily="-128" charset="0"/>
                <a:ea typeface="MS PGothic" pitchFamily="34" charset="-128"/>
                <a:cs typeface="ＭＳ Ｐゴシック" charset="0"/>
              </a:rPr>
              <a:t> to change behaviour that you do not understand. </a:t>
            </a:r>
            <a:r>
              <a:rPr lang="en-US" sz="2400" kern="1200" dirty="0" smtClean="0">
                <a:solidFill>
                  <a:schemeClr val="tx1"/>
                </a:solidFill>
                <a:effectLst/>
                <a:latin typeface="TUOS Stephenson" pitchFamily="-128" charset="0"/>
                <a:ea typeface="MS PGothic" pitchFamily="34" charset="-128"/>
                <a:cs typeface="ＭＳ Ｐゴシック" charset="0"/>
                <a:sym typeface="Helvetica Neue"/>
              </a:rPr>
              <a:t>This is not about excusing crime among young people with </a:t>
            </a:r>
            <a:r>
              <a:rPr lang="en-US" sz="2400" kern="1200" dirty="0" err="1" smtClean="0">
                <a:solidFill>
                  <a:schemeClr val="tx1"/>
                </a:solidFill>
                <a:effectLst/>
                <a:latin typeface="TUOS Stephenson" pitchFamily="-128" charset="0"/>
                <a:ea typeface="MS PGothic" pitchFamily="34" charset="-128"/>
                <a:cs typeface="ＭＳ Ｐゴシック" charset="0"/>
                <a:sym typeface="Helvetica Neue"/>
              </a:rPr>
              <a:t>neurodisability</a:t>
            </a:r>
            <a:r>
              <a:rPr lang="en-US" sz="2400" kern="1200" dirty="0" smtClean="0">
                <a:solidFill>
                  <a:schemeClr val="tx1"/>
                </a:solidFill>
                <a:effectLst/>
                <a:latin typeface="TUOS Stephenson" pitchFamily="-128" charset="0"/>
                <a:ea typeface="MS PGothic" pitchFamily="34" charset="-128"/>
                <a:cs typeface="ＭＳ Ｐゴシック" charset="0"/>
                <a:sym typeface="Helvetica Neue"/>
              </a:rPr>
              <a:t> – and engagement with criminal justice practices may be entirely fitting and potentially beneficial. It is though about responding to it appropriately and effectively. Interventions need to understand the relationship between NDI and </a:t>
            </a:r>
            <a:r>
              <a:rPr lang="en-US" sz="2400" kern="1200" dirty="0" err="1" smtClean="0">
                <a:solidFill>
                  <a:schemeClr val="tx1"/>
                </a:solidFill>
                <a:effectLst/>
                <a:latin typeface="TUOS Stephenson" pitchFamily="-128" charset="0"/>
                <a:ea typeface="MS PGothic" pitchFamily="34" charset="-128"/>
                <a:cs typeface="ＭＳ Ｐゴシック" charset="0"/>
                <a:sym typeface="Helvetica Neue"/>
              </a:rPr>
              <a:t>behaviour</a:t>
            </a:r>
            <a:r>
              <a:rPr lang="en-US" sz="2400" kern="1200" dirty="0" smtClean="0">
                <a:solidFill>
                  <a:schemeClr val="tx1"/>
                </a:solidFill>
                <a:effectLst/>
                <a:latin typeface="TUOS Stephenson" pitchFamily="-128" charset="0"/>
                <a:ea typeface="MS PGothic" pitchFamily="34" charset="-128"/>
                <a:cs typeface="ＭＳ Ｐゴシック" charset="0"/>
                <a:sym typeface="Helvetica Neue"/>
              </a:rPr>
              <a:t>, and the sort of complexities of how difficulties functioning in specific social contexts may lead to certain forms of </a:t>
            </a:r>
            <a:r>
              <a:rPr lang="en-US" sz="2400" kern="1200" dirty="0" err="1" smtClean="0">
                <a:solidFill>
                  <a:schemeClr val="tx1"/>
                </a:solidFill>
                <a:effectLst/>
                <a:latin typeface="TUOS Stephenson" pitchFamily="-128" charset="0"/>
                <a:ea typeface="MS PGothic" pitchFamily="34" charset="-128"/>
                <a:cs typeface="ＭＳ Ｐゴシック" charset="0"/>
                <a:sym typeface="Helvetica Neue"/>
              </a:rPr>
              <a:t>behaviour</a:t>
            </a:r>
            <a:r>
              <a:rPr lang="en-US" sz="2400" kern="1200" dirty="0" smtClean="0">
                <a:solidFill>
                  <a:schemeClr val="tx1"/>
                </a:solidFill>
                <a:effectLst/>
                <a:latin typeface="TUOS Stephenson" pitchFamily="-128" charset="0"/>
                <a:ea typeface="MS PGothic" pitchFamily="34" charset="-128"/>
                <a:cs typeface="ＭＳ Ｐゴシック" charset="0"/>
                <a:sym typeface="Helvetica Neue"/>
              </a:rPr>
              <a:t>. </a:t>
            </a:r>
            <a:endParaRPr lang="en-GB" altLang="en-US" baseline="0" dirty="0" smtClean="0">
              <a:latin typeface="TUOS Stephenson" panose="02070503080000020004" pitchFamily="18" charset="0"/>
            </a:endParaRPr>
          </a:p>
          <a:p>
            <a:endParaRPr lang="en-AU" dirty="0"/>
          </a:p>
        </p:txBody>
      </p:sp>
    </p:spTree>
    <p:extLst>
      <p:ext uri="{BB962C8B-B14F-4D97-AF65-F5344CB8AC3E}">
        <p14:creationId xmlns:p14="http://schemas.microsoft.com/office/powerpoint/2010/main" val="421576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 name="image.jpg"/>
          <p:cNvPicPr>
            <a:picLocks noChangeAspect="1" noChangeArrowheads="1"/>
          </p:cNvPicPr>
          <p:nvPr/>
        </p:nvPicPr>
        <p:blipFill>
          <a:blip r:embed="rId2"/>
          <a:srcRect l="1852" t="12437" r="1254" b="4588"/>
          <a:stretch>
            <a:fillRect/>
          </a:stretch>
        </p:blipFill>
        <p:spPr bwMode="auto">
          <a:xfrm>
            <a:off x="0" y="928688"/>
            <a:ext cx="9144000" cy="5072062"/>
          </a:xfrm>
          <a:prstGeom prst="rect">
            <a:avLst/>
          </a:prstGeom>
          <a:noFill/>
          <a:ln w="12700">
            <a:noFill/>
            <a:miter lim="400000"/>
            <a:headEnd/>
            <a:tailEnd/>
          </a:ln>
        </p:spPr>
      </p:pic>
      <p:pic>
        <p:nvPicPr>
          <p:cNvPr id="3" name="image.png"/>
          <p:cNvPicPr>
            <a:picLocks noChangeAspect="1" noChangeArrowheads="1"/>
          </p:cNvPicPr>
          <p:nvPr/>
        </p:nvPicPr>
        <p:blipFill>
          <a:blip r:embed="rId3"/>
          <a:srcRect l="3" t="5"/>
          <a:stretch>
            <a:fillRect/>
          </a:stretch>
        </p:blipFill>
        <p:spPr bwMode="auto">
          <a:xfrm>
            <a:off x="112713" y="6075363"/>
            <a:ext cx="8685212" cy="39687"/>
          </a:xfrm>
          <a:prstGeom prst="rect">
            <a:avLst/>
          </a:prstGeom>
          <a:noFill/>
          <a:ln w="12700">
            <a:noFill/>
            <a:miter lim="400000"/>
            <a:headEnd/>
            <a:tailEnd/>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 name="image.jpg"/>
          <p:cNvPicPr>
            <a:picLocks noChangeAspect="1" noChangeArrowheads="1"/>
          </p:cNvPicPr>
          <p:nvPr/>
        </p:nvPicPr>
        <p:blipFill>
          <a:blip r:embed="rId2"/>
          <a:srcRect l="1184" t="15836" r="1228" b="1756"/>
          <a:stretch>
            <a:fillRect/>
          </a:stretch>
        </p:blipFill>
        <p:spPr bwMode="auto">
          <a:xfrm>
            <a:off x="0" y="1103313"/>
            <a:ext cx="9144000" cy="5002212"/>
          </a:xfrm>
          <a:prstGeom prst="rect">
            <a:avLst/>
          </a:prstGeom>
          <a:noFill/>
          <a:ln w="12700">
            <a:noFill/>
            <a:miter lim="400000"/>
            <a:headEnd/>
            <a:tailEnd/>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Layout_Option2_IncImag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5033147"/>
          </a:xfrm>
          <a:prstGeom prst="rect">
            <a:avLst/>
          </a:prstGeom>
        </p:spPr>
        <p:txBody>
          <a:bodyPr vert="horz"/>
          <a:lstStyle>
            <a:lvl1pPr marL="0" indent="0" algn="ctr">
              <a:buFontTx/>
              <a:buNone/>
              <a:defRPr sz="1100"/>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PLACE YOUR PICTURE HERE BY </a:t>
            </a:r>
          </a:p>
          <a:p>
            <a:pPr lvl="0"/>
            <a:endParaRPr lang="en-US" noProof="0" dirty="0"/>
          </a:p>
          <a:p>
            <a:pPr lvl="0"/>
            <a:endParaRPr lang="en-US" noProof="0" dirty="0"/>
          </a:p>
          <a:p>
            <a:pPr lvl="0"/>
            <a:r>
              <a:rPr lang="en-US" noProof="0" dirty="0"/>
              <a:t>^</a:t>
            </a:r>
          </a:p>
          <a:p>
            <a:pPr lvl="0"/>
            <a:r>
              <a:rPr lang="en-US" noProof="0" dirty="0"/>
              <a:t>PRESSING ON THE PICTURE ICON ABOVE </a:t>
            </a:r>
          </a:p>
          <a:p>
            <a:pPr lvl="0"/>
            <a:r>
              <a:rPr lang="en-US" noProof="0" dirty="0"/>
              <a:t>&amp; SELECTING YOUR IMAGE</a:t>
            </a:r>
          </a:p>
          <a:p>
            <a:pPr lvl="0"/>
            <a:endParaRPr lang="en-US" noProof="0" dirty="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a:t>Drag picture to placeholder or click icon to add</a:t>
            </a:r>
            <a:endParaRPr lang="en-US" noProof="0" dirty="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a:t>Click to edit Master text styles</a:t>
            </a:r>
          </a:p>
        </p:txBody>
      </p:sp>
      <p:sp>
        <p:nvSpPr>
          <p:cNvPr id="12" name="Text Placeholder 4"/>
          <p:cNvSpPr>
            <a:spLocks noGrp="1"/>
          </p:cNvSpPr>
          <p:nvPr>
            <p:ph type="body" sz="quarter" idx="14"/>
          </p:nvPr>
        </p:nvSpPr>
        <p:spPr>
          <a:xfrm>
            <a:off x="2922498" y="1801600"/>
            <a:ext cx="5934544" cy="417134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a:t>Click to edit Master text styles</a:t>
            </a:r>
          </a:p>
        </p:txBody>
      </p:sp>
    </p:spTree>
    <p:extLst>
      <p:ext uri="{BB962C8B-B14F-4D97-AF65-F5344CB8AC3E}">
        <p14:creationId xmlns:p14="http://schemas.microsoft.com/office/powerpoint/2010/main" val="237799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A5512CC-5123-4B0E-8781-A7777ED0D0A5}" type="datetimeFigureOut">
              <a:rPr lang="en-GB" altLang="zh-CN"/>
              <a:pPr>
                <a:defRPr/>
              </a:pPr>
              <a:t>22/10/2018</a:t>
            </a:fld>
            <a:endParaRPr lang="en-GB" altLang="zh-C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ltLang="zh-CN"/>
          </a:p>
        </p:txBody>
      </p:sp>
      <p:sp>
        <p:nvSpPr>
          <p:cNvPr id="6" name="Slide Number Placeholder 5"/>
          <p:cNvSpPr>
            <a:spLocks noGrp="1"/>
          </p:cNvSpPr>
          <p:nvPr>
            <p:ph type="sldNum" sz="quarter" idx="12"/>
          </p:nvPr>
        </p:nvSpPr>
        <p:spPr/>
        <p:txBody>
          <a:bodyPr/>
          <a:lstStyle>
            <a:lvl1pPr>
              <a:defRPr/>
            </a:lvl1pPr>
          </a:lstStyle>
          <a:p>
            <a:pPr>
              <a:defRPr/>
            </a:pPr>
            <a:fld id="{3CD7141A-C000-48CD-B55D-DBC2900DE9DD}" type="slidenum">
              <a:rPr lang="en-GB" altLang="zh-CN"/>
              <a:pPr>
                <a:defRPr/>
              </a:pPr>
              <a:t>‹#›</a:t>
            </a:fld>
            <a:endParaRPr lang="en-GB" altLang="zh-CN"/>
          </a:p>
        </p:txBody>
      </p:sp>
    </p:spTree>
    <p:extLst>
      <p:ext uri="{BB962C8B-B14F-4D97-AF65-F5344CB8AC3E}">
        <p14:creationId xmlns:p14="http://schemas.microsoft.com/office/powerpoint/2010/main" val="2417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Layout_Option3_TextOnly">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a:t>Drag picture to placeholder or click icon to add</a:t>
            </a:r>
            <a:endParaRPr lang="en-US" noProof="0" dirty="0"/>
          </a:p>
        </p:txBody>
      </p:sp>
      <p:sp>
        <p:nvSpPr>
          <p:cNvPr id="10" name="Text Placeholder 4"/>
          <p:cNvSpPr>
            <a:spLocks noGrp="1"/>
          </p:cNvSpPr>
          <p:nvPr>
            <p:ph type="body" sz="quarter" idx="12"/>
          </p:nvPr>
        </p:nvSpPr>
        <p:spPr>
          <a:xfrm>
            <a:off x="263425" y="947659"/>
            <a:ext cx="8491638"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a:t>Click to edit Master text styles</a:t>
            </a:r>
          </a:p>
        </p:txBody>
      </p:sp>
      <p:sp>
        <p:nvSpPr>
          <p:cNvPr id="11" name="Text Placeholder 4"/>
          <p:cNvSpPr>
            <a:spLocks noGrp="1"/>
          </p:cNvSpPr>
          <p:nvPr>
            <p:ph type="body" sz="quarter" idx="17"/>
          </p:nvPr>
        </p:nvSpPr>
        <p:spPr>
          <a:xfrm>
            <a:off x="263425" y="1166384"/>
            <a:ext cx="8491638"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a:t>Click to edit Master text styles</a:t>
            </a:r>
          </a:p>
        </p:txBody>
      </p:sp>
      <p:sp>
        <p:nvSpPr>
          <p:cNvPr id="12" name="Text Placeholder 4"/>
          <p:cNvSpPr>
            <a:spLocks noGrp="1"/>
          </p:cNvSpPr>
          <p:nvPr>
            <p:ph type="body" sz="quarter" idx="14"/>
          </p:nvPr>
        </p:nvSpPr>
        <p:spPr>
          <a:xfrm>
            <a:off x="263425" y="1801599"/>
            <a:ext cx="8491638" cy="419975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a:t>Click to edit Master text styles</a:t>
            </a:r>
          </a:p>
        </p:txBody>
      </p:sp>
    </p:spTree>
    <p:extLst>
      <p:ext uri="{BB962C8B-B14F-4D97-AF65-F5344CB8AC3E}">
        <p14:creationId xmlns:p14="http://schemas.microsoft.com/office/powerpoint/2010/main" val="347364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D2E28BBE-4E92-4B2E-9C6F-C30F1CA4714D}" type="datetime1">
              <a:rPr lang="en-GB" altLang="en-US"/>
              <a:pPr>
                <a:defRPr/>
              </a:pPr>
              <a:t>22/10/2018</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22230EF6-6C13-413D-A541-8FA2732E8850}" type="slidenum">
              <a:rPr lang="en-GB" altLang="en-US"/>
              <a:pPr/>
              <a:t>‹#›</a:t>
            </a:fld>
            <a:endParaRPr lang="en-GB" altLang="en-US"/>
          </a:p>
        </p:txBody>
      </p:sp>
    </p:spTree>
    <p:extLst>
      <p:ext uri="{BB962C8B-B14F-4D97-AF65-F5344CB8AC3E}">
        <p14:creationId xmlns:p14="http://schemas.microsoft.com/office/powerpoint/2010/main" val="194600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MCRI_Header_Powerpoint.png" descr="MCRI_Header_Powerpoint.ai"/>
          <p:cNvPicPr>
            <a:picLocks noChangeAspect="1" noChangeArrowheads="1"/>
          </p:cNvPicPr>
          <p:nvPr/>
        </p:nvPicPr>
        <p:blipFill>
          <a:blip r:embed="rId9"/>
          <a:srcRect l="7948" t="7031" r="8034" b="82104"/>
          <a:stretch>
            <a:fillRect/>
          </a:stretch>
        </p:blipFill>
        <p:spPr bwMode="auto">
          <a:xfrm>
            <a:off x="0" y="6350"/>
            <a:ext cx="9144000" cy="838200"/>
          </a:xfrm>
          <a:prstGeom prst="rect">
            <a:avLst/>
          </a:prstGeom>
          <a:noFill/>
          <a:ln w="12700">
            <a:noFill/>
            <a:miter lim="400000"/>
            <a:headEnd/>
            <a:tailEnd/>
          </a:ln>
        </p:spPr>
      </p:pic>
      <p:pic>
        <p:nvPicPr>
          <p:cNvPr id="1027" name="image.png"/>
          <p:cNvPicPr>
            <a:picLocks noChangeAspect="1" noChangeArrowheads="1"/>
          </p:cNvPicPr>
          <p:nvPr/>
        </p:nvPicPr>
        <p:blipFill>
          <a:blip r:embed="rId10"/>
          <a:srcRect/>
          <a:stretch>
            <a:fillRect/>
          </a:stretch>
        </p:blipFill>
        <p:spPr bwMode="auto">
          <a:xfrm>
            <a:off x="123825" y="6188075"/>
            <a:ext cx="2438400" cy="633413"/>
          </a:xfrm>
          <a:prstGeom prst="rect">
            <a:avLst/>
          </a:prstGeom>
          <a:noFill/>
          <a:ln w="12700">
            <a:noFill/>
            <a:miter lim="400000"/>
            <a:headEnd/>
            <a:tailEnd/>
          </a:ln>
        </p:spPr>
      </p:pic>
      <p:sp>
        <p:nvSpPr>
          <p:cNvPr id="1028" name="Shape 4"/>
          <p:cNvSpPr>
            <a:spLocks noGrp="1"/>
          </p:cNvSpPr>
          <p:nvPr>
            <p:ph type="sldNum" sz="quarter" idx="2"/>
          </p:nvPr>
        </p:nvSpPr>
        <p:spPr bwMode="auto">
          <a:xfrm>
            <a:off x="6553200" y="6356350"/>
            <a:ext cx="2133600" cy="366713"/>
          </a:xfrm>
          <a:prstGeom prst="rect">
            <a:avLst/>
          </a:prstGeom>
          <a:noFill/>
          <a:ln w="12700">
            <a:noFill/>
            <a:miter lim="400000"/>
            <a:headEnd/>
            <a:tailEnd/>
          </a:ln>
        </p:spPr>
        <p:txBody>
          <a:bodyPr vert="horz" wrap="square" lIns="45719" tIns="45720" rIns="45719" bIns="45720" numCol="1" anchor="t" anchorCtr="0" compatLnSpc="1">
            <a:prstTxWarp prst="textNoShape">
              <a:avLst/>
            </a:prstTxWarp>
            <a:spAutoFit/>
          </a:bodyPr>
          <a:lstStyle>
            <a:lvl1pPr>
              <a:defRPr>
                <a:solidFill>
                  <a:srgbClr val="000000"/>
                </a:solidFill>
              </a:defRPr>
            </a:lvl1pPr>
          </a:lstStyle>
          <a:p>
            <a:fld id="{252EBFEC-0B11-480A-AF5A-12E8FFCE8E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9" r:id="rId3"/>
    <p:sldLayoutId id="2147483660" r:id="rId4"/>
    <p:sldLayoutId id="2147483661" r:id="rId5"/>
    <p:sldLayoutId id="2147483662" r:id="rId6"/>
    <p:sldLayoutId id="2147483664" r:id="rId7"/>
  </p:sldLayoutIdLst>
  <p:transition spd="med"/>
  <p:txStyles>
    <p:titleStyle>
      <a:lvl1pPr algn="ctr" defTabSz="457200" rtl="0" eaLnBrk="0" fontAlgn="base" hangingPunct="0">
        <a:spcBef>
          <a:spcPct val="0"/>
        </a:spcBef>
        <a:spcAft>
          <a:spcPct val="0"/>
        </a:spcAft>
        <a:defRPr sz="4400">
          <a:solidFill>
            <a:schemeClr val="tx2"/>
          </a:solidFill>
          <a:latin typeface="Calibri"/>
          <a:ea typeface="Calibri"/>
          <a:cs typeface="Calibri"/>
          <a:sym typeface="Calibri" pitchFamily="34" charset="0"/>
        </a:defRPr>
      </a:lvl1pPr>
      <a:lvl2pPr algn="ctr" defTabSz="457200" rtl="0" eaLnBrk="0" fontAlgn="base" hangingPunct="0">
        <a:spcBef>
          <a:spcPct val="0"/>
        </a:spcBef>
        <a:spcAft>
          <a:spcPct val="0"/>
        </a:spcAft>
        <a:defRPr sz="4400">
          <a:solidFill>
            <a:schemeClr val="tx2"/>
          </a:solidFill>
          <a:latin typeface="Calibri"/>
          <a:ea typeface="Calibri"/>
          <a:cs typeface="Calibri"/>
          <a:sym typeface="Calibri" pitchFamily="34" charset="0"/>
        </a:defRPr>
      </a:lvl2pPr>
      <a:lvl3pPr algn="ctr" defTabSz="457200" rtl="0" eaLnBrk="0" fontAlgn="base" hangingPunct="0">
        <a:spcBef>
          <a:spcPct val="0"/>
        </a:spcBef>
        <a:spcAft>
          <a:spcPct val="0"/>
        </a:spcAft>
        <a:defRPr sz="4400">
          <a:solidFill>
            <a:schemeClr val="tx2"/>
          </a:solidFill>
          <a:latin typeface="Calibri"/>
          <a:ea typeface="Calibri"/>
          <a:cs typeface="Calibri"/>
          <a:sym typeface="Calibri" pitchFamily="34" charset="0"/>
        </a:defRPr>
      </a:lvl3pPr>
      <a:lvl4pPr algn="ctr" defTabSz="457200" rtl="0" eaLnBrk="0" fontAlgn="base" hangingPunct="0">
        <a:spcBef>
          <a:spcPct val="0"/>
        </a:spcBef>
        <a:spcAft>
          <a:spcPct val="0"/>
        </a:spcAft>
        <a:defRPr sz="4400">
          <a:solidFill>
            <a:schemeClr val="tx2"/>
          </a:solidFill>
          <a:latin typeface="Calibri"/>
          <a:ea typeface="Calibri"/>
          <a:cs typeface="Calibri"/>
          <a:sym typeface="Calibri" pitchFamily="34" charset="0"/>
        </a:defRPr>
      </a:lvl4pPr>
      <a:lvl5pPr algn="ctr" defTabSz="457200" rtl="0" eaLnBrk="0" fontAlgn="base" hangingPunct="0">
        <a:spcBef>
          <a:spcPct val="0"/>
        </a:spcBef>
        <a:spcAft>
          <a:spcPct val="0"/>
        </a:spcAft>
        <a:defRPr sz="4400">
          <a:solidFill>
            <a:schemeClr val="tx2"/>
          </a:solidFill>
          <a:latin typeface="Calibri"/>
          <a:ea typeface="Calibri"/>
          <a:cs typeface="Calibri"/>
          <a:sym typeface="Calibri" pitchFamily="34" charset="0"/>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1pPr>
      <a:lvl2pPr marL="782638" indent="-325438"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2pPr>
      <a:lvl3pPr marL="1219200" indent="-304800"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3pPr>
      <a:lvl4pPr marL="1736725" indent="-365125"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4pPr>
      <a:lvl5pPr marL="2235200" indent="-406400"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5pPr>
      <a:lvl6pPr marL="2692400" indent="-406400" defTabSz="457200">
        <a:spcBef>
          <a:spcPts val="700"/>
        </a:spcBef>
        <a:buSzPct val="100000"/>
        <a:buFont typeface="Arial"/>
        <a:buChar char="•"/>
        <a:defRPr sz="3200">
          <a:latin typeface="Calibri"/>
          <a:ea typeface="Calibri"/>
          <a:cs typeface="Calibri"/>
          <a:sym typeface="Calibri"/>
        </a:defRPr>
      </a:lvl6pPr>
      <a:lvl7pPr marL="3149600" indent="-406400" defTabSz="457200">
        <a:spcBef>
          <a:spcPts val="700"/>
        </a:spcBef>
        <a:buSzPct val="100000"/>
        <a:buFont typeface="Arial"/>
        <a:buChar char="•"/>
        <a:defRPr sz="3200">
          <a:latin typeface="Calibri"/>
          <a:ea typeface="Calibri"/>
          <a:cs typeface="Calibri"/>
          <a:sym typeface="Calibri"/>
        </a:defRPr>
      </a:lvl7pPr>
      <a:lvl8pPr marL="3606800" indent="-406400" defTabSz="457200">
        <a:spcBef>
          <a:spcPts val="700"/>
        </a:spcBef>
        <a:buSzPct val="100000"/>
        <a:buFont typeface="Arial"/>
        <a:buChar char="•"/>
        <a:defRPr sz="3200">
          <a:latin typeface="Calibri"/>
          <a:ea typeface="Calibri"/>
          <a:cs typeface="Calibri"/>
          <a:sym typeface="Calibri"/>
        </a:defRPr>
      </a:lvl8pPr>
      <a:lvl9pPr marL="4064000" indent="-406400" defTabSz="457200">
        <a:spcBef>
          <a:spcPts val="700"/>
        </a:spcBef>
        <a:buSzPct val="100000"/>
        <a:buFont typeface="Arial"/>
        <a:buChar char="•"/>
        <a:defRPr sz="3200">
          <a:latin typeface="Calibri"/>
          <a:ea typeface="Calibri"/>
          <a:cs typeface="Calibri"/>
          <a:sym typeface="Calibri"/>
        </a:defRPr>
      </a:lvl9pPr>
    </p:bodyStyle>
    <p:otherStyle>
      <a:lvl1pPr defTabSz="457200">
        <a:defRPr>
          <a:solidFill>
            <a:schemeClr val="tx1"/>
          </a:solidFill>
          <a:latin typeface="+mn-lt"/>
          <a:ea typeface="+mn-ea"/>
          <a:cs typeface="+mn-cs"/>
          <a:sym typeface="Calibri"/>
        </a:defRPr>
      </a:lvl1pPr>
      <a:lvl2pPr indent="457200" defTabSz="457200">
        <a:defRPr>
          <a:solidFill>
            <a:schemeClr val="tx1"/>
          </a:solidFill>
          <a:latin typeface="+mn-lt"/>
          <a:ea typeface="+mn-ea"/>
          <a:cs typeface="+mn-cs"/>
          <a:sym typeface="Calibri"/>
        </a:defRPr>
      </a:lvl2pPr>
      <a:lvl3pPr indent="914400" defTabSz="457200">
        <a:defRPr>
          <a:solidFill>
            <a:schemeClr val="tx1"/>
          </a:solidFill>
          <a:latin typeface="+mn-lt"/>
          <a:ea typeface="+mn-ea"/>
          <a:cs typeface="+mn-cs"/>
          <a:sym typeface="Calibri"/>
        </a:defRPr>
      </a:lvl3pPr>
      <a:lvl4pPr indent="1371600" defTabSz="457200">
        <a:defRPr>
          <a:solidFill>
            <a:schemeClr val="tx1"/>
          </a:solidFill>
          <a:latin typeface="+mn-lt"/>
          <a:ea typeface="+mn-ea"/>
          <a:cs typeface="+mn-cs"/>
          <a:sym typeface="Calibri"/>
        </a:defRPr>
      </a:lvl4pPr>
      <a:lvl5pPr indent="1828800" defTabSz="457200">
        <a:defRPr>
          <a:solidFill>
            <a:schemeClr val="tx1"/>
          </a:solidFill>
          <a:latin typeface="+mn-lt"/>
          <a:ea typeface="+mn-ea"/>
          <a:cs typeface="+mn-cs"/>
          <a:sym typeface="Calibri"/>
        </a:defRPr>
      </a:lvl5pPr>
      <a:lvl6pPr defTabSz="457200">
        <a:defRPr>
          <a:solidFill>
            <a:schemeClr val="tx1"/>
          </a:solidFill>
          <a:latin typeface="+mn-lt"/>
          <a:ea typeface="+mn-ea"/>
          <a:cs typeface="+mn-cs"/>
          <a:sym typeface="Calibri"/>
        </a:defRPr>
      </a:lvl6pPr>
      <a:lvl7pPr defTabSz="457200">
        <a:defRPr>
          <a:solidFill>
            <a:schemeClr val="tx1"/>
          </a:solidFill>
          <a:latin typeface="+mn-lt"/>
          <a:ea typeface="+mn-ea"/>
          <a:cs typeface="+mn-cs"/>
          <a:sym typeface="Calibri"/>
        </a:defRPr>
      </a:lvl7pPr>
      <a:lvl8pPr defTabSz="457200">
        <a:defRPr>
          <a:solidFill>
            <a:schemeClr val="tx1"/>
          </a:solidFill>
          <a:latin typeface="+mn-lt"/>
          <a:ea typeface="+mn-ea"/>
          <a:cs typeface="+mn-cs"/>
          <a:sym typeface="Calibri"/>
        </a:defRPr>
      </a:lvl8pPr>
      <a:lvl9pPr defTabSz="457200">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mailto:nathan.hughes@sheffield.ac.uk" TargetMode="External"/><Relationship Id="rId5" Type="http://schemas.openxmlformats.org/officeDocument/2006/relationships/hyperlink" Target="https://bham.academia.edu/NathanHughes"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nathan.hughes@sheffield.ac.uk" TargetMode="External"/><Relationship Id="rId5" Type="http://schemas.openxmlformats.org/officeDocument/2006/relationships/hyperlink" Target="https://bham.academia.edu/NathanHughes"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hyperlink" Target="mailto:nathan.hughes@sheffield.ac.uk" TargetMode="External"/><Relationship Id="rId5" Type="http://schemas.openxmlformats.org/officeDocument/2006/relationships/hyperlink" Target="https://bham.academia.edu/NathanHughes"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mailto:n.j.hughes@bham.ac.uk" TargetMode="External"/><Relationship Id="rId7" Type="http://schemas.openxmlformats.org/officeDocument/2006/relationships/hyperlink" Target="mailto:nathan.hughes@sheffield.ac.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bham.academia.edu/NathanHughes" TargetMode="External"/><Relationship Id="rId5" Type="http://schemas.openxmlformats.org/officeDocument/2006/relationships/image" Target="../media/image7.png"/><Relationship Id="rId4" Type="http://schemas.openxmlformats.org/officeDocument/2006/relationships/hyperlink" Target="https://bham.academia.edu/NathanHugh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mailto:nathan.hughes@sheffield.ac.uk" TargetMode="External"/><Relationship Id="rId4" Type="http://schemas.openxmlformats.org/officeDocument/2006/relationships/hyperlink" Target="https://bham.academia.edu/NathanHugh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bwMode="auto">
          <a:xfrm>
            <a:off x="323528" y="3208615"/>
            <a:ext cx="8712968" cy="5232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spcBef>
                <a:spcPts val="1200"/>
              </a:spcBef>
              <a:buNone/>
            </a:pPr>
            <a:r>
              <a:rPr lang="en-GB" sz="2400" b="1" dirty="0">
                <a:solidFill>
                  <a:schemeClr val="bg1"/>
                </a:solidFill>
                <a:latin typeface="L Futura Light"/>
              </a:rPr>
              <a:t>Fourth International Conference on Law Enforcement </a:t>
            </a:r>
            <a:r>
              <a:rPr lang="en-GB" sz="2400" b="1" dirty="0" smtClean="0">
                <a:solidFill>
                  <a:schemeClr val="bg1"/>
                </a:solidFill>
                <a:latin typeface="L Futura Light"/>
              </a:rPr>
              <a:t>and </a:t>
            </a:r>
            <a:r>
              <a:rPr lang="en-GB" sz="2400" b="1" dirty="0">
                <a:solidFill>
                  <a:schemeClr val="bg1"/>
                </a:solidFill>
                <a:latin typeface="L Futura Light"/>
              </a:rPr>
              <a:t>Public </a:t>
            </a:r>
            <a:r>
              <a:rPr lang="en-GB" sz="2400" b="1" dirty="0" smtClean="0">
                <a:solidFill>
                  <a:schemeClr val="bg1"/>
                </a:solidFill>
                <a:latin typeface="L Futura Light"/>
              </a:rPr>
              <a:t>Health, </a:t>
            </a:r>
            <a:r>
              <a:rPr lang="en-US" sz="2400" b="1" dirty="0" smtClean="0">
                <a:solidFill>
                  <a:schemeClr val="bg1"/>
                </a:solidFill>
                <a:latin typeface="L Futura Light"/>
              </a:rPr>
              <a:t>Toronto, </a:t>
            </a:r>
            <a:r>
              <a:rPr lang="en-US" sz="2400" b="1" dirty="0">
                <a:solidFill>
                  <a:schemeClr val="bg1"/>
                </a:solidFill>
                <a:latin typeface="L Futura Light"/>
              </a:rPr>
              <a:t>O</a:t>
            </a:r>
            <a:r>
              <a:rPr lang="en-US" sz="2400" b="1" dirty="0" smtClean="0">
                <a:solidFill>
                  <a:schemeClr val="bg1"/>
                </a:solidFill>
                <a:latin typeface="L Futura Light"/>
              </a:rPr>
              <a:t>ctober </a:t>
            </a:r>
            <a:r>
              <a:rPr lang="en-US" sz="2400" b="1" dirty="0">
                <a:solidFill>
                  <a:schemeClr val="bg1"/>
                </a:solidFill>
                <a:latin typeface="L Futura Light"/>
              </a:rPr>
              <a:t>2018		</a:t>
            </a:r>
          </a:p>
          <a:p>
            <a:pPr marL="0" indent="0" eaLnBrk="1" hangingPunct="1">
              <a:spcBef>
                <a:spcPct val="0"/>
              </a:spcBef>
              <a:buFontTx/>
              <a:buNone/>
            </a:pPr>
            <a:endParaRPr lang="en-US" sz="2800" b="1" dirty="0">
              <a:solidFill>
                <a:schemeClr val="bg1"/>
              </a:solidFill>
              <a:latin typeface="L Futura Light"/>
            </a:endParaRPr>
          </a:p>
          <a:p>
            <a:pPr marL="0" indent="0" eaLnBrk="1" hangingPunct="1">
              <a:spcBef>
                <a:spcPct val="0"/>
              </a:spcBef>
              <a:buFontTx/>
              <a:buNone/>
            </a:pPr>
            <a:r>
              <a:rPr lang="en-US" sz="2400" b="1" dirty="0" smtClean="0">
                <a:solidFill>
                  <a:schemeClr val="bg1"/>
                </a:solidFill>
                <a:latin typeface="L Futura Light"/>
              </a:rPr>
              <a:t>Prof. </a:t>
            </a:r>
            <a:r>
              <a:rPr lang="en-US" sz="2400" b="1" dirty="0">
                <a:solidFill>
                  <a:schemeClr val="bg1"/>
                </a:solidFill>
                <a:latin typeface="L Futura Light"/>
              </a:rPr>
              <a:t>Nathan Hughes</a:t>
            </a:r>
          </a:p>
          <a:p>
            <a:pPr marL="0" indent="0" eaLnBrk="1" hangingPunct="1">
              <a:spcBef>
                <a:spcPts val="600"/>
              </a:spcBef>
              <a:buNone/>
            </a:pPr>
            <a:r>
              <a:rPr lang="en-US" sz="1400" dirty="0">
                <a:solidFill>
                  <a:schemeClr val="bg1"/>
                </a:solidFill>
                <a:latin typeface="L Futura Light"/>
              </a:rPr>
              <a:t>Professorial Research Fellow, Faculty of Social Sciences, University of </a:t>
            </a:r>
            <a:r>
              <a:rPr lang="en-US" sz="1400" dirty="0" smtClean="0">
                <a:solidFill>
                  <a:schemeClr val="bg1"/>
                </a:solidFill>
                <a:latin typeface="L Futura Light"/>
              </a:rPr>
              <a:t>Sheffield, UK</a:t>
            </a:r>
            <a:endParaRPr lang="en-US" sz="1400" dirty="0">
              <a:solidFill>
                <a:schemeClr val="bg1"/>
              </a:solidFill>
              <a:latin typeface="L Futura Light"/>
            </a:endParaRPr>
          </a:p>
          <a:p>
            <a:pPr marL="0" indent="0" eaLnBrk="1" hangingPunct="1">
              <a:spcBef>
                <a:spcPts val="600"/>
              </a:spcBef>
              <a:buFontTx/>
              <a:buNone/>
            </a:pPr>
            <a:r>
              <a:rPr lang="en-US" sz="1400" dirty="0">
                <a:solidFill>
                  <a:schemeClr val="bg1"/>
                </a:solidFill>
                <a:latin typeface="L Futura Light"/>
              </a:rPr>
              <a:t>Honorary </a:t>
            </a:r>
            <a:r>
              <a:rPr lang="en-US" sz="1400" dirty="0" smtClean="0">
                <a:solidFill>
                  <a:schemeClr val="bg1"/>
                </a:solidFill>
                <a:latin typeface="L Futura Light"/>
              </a:rPr>
              <a:t>Research Fellow, </a:t>
            </a:r>
            <a:r>
              <a:rPr lang="en-US" sz="1400" dirty="0">
                <a:solidFill>
                  <a:schemeClr val="bg1"/>
                </a:solidFill>
                <a:latin typeface="L Futura Light"/>
              </a:rPr>
              <a:t>Centre for Adolescent Health, Murdoch Children’s Research </a:t>
            </a:r>
            <a:r>
              <a:rPr lang="en-US" sz="1400" dirty="0" smtClean="0">
                <a:solidFill>
                  <a:schemeClr val="bg1"/>
                </a:solidFill>
                <a:latin typeface="L Futura Light"/>
              </a:rPr>
              <a:t>Institute, Australia</a:t>
            </a:r>
          </a:p>
          <a:p>
            <a:pPr marL="0" indent="0" eaLnBrk="1" hangingPunct="1">
              <a:spcBef>
                <a:spcPts val="600"/>
              </a:spcBef>
              <a:buFontTx/>
              <a:buNone/>
            </a:pPr>
            <a:r>
              <a:rPr lang="en-US" sz="1400" dirty="0" smtClean="0">
                <a:solidFill>
                  <a:schemeClr val="bg1"/>
                </a:solidFill>
                <a:latin typeface="L Futura Light"/>
              </a:rPr>
              <a:t>William Evans Fellow, University of Otago, New Zealand</a:t>
            </a:r>
            <a:endParaRPr lang="en-US" sz="1400" dirty="0">
              <a:solidFill>
                <a:schemeClr val="bg1"/>
              </a:solidFill>
              <a:latin typeface="L Futura Light"/>
            </a:endParaRPr>
          </a:p>
        </p:txBody>
      </p:sp>
      <p:sp>
        <p:nvSpPr>
          <p:cNvPr id="19" name="Text Placeholder 18"/>
          <p:cNvSpPr>
            <a:spLocks noGrp="1"/>
          </p:cNvSpPr>
          <p:nvPr>
            <p:ph type="body" sz="quarter" idx="4294967295"/>
          </p:nvPr>
        </p:nvSpPr>
        <p:spPr bwMode="auto">
          <a:xfrm>
            <a:off x="323528" y="1196752"/>
            <a:ext cx="8441525" cy="14401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None/>
            </a:pPr>
            <a:r>
              <a:rPr lang="en-GB" b="1" kern="1200" spc="100" dirty="0" smtClean="0">
                <a:solidFill>
                  <a:schemeClr val="accent5">
                    <a:lumMod val="40000"/>
                    <a:lumOff val="60000"/>
                  </a:schemeClr>
                </a:solidFill>
                <a:latin typeface="L Futura Light"/>
                <a:ea typeface="MS PGothic" charset="0"/>
              </a:rPr>
              <a:t>The </a:t>
            </a:r>
            <a:r>
              <a:rPr lang="en-GB" b="1" kern="1200" spc="100" dirty="0">
                <a:solidFill>
                  <a:schemeClr val="accent5">
                    <a:lumMod val="40000"/>
                    <a:lumOff val="60000"/>
                  </a:schemeClr>
                </a:solidFill>
                <a:latin typeface="L Futura Light"/>
                <a:ea typeface="MS PGothic" charset="0"/>
              </a:rPr>
              <a:t>discrimination and criminalisation of childhood neurodevelopmental impairment</a:t>
            </a:r>
          </a:p>
          <a:p>
            <a:pPr marL="0" indent="0" eaLnBrk="1" hangingPunct="1">
              <a:lnSpc>
                <a:spcPct val="110000"/>
              </a:lnSpc>
              <a:spcBef>
                <a:spcPct val="0"/>
              </a:spcBef>
              <a:buNone/>
            </a:pPr>
            <a:endParaRPr lang="en-US" b="1" kern="1200" spc="100" dirty="0">
              <a:solidFill>
                <a:schemeClr val="accent5">
                  <a:lumMod val="40000"/>
                  <a:lumOff val="60000"/>
                </a:schemeClr>
              </a:solidFill>
              <a:latin typeface="L Futura Light"/>
              <a:ea typeface="MS PGothic" charset="0"/>
              <a:cs typeface="L Futura Light"/>
            </a:endParaRPr>
          </a:p>
        </p:txBody>
      </p:sp>
      <p:grpSp>
        <p:nvGrpSpPr>
          <p:cNvPr id="4" name="Group 3"/>
          <p:cNvGrpSpPr/>
          <p:nvPr/>
        </p:nvGrpSpPr>
        <p:grpSpPr>
          <a:xfrm>
            <a:off x="2627784" y="6165304"/>
            <a:ext cx="6604813" cy="677855"/>
            <a:chOff x="2627784" y="6165304"/>
            <a:chExt cx="6604813" cy="677855"/>
          </a:xfrm>
        </p:grpSpPr>
        <p:grpSp>
          <p:nvGrpSpPr>
            <p:cNvPr id="3" name="Group 2"/>
            <p:cNvGrpSpPr/>
            <p:nvPr/>
          </p:nvGrpSpPr>
          <p:grpSpPr>
            <a:xfrm>
              <a:off x="2627784" y="6165304"/>
              <a:ext cx="6137269" cy="677855"/>
              <a:chOff x="2627784" y="6165304"/>
              <a:chExt cx="6137269" cy="677855"/>
            </a:xfrm>
          </p:grpSpPr>
          <p:pic>
            <p:nvPicPr>
              <p:cNvPr id="18" name="Picture 17"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1" name="Rounded Rectangle 10"/>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ounded Rectangle 11"/>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3" name="TextBox 12"/>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smtClean="0">
                  <a:latin typeface="L Futura Light"/>
                  <a:hlinkClick r:id="rId4"/>
                </a:rPr>
                <a:t>sheffield.academia.edu/</a:t>
              </a:r>
              <a:r>
                <a:rPr lang="en-AU" sz="1400" u="sng" dirty="0" err="1" smtClean="0">
                  <a:latin typeface="L Futura Light"/>
                  <a:hlinkClick r:id="rId4"/>
                </a:rPr>
                <a:t>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n</a:t>
              </a:r>
              <a:r>
                <a:rPr lang="en-GB" sz="1400" dirty="0" smtClean="0">
                  <a:solidFill>
                    <a:srgbClr val="000000"/>
                  </a:solidFill>
                  <a:latin typeface="L Futura Light"/>
                  <a:ea typeface="Calibri"/>
                  <a:cs typeface="Calibri"/>
                  <a:sym typeface="Calibri"/>
                  <a:hlinkClick r:id="rId5"/>
                </a:rPr>
                <a:t>athan</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
        <p:nvSpPr>
          <p:cNvPr id="14" name="Rectangle 13">
            <a:extLst>
              <a:ext uri="{FF2B5EF4-FFF2-40B4-BE49-F238E27FC236}">
                <a16:creationId xmlns:a16="http://schemas.microsoft.com/office/drawing/2014/main" id="{16CD50A6-CF40-4573-9247-52879B1EDB3F}"/>
              </a:ext>
            </a:extLst>
          </p:cNvPr>
          <p:cNvSpPr/>
          <p:nvPr/>
        </p:nvSpPr>
        <p:spPr>
          <a:xfrm>
            <a:off x="7020272" y="-2738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62"/>
          <p:cNvSpPr>
            <a:spLocks noChangeArrowheads="1"/>
          </p:cNvSpPr>
          <p:nvPr/>
        </p:nvSpPr>
        <p:spPr bwMode="auto">
          <a:xfrm>
            <a:off x="263525" y="1039813"/>
            <a:ext cx="8491538" cy="523220"/>
          </a:xfrm>
          <a:prstGeom prst="rect">
            <a:avLst/>
          </a:prstGeom>
          <a:noFill/>
          <a:ln w="12700">
            <a:noFill/>
            <a:miter lim="400000"/>
            <a:headEnd/>
            <a:tailEnd/>
          </a:ln>
        </p:spPr>
        <p:txBody>
          <a:bodyPr lIns="45719" rIns="45719">
            <a:spAutoFit/>
          </a:bodyPr>
          <a:lstStyle/>
          <a:p>
            <a:pPr>
              <a:spcBef>
                <a:spcPts val="700"/>
              </a:spcBef>
            </a:pPr>
            <a:r>
              <a:rPr lang="en-US" sz="2800" dirty="0">
                <a:solidFill>
                  <a:srgbClr val="0094BA"/>
                </a:solidFill>
                <a:latin typeface="L Futura Light"/>
                <a:ea typeface="L Futura Light"/>
                <a:cs typeface="L Futura Light"/>
                <a:sym typeface="L Futura Light"/>
              </a:rPr>
              <a:t>Impairments associated with antisocial </a:t>
            </a:r>
            <a:r>
              <a:rPr lang="en-US" sz="2800" dirty="0" err="1">
                <a:solidFill>
                  <a:srgbClr val="0094BA"/>
                </a:solidFill>
                <a:latin typeface="L Futura Light"/>
                <a:ea typeface="L Futura Light"/>
                <a:cs typeface="L Futura Light"/>
                <a:sym typeface="L Futura Light"/>
              </a:rPr>
              <a:t>behaviour</a:t>
            </a:r>
            <a:endParaRPr lang="en-US" sz="2800" dirty="0">
              <a:solidFill>
                <a:srgbClr val="0094BA"/>
              </a:solidFill>
              <a:latin typeface="L Futura Light"/>
              <a:ea typeface="L Futura Light"/>
              <a:cs typeface="L Futura Light"/>
              <a:sym typeface="L Futura Light"/>
            </a:endParaRPr>
          </a:p>
        </p:txBody>
      </p:sp>
      <p:sp>
        <p:nvSpPr>
          <p:cNvPr id="17411" name="Shape 63"/>
          <p:cNvSpPr>
            <a:spLocks noChangeArrowheads="1"/>
          </p:cNvSpPr>
          <p:nvPr/>
        </p:nvSpPr>
        <p:spPr bwMode="auto">
          <a:xfrm>
            <a:off x="263525" y="1844824"/>
            <a:ext cx="8491538" cy="3934410"/>
          </a:xfrm>
          <a:prstGeom prst="rect">
            <a:avLst/>
          </a:prstGeom>
          <a:noFill/>
          <a:ln w="12700">
            <a:noFill/>
            <a:miter lim="400000"/>
            <a:headEnd/>
            <a:tailEnd/>
          </a:ln>
        </p:spPr>
        <p:txBody>
          <a:bodyPr lIns="45719" rIns="45719">
            <a:spAutoFit/>
          </a:bodyPr>
          <a:lstStyle/>
          <a:p>
            <a:pPr marL="342900" lvl="0" indent="-342900">
              <a:lnSpc>
                <a:spcPct val="110000"/>
              </a:lnSpc>
              <a:spcAft>
                <a:spcPts val="1800"/>
              </a:spcAft>
              <a:buFont typeface="Arial" panose="020B0604020202020204" pitchFamily="34" charset="0"/>
              <a:buChar char="•"/>
            </a:pPr>
            <a:r>
              <a:rPr lang="en-AU" sz="2000" b="1" dirty="0">
                <a:solidFill>
                  <a:srgbClr val="00203F"/>
                </a:solidFill>
                <a:latin typeface="L Futura Light"/>
                <a:ea typeface="L Futura Light"/>
                <a:cs typeface="L Futura Light"/>
              </a:rPr>
              <a:t>Deficits in executive functioning </a:t>
            </a:r>
            <a:r>
              <a:rPr lang="en-AU" sz="2000" dirty="0">
                <a:solidFill>
                  <a:srgbClr val="00203F"/>
                </a:solidFill>
                <a:latin typeface="L Futura Light"/>
                <a:ea typeface="L Futura Light"/>
                <a:cs typeface="L Futura Light"/>
              </a:rPr>
              <a:t>can lead to decreased inhibition, poor anticipation of consequences of action and/or an inability to recognise inappropriate behaviour</a:t>
            </a:r>
          </a:p>
          <a:p>
            <a:pPr marL="342900" indent="-342900">
              <a:lnSpc>
                <a:spcPct val="110000"/>
              </a:lnSpc>
              <a:spcAft>
                <a:spcPts val="1800"/>
              </a:spcAft>
              <a:buFont typeface="Arial" panose="020B0604020202020204" pitchFamily="34" charset="0"/>
              <a:buChar char="•"/>
            </a:pPr>
            <a:r>
              <a:rPr lang="en-AU" sz="2000" b="1" dirty="0">
                <a:solidFill>
                  <a:srgbClr val="00203F"/>
                </a:solidFill>
                <a:latin typeface="L Futura Light"/>
                <a:ea typeface="L Futura Light"/>
                <a:cs typeface="L Futura Light"/>
              </a:rPr>
              <a:t>Communication impairments </a:t>
            </a:r>
            <a:r>
              <a:rPr lang="en-AU" sz="2000" dirty="0">
                <a:solidFill>
                  <a:srgbClr val="00203F"/>
                </a:solidFill>
                <a:latin typeface="L Futura Light"/>
                <a:ea typeface="L Futura Light"/>
                <a:cs typeface="L Futura Light"/>
              </a:rPr>
              <a:t>can result in inappropriate language and non-verbal communication for the social context, difficulties understanding and expressing emotions and the use of challenging behaviour as a means to communicate feelings</a:t>
            </a:r>
          </a:p>
          <a:p>
            <a:pPr marL="342900" lvl="0" indent="-342900">
              <a:lnSpc>
                <a:spcPct val="110000"/>
              </a:lnSpc>
              <a:spcAft>
                <a:spcPts val="1800"/>
              </a:spcAft>
              <a:buFont typeface="Arial" panose="020B0604020202020204" pitchFamily="34" charset="0"/>
              <a:buChar char="•"/>
            </a:pPr>
            <a:r>
              <a:rPr lang="en-AU" sz="2000" b="1" dirty="0">
                <a:solidFill>
                  <a:srgbClr val="00203F"/>
                </a:solidFill>
                <a:latin typeface="L Futura Light"/>
                <a:ea typeface="L Futura Light"/>
                <a:cs typeface="L Futura Light"/>
                <a:sym typeface="L Futura Light"/>
              </a:rPr>
              <a:t>Emotional functioning deficits </a:t>
            </a:r>
            <a:r>
              <a:rPr lang="en-US" sz="2000" dirty="0">
                <a:solidFill>
                  <a:srgbClr val="00203F"/>
                </a:solidFill>
                <a:latin typeface="L Futura Light"/>
                <a:ea typeface="L Futura Light"/>
                <a:cs typeface="L Futura Light"/>
              </a:rPr>
              <a:t>can lead to misreading of social cues that may elicit aggression, rule breaking, or an inability to empathize with the feelings of potential victims</a:t>
            </a:r>
            <a:endParaRPr lang="en-AU" sz="2000" dirty="0">
              <a:solidFill>
                <a:srgbClr val="00203F"/>
              </a:solidFill>
              <a:latin typeface="L Futura Light"/>
              <a:ea typeface="L Futura Light"/>
              <a:cs typeface="L Futura Light"/>
            </a:endParaRPr>
          </a:p>
        </p:txBody>
      </p:sp>
      <p:sp>
        <p:nvSpPr>
          <p:cNvPr id="17" name="Rectangle 16"/>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8" name="Group 17"/>
          <p:cNvGrpSpPr/>
          <p:nvPr/>
        </p:nvGrpSpPr>
        <p:grpSpPr>
          <a:xfrm>
            <a:off x="2627784" y="6165304"/>
            <a:ext cx="6604813" cy="677855"/>
            <a:chOff x="2627784" y="6165304"/>
            <a:chExt cx="6604813" cy="677855"/>
          </a:xfrm>
        </p:grpSpPr>
        <p:grpSp>
          <p:nvGrpSpPr>
            <p:cNvPr id="19" name="Group 18"/>
            <p:cNvGrpSpPr/>
            <p:nvPr/>
          </p:nvGrpSpPr>
          <p:grpSpPr>
            <a:xfrm>
              <a:off x="2627784" y="6165304"/>
              <a:ext cx="6137269" cy="677855"/>
              <a:chOff x="2627784" y="6165304"/>
              <a:chExt cx="6137269" cy="677855"/>
            </a:xfrm>
          </p:grpSpPr>
          <p:pic>
            <p:nvPicPr>
              <p:cNvPr id="21" name="Picture 20"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2" name="Rounded Rectangle 2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Rounded Rectangle 22"/>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0" name="TextBox 19"/>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191152920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body" idx="4294967295"/>
          </p:nvPr>
        </p:nvSpPr>
        <p:spPr>
          <a:xfrm>
            <a:off x="263525" y="1039813"/>
            <a:ext cx="8491538"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SzTx/>
              <a:buFont typeface="Arial" charset="0"/>
              <a:buNone/>
            </a:pPr>
            <a:r>
              <a:rPr lang="en-US" sz="3300" smtClean="0">
                <a:solidFill>
                  <a:srgbClr val="0094BA"/>
                </a:solidFill>
                <a:latin typeface="L Futura Light"/>
                <a:ea typeface="L Futura Light"/>
                <a:cs typeface="L Futura Light"/>
                <a:sym typeface="L Futura Light"/>
              </a:rPr>
              <a:t>Understanding pathways into custody</a:t>
            </a:r>
          </a:p>
        </p:txBody>
      </p:sp>
      <p:sp>
        <p:nvSpPr>
          <p:cNvPr id="13314" name="Shape 44"/>
          <p:cNvSpPr>
            <a:spLocks noChangeArrowheads="1"/>
          </p:cNvSpPr>
          <p:nvPr/>
        </p:nvSpPr>
        <p:spPr bwMode="auto">
          <a:xfrm>
            <a:off x="323850" y="1895534"/>
            <a:ext cx="8208590" cy="3549690"/>
          </a:xfrm>
          <a:prstGeom prst="rect">
            <a:avLst/>
          </a:prstGeom>
          <a:noFill/>
          <a:ln w="12700">
            <a:noFill/>
            <a:miter lim="400000"/>
            <a:headEnd/>
            <a:tailEnd/>
          </a:ln>
        </p:spPr>
        <p:txBody>
          <a:bodyPr wrap="square" lIns="45719" rIns="45719">
            <a:spAutoFit/>
          </a:bodyPr>
          <a:lstStyle/>
          <a:p>
            <a:pPr marL="457200" indent="-457200">
              <a:lnSpc>
                <a:spcPct val="110000"/>
              </a:lnSpc>
              <a:spcBef>
                <a:spcPts val="400"/>
              </a:spcBef>
              <a:buClr>
                <a:srgbClr val="00203F"/>
              </a:buClr>
              <a:buSzPct val="100000"/>
              <a:buFont typeface="+mj-lt"/>
              <a:buAutoNum type="arabicPeriod"/>
            </a:pPr>
            <a:r>
              <a:rPr lang="en-US" sz="2000" dirty="0" smtClean="0">
                <a:solidFill>
                  <a:srgbClr val="00203F"/>
                </a:solidFill>
                <a:latin typeface="L Futura Light"/>
                <a:ea typeface="L Futura Light"/>
                <a:cs typeface="L Futura Light"/>
                <a:sym typeface="L Futura Light"/>
              </a:rPr>
              <a:t>Symptoms </a:t>
            </a:r>
            <a:r>
              <a:rPr lang="en-US" sz="2000" dirty="0">
                <a:solidFill>
                  <a:srgbClr val="00203F"/>
                </a:solidFill>
                <a:latin typeface="L Futura Light"/>
                <a:ea typeface="L Futura Light"/>
                <a:cs typeface="L Futura Light"/>
                <a:sym typeface="L Futura Light"/>
              </a:rPr>
              <a:t>and expressions may increase propensity to antisocial </a:t>
            </a:r>
            <a:r>
              <a:rPr lang="en-US" sz="2000" dirty="0" err="1">
                <a:solidFill>
                  <a:srgbClr val="00203F"/>
                </a:solidFill>
                <a:latin typeface="L Futura Light"/>
                <a:ea typeface="L Futura Light"/>
                <a:cs typeface="L Futura Light"/>
                <a:sym typeface="L Futura Light"/>
              </a:rPr>
              <a:t>behavioural</a:t>
            </a:r>
            <a:r>
              <a:rPr lang="en-US" sz="2000" dirty="0">
                <a:solidFill>
                  <a:srgbClr val="00203F"/>
                </a:solidFill>
                <a:latin typeface="L Futura Light"/>
                <a:ea typeface="L Futura Light"/>
                <a:cs typeface="L Futura Light"/>
                <a:sym typeface="L Futura Light"/>
              </a:rPr>
              <a:t> traits (</a:t>
            </a:r>
            <a:r>
              <a:rPr lang="en-AU" altLang="en-US" sz="2000" dirty="0">
                <a:solidFill>
                  <a:srgbClr val="00203F"/>
                </a:solidFill>
                <a:latin typeface="L Futura Light"/>
                <a:ea typeface="L Futura Light"/>
                <a:cs typeface="L Futura Light"/>
              </a:rPr>
              <a:t>e.g. </a:t>
            </a:r>
            <a:r>
              <a:rPr lang="en-AU" altLang="en-US" sz="2000" dirty="0" smtClean="0">
                <a:solidFill>
                  <a:srgbClr val="00203F"/>
                </a:solidFill>
                <a:latin typeface="L Futura Light"/>
                <a:ea typeface="L Futura Light"/>
                <a:cs typeface="L Futura Light"/>
              </a:rPr>
              <a:t>social </a:t>
            </a:r>
            <a:r>
              <a:rPr lang="en-AU" altLang="en-US" sz="2000" dirty="0">
                <a:solidFill>
                  <a:srgbClr val="00203F"/>
                </a:solidFill>
                <a:latin typeface="L Futura Light"/>
                <a:ea typeface="L Futura Light"/>
                <a:cs typeface="L Futura Light"/>
              </a:rPr>
              <a:t>communication; socio-cognitive skills; </a:t>
            </a:r>
            <a:r>
              <a:rPr lang="en-AU" altLang="en-US" sz="2000" dirty="0" smtClean="0">
                <a:solidFill>
                  <a:srgbClr val="00203F"/>
                </a:solidFill>
                <a:latin typeface="L Futura Light"/>
                <a:ea typeface="L Futura Light"/>
                <a:cs typeface="L Futura Light"/>
              </a:rPr>
              <a:t>impulse </a:t>
            </a:r>
            <a:r>
              <a:rPr lang="en-AU" altLang="en-US" sz="2000" dirty="0">
                <a:solidFill>
                  <a:srgbClr val="00203F"/>
                </a:solidFill>
                <a:latin typeface="L Futura Light"/>
                <a:ea typeface="L Futura Light"/>
                <a:cs typeface="L Futura Light"/>
              </a:rPr>
              <a:t>control; cognitive </a:t>
            </a:r>
            <a:r>
              <a:rPr lang="en-AU" altLang="en-US" sz="2000" dirty="0" smtClean="0">
                <a:solidFill>
                  <a:srgbClr val="00203F"/>
                </a:solidFill>
                <a:latin typeface="L Futura Light"/>
                <a:ea typeface="L Futura Light"/>
                <a:cs typeface="L Futura Light"/>
              </a:rPr>
              <a:t>empathy)</a:t>
            </a:r>
            <a:endParaRPr lang="en-US" sz="2000" dirty="0">
              <a:solidFill>
                <a:srgbClr val="00203F"/>
              </a:solidFill>
              <a:latin typeface="L Futura Light"/>
              <a:ea typeface="L Futura Light"/>
              <a:cs typeface="L Futura Light"/>
              <a:sym typeface="L Futura Light"/>
            </a:endParaRPr>
          </a:p>
          <a:p>
            <a:pPr marL="457200" indent="-457200">
              <a:lnSpc>
                <a:spcPct val="110000"/>
              </a:lnSpc>
              <a:spcBef>
                <a:spcPts val="400"/>
              </a:spcBef>
              <a:buClr>
                <a:srgbClr val="00203F"/>
              </a:buClr>
              <a:buSzPct val="100000"/>
              <a:buFont typeface="+mj-lt"/>
              <a:buAutoNum type="arabicPeriod"/>
            </a:pPr>
            <a:r>
              <a:rPr lang="en-US" sz="2000" dirty="0">
                <a:solidFill>
                  <a:srgbClr val="00203F"/>
                </a:solidFill>
                <a:latin typeface="L Futura Light"/>
                <a:ea typeface="L Futura Light"/>
                <a:cs typeface="L Futura Light"/>
                <a:sym typeface="L Futura Light"/>
              </a:rPr>
              <a:t>Such deficits may increase exposure to social and environmental risk factors (e.g. </a:t>
            </a:r>
            <a:r>
              <a:rPr lang="en-AU" altLang="en-US" sz="2000" dirty="0">
                <a:solidFill>
                  <a:srgbClr val="00203F"/>
                </a:solidFill>
                <a:latin typeface="L Futura Light"/>
                <a:ea typeface="L Futura Light"/>
                <a:cs typeface="L Futura Light"/>
              </a:rPr>
              <a:t>educational disengagement; peer pressure; parenting challenges)</a:t>
            </a:r>
            <a:endParaRPr lang="en-US" sz="2000" dirty="0">
              <a:solidFill>
                <a:srgbClr val="00203F"/>
              </a:solidFill>
              <a:latin typeface="L Futura Light"/>
              <a:ea typeface="L Futura Light"/>
              <a:cs typeface="L Futura Light"/>
              <a:sym typeface="L Futura Light"/>
            </a:endParaRPr>
          </a:p>
          <a:p>
            <a:pPr marL="457200" indent="-457200">
              <a:lnSpc>
                <a:spcPct val="110000"/>
              </a:lnSpc>
              <a:spcBef>
                <a:spcPts val="400"/>
              </a:spcBef>
              <a:buClr>
                <a:srgbClr val="00203F"/>
              </a:buClr>
              <a:buSzPct val="100000"/>
              <a:buFont typeface="+mj-lt"/>
              <a:buAutoNum type="arabicPeriod"/>
            </a:pPr>
            <a:r>
              <a:rPr lang="en-US" sz="2000" dirty="0">
                <a:solidFill>
                  <a:srgbClr val="00203F"/>
                </a:solidFill>
                <a:latin typeface="L Futura Light"/>
                <a:ea typeface="L Futura Light"/>
                <a:cs typeface="L Futura Light"/>
                <a:sym typeface="L Futura Light"/>
              </a:rPr>
              <a:t>Criminal justice processes and practices may </a:t>
            </a:r>
            <a:r>
              <a:rPr lang="en-US" sz="2000" i="1" dirty="0">
                <a:solidFill>
                  <a:srgbClr val="00203F"/>
                </a:solidFill>
                <a:latin typeface="L Futura Light"/>
                <a:ea typeface="L Futura Light"/>
                <a:cs typeface="L Futura Light"/>
                <a:sym typeface="L Futura Light"/>
              </a:rPr>
              <a:t>disable and </a:t>
            </a:r>
            <a:r>
              <a:rPr lang="en-US" sz="2000" i="1" dirty="0" err="1">
                <a:solidFill>
                  <a:srgbClr val="00203F"/>
                </a:solidFill>
                <a:latin typeface="L Futura Light"/>
                <a:ea typeface="L Futura Light"/>
                <a:cs typeface="L Futura Light"/>
                <a:sym typeface="L Futura Light"/>
              </a:rPr>
              <a:t>criminalise</a:t>
            </a:r>
            <a:r>
              <a:rPr lang="en-US" sz="2000" i="1" dirty="0">
                <a:solidFill>
                  <a:srgbClr val="00203F"/>
                </a:solidFill>
                <a:latin typeface="L Futura Light"/>
                <a:ea typeface="L Futura Light"/>
                <a:cs typeface="L Futura Light"/>
                <a:sym typeface="L Futura Light"/>
              </a:rPr>
              <a:t> </a:t>
            </a:r>
            <a:r>
              <a:rPr lang="en-US" sz="2000" dirty="0">
                <a:solidFill>
                  <a:srgbClr val="00203F"/>
                </a:solidFill>
                <a:latin typeface="L Futura Light"/>
                <a:ea typeface="L Futura Light"/>
                <a:cs typeface="L Futura Light"/>
                <a:sym typeface="L Futura Light"/>
              </a:rPr>
              <a:t>young people</a:t>
            </a:r>
          </a:p>
          <a:p>
            <a:pPr>
              <a:lnSpc>
                <a:spcPct val="110000"/>
              </a:lnSpc>
              <a:spcBef>
                <a:spcPts val="2400"/>
              </a:spcBef>
            </a:pPr>
            <a:r>
              <a:rPr lang="en-US" sz="2000" dirty="0" smtClean="0">
                <a:solidFill>
                  <a:srgbClr val="00203F"/>
                </a:solidFill>
                <a:latin typeface="L Futura Light"/>
                <a:ea typeface="L Futura Light"/>
                <a:cs typeface="L Futura Light"/>
                <a:sym typeface="L Futura Light"/>
              </a:rPr>
              <a:t>Policy </a:t>
            </a:r>
            <a:r>
              <a:rPr lang="en-US" sz="2000" dirty="0">
                <a:solidFill>
                  <a:srgbClr val="00203F"/>
                </a:solidFill>
                <a:latin typeface="L Futura Light"/>
                <a:ea typeface="L Futura Light"/>
                <a:cs typeface="L Futura Light"/>
                <a:sym typeface="L Futura Light"/>
              </a:rPr>
              <a:t>and practice responses need to address all three of these </a:t>
            </a:r>
            <a:r>
              <a:rPr lang="en-US" sz="2000" dirty="0" smtClean="0">
                <a:solidFill>
                  <a:srgbClr val="00203F"/>
                </a:solidFill>
                <a:latin typeface="L Futura Light"/>
                <a:ea typeface="L Futura Light"/>
                <a:cs typeface="L Futura Light"/>
                <a:sym typeface="L Futura Light"/>
              </a:rPr>
              <a:t>effects</a:t>
            </a:r>
            <a:endParaRPr lang="en-US" sz="2000" dirty="0" smtClean="0">
              <a:solidFill>
                <a:srgbClr val="00203F"/>
              </a:solidFill>
              <a:latin typeface="L Futura Light"/>
              <a:ea typeface="L Futura Light"/>
              <a:cs typeface="L Futura Light"/>
              <a:sym typeface="L Futura Light"/>
            </a:endParaRPr>
          </a:p>
        </p:txBody>
      </p:sp>
      <p:sp>
        <p:nvSpPr>
          <p:cNvPr id="11" name="Rectangle 10"/>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8" name="Group 17"/>
          <p:cNvGrpSpPr/>
          <p:nvPr/>
        </p:nvGrpSpPr>
        <p:grpSpPr>
          <a:xfrm>
            <a:off x="2627784" y="6165304"/>
            <a:ext cx="6604813" cy="677855"/>
            <a:chOff x="2627784" y="6165304"/>
            <a:chExt cx="6604813" cy="677855"/>
          </a:xfrm>
        </p:grpSpPr>
        <p:grpSp>
          <p:nvGrpSpPr>
            <p:cNvPr id="19" name="Group 18"/>
            <p:cNvGrpSpPr/>
            <p:nvPr/>
          </p:nvGrpSpPr>
          <p:grpSpPr>
            <a:xfrm>
              <a:off x="2627784" y="6165304"/>
              <a:ext cx="6137269" cy="677855"/>
              <a:chOff x="2627784" y="6165304"/>
              <a:chExt cx="6137269" cy="677855"/>
            </a:xfrm>
          </p:grpSpPr>
          <p:pic>
            <p:nvPicPr>
              <p:cNvPr id="21" name="Picture 20"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2" name="Rounded Rectangle 2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Rounded Rectangle 22"/>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0" name="TextBox 19"/>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smtClean="0">
                  <a:ln>
                    <a:noFill/>
                  </a:ln>
                  <a:solidFill>
                    <a:srgbClr val="000000"/>
                  </a:solidFill>
                  <a:effectLst/>
                  <a:uFillTx/>
                  <a:latin typeface="L Futura Light"/>
                  <a:ea typeface="Calibri"/>
                  <a:cs typeface="Calibri"/>
                  <a:sym typeface="Calibri"/>
                </a:rPr>
                <a:t> </a:t>
              </a:r>
              <a:r>
                <a:rPr lang="en-AU" sz="1400" u="sng" dirty="0" smtClean="0">
                  <a:latin typeface="L Futura Light"/>
                  <a:hlinkClick r:id="rId4"/>
                </a:rPr>
                <a:t>sheffield.academia.edu/NathanHughes</a:t>
              </a:r>
              <a:r>
                <a:rPr lang="en-AU" sz="1400" dirty="0">
                  <a:latin typeface="L Futura Light"/>
                </a:rPr>
                <a:t>/</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E:</a:t>
              </a:r>
              <a:r>
                <a:rPr kumimoji="0" lang="en-GB" sz="1400" b="1" i="0" u="none" strike="noStrike" cap="none" spc="0" normalizeH="0" dirty="0" smtClean="0">
                  <a:ln>
                    <a:noFill/>
                  </a:ln>
                  <a:solidFill>
                    <a:srgbClr val="000000"/>
                  </a:solidFill>
                  <a:effectLst/>
                  <a:uFillTx/>
                  <a:latin typeface="L Futura Light"/>
                  <a:ea typeface="Calibri"/>
                  <a:cs typeface="Calibri"/>
                  <a:sym typeface="Calibri"/>
                </a:rPr>
                <a:t> </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n</a:t>
              </a:r>
              <a:r>
                <a:rPr lang="en-GB" sz="1400" dirty="0" smtClean="0">
                  <a:solidFill>
                    <a:srgbClr val="000000"/>
                  </a:solidFill>
                  <a:latin typeface="L Futura Light"/>
                  <a:ea typeface="Calibri"/>
                  <a:cs typeface="Calibri"/>
                  <a:sym typeface="Calibri"/>
                  <a:hlinkClick r:id="rId5"/>
                </a:rPr>
                <a:t>athan</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73811266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4294967295"/>
          </p:nvPr>
        </p:nvSpPr>
        <p:spPr>
          <a:xfrm>
            <a:off x="263525" y="1039813"/>
            <a:ext cx="8491538" cy="474662"/>
          </a:xfrm>
          <a:prstGeom prst="rect">
            <a:avLst/>
          </a:prstGeom>
          <a:ln w="12700">
            <a:miter lim="400000"/>
          </a:ln>
          <a:extLst>
            <a:ext uri="{C572A759-6A51-4108-AA02-DFA0A04FC94B}"/>
          </a:extLst>
        </p:spPr>
        <p:txBody>
          <a:bodyPr lIns="0" tIns="0" rIns="0" bIns="0">
            <a:normAutofit lnSpcReduction="10000"/>
          </a:bodyPr>
          <a:lstStyle/>
          <a:p>
            <a:pPr marL="0" indent="0" defTabSz="328613" eaLnBrk="1" hangingPunct="1">
              <a:spcBef>
                <a:spcPts val="500"/>
              </a:spcBef>
              <a:buSzTx/>
              <a:buFont typeface="Arial" charset="0"/>
              <a:buNone/>
            </a:pPr>
            <a:r>
              <a:rPr lang="en-US" sz="3300" dirty="0">
                <a:solidFill>
                  <a:srgbClr val="0094BA"/>
                </a:solidFill>
                <a:latin typeface="L Futura Light"/>
                <a:ea typeface="L Futura Light"/>
                <a:cs typeface="L Futura Light"/>
                <a:sym typeface="L Futura Light"/>
              </a:rPr>
              <a:t>The social model of disability</a:t>
            </a:r>
          </a:p>
        </p:txBody>
      </p:sp>
      <p:sp>
        <p:nvSpPr>
          <p:cNvPr id="21506" name="Shape 76"/>
          <p:cNvSpPr>
            <a:spLocks noChangeArrowheads="1"/>
          </p:cNvSpPr>
          <p:nvPr/>
        </p:nvSpPr>
        <p:spPr bwMode="auto">
          <a:xfrm>
            <a:off x="400942" y="1735063"/>
            <a:ext cx="8491538" cy="4924425"/>
          </a:xfrm>
          <a:prstGeom prst="rect">
            <a:avLst/>
          </a:prstGeom>
          <a:noFill/>
          <a:ln w="12700">
            <a:noFill/>
            <a:miter lim="400000"/>
            <a:headEnd/>
            <a:tailEnd/>
          </a:ln>
        </p:spPr>
        <p:txBody>
          <a:bodyPr wrap="square" lIns="0" tIns="0" rIns="0" bIns="0">
            <a:spAutoFit/>
          </a:bodyPr>
          <a:lstStyle/>
          <a:p>
            <a:pPr>
              <a:lnSpc>
                <a:spcPct val="130000"/>
              </a:lnSpc>
              <a:spcBef>
                <a:spcPts val="1800"/>
              </a:spcBef>
            </a:pPr>
            <a:r>
              <a:rPr lang="en-US" sz="2000" dirty="0">
                <a:solidFill>
                  <a:srgbClr val="00203F"/>
                </a:solidFill>
                <a:latin typeface="L Futura Light"/>
                <a:ea typeface="L Futura Light"/>
                <a:cs typeface="L Futura Light"/>
                <a:sym typeface="L Futura Light"/>
              </a:rPr>
              <a:t>‘Impairment is the functional limitation within the individual caused by physical, mental or sensory impairment. Disability is the loss or limitation of opportunities to take part in the normal life of the community on an equal level with others due to physical and social barriers.’			</a:t>
            </a:r>
          </a:p>
          <a:p>
            <a:pPr>
              <a:lnSpc>
                <a:spcPct val="130000"/>
              </a:lnSpc>
              <a:spcBef>
                <a:spcPts val="0"/>
              </a:spcBef>
            </a:pPr>
            <a:r>
              <a:rPr lang="en-US" sz="2000" dirty="0">
                <a:solidFill>
                  <a:srgbClr val="00203F"/>
                </a:solidFill>
                <a:latin typeface="L Futura Light"/>
                <a:ea typeface="L Futura Light"/>
                <a:cs typeface="L Futura Light"/>
                <a:sym typeface="L Futura Light"/>
              </a:rPr>
              <a:t>													</a:t>
            </a:r>
            <a:r>
              <a:rPr lang="en-US" sz="2000" dirty="0" smtClean="0">
                <a:solidFill>
                  <a:srgbClr val="000000"/>
                </a:solidFill>
                <a:latin typeface="L Futura Light"/>
                <a:ea typeface="L Futura Light"/>
                <a:cs typeface="L Futura Light"/>
                <a:sym typeface="L Futura Light"/>
              </a:rPr>
              <a:t>(</a:t>
            </a:r>
            <a:r>
              <a:rPr lang="en-US" sz="2000" dirty="0">
                <a:solidFill>
                  <a:srgbClr val="000000"/>
                </a:solidFill>
                <a:latin typeface="L Futura Light"/>
                <a:ea typeface="L Futura Light"/>
                <a:cs typeface="L Futura Light"/>
                <a:sym typeface="L Futura Light"/>
              </a:rPr>
              <a:t>Barnes, 1991, p.2)</a:t>
            </a:r>
          </a:p>
          <a:p>
            <a:pPr>
              <a:spcBef>
                <a:spcPts val="600"/>
              </a:spcBef>
            </a:pPr>
            <a:r>
              <a:rPr lang="en-US" sz="2000" dirty="0">
                <a:solidFill>
                  <a:srgbClr val="000000"/>
                </a:solidFill>
                <a:latin typeface="L Futura Light"/>
                <a:ea typeface="L Futura Light"/>
                <a:cs typeface="L Futura Light"/>
                <a:sym typeface="L Futura Light"/>
              </a:rPr>
              <a:t>BUT we need to: </a:t>
            </a:r>
          </a:p>
          <a:p>
            <a:pPr marL="342900" indent="-342900">
              <a:spcBef>
                <a:spcPts val="1800"/>
              </a:spcBef>
              <a:buFont typeface="Arial" panose="020B0604020202020204" pitchFamily="34" charset="0"/>
              <a:buChar char="•"/>
            </a:pPr>
            <a:r>
              <a:rPr lang="en-US" sz="2000" dirty="0">
                <a:solidFill>
                  <a:srgbClr val="00203F"/>
                </a:solidFill>
                <a:latin typeface="L Futura Light"/>
                <a:ea typeface="L Futura Light"/>
                <a:cs typeface="L Futura Light"/>
                <a:sym typeface="L Futura Light"/>
              </a:rPr>
              <a:t>move beyond the binary distinction of ‘impairment’ and ‘disability’ to recognize their inter-relationship</a:t>
            </a:r>
          </a:p>
          <a:p>
            <a:pPr marL="342900" indent="-342900">
              <a:spcBef>
                <a:spcPts val="1800"/>
              </a:spcBef>
              <a:buFont typeface="Arial" panose="020B0604020202020204" pitchFamily="34" charset="0"/>
              <a:buChar char="•"/>
            </a:pPr>
            <a:r>
              <a:rPr lang="en-US" sz="2000" dirty="0">
                <a:solidFill>
                  <a:srgbClr val="00203F"/>
                </a:solidFill>
                <a:latin typeface="L Futura Light"/>
                <a:ea typeface="L Futura Light"/>
                <a:cs typeface="L Futura Light"/>
                <a:sym typeface="L Futura Light"/>
              </a:rPr>
              <a:t>understand the intersections between disability of other forms of social disadvantage and difficulty (e.g. poverty) 				</a:t>
            </a:r>
          </a:p>
          <a:p>
            <a:pPr>
              <a:spcBef>
                <a:spcPts val="0"/>
              </a:spcBef>
            </a:pPr>
            <a:r>
              <a:rPr lang="en-US" sz="2000" dirty="0">
                <a:solidFill>
                  <a:srgbClr val="00203F"/>
                </a:solidFill>
                <a:latin typeface="L Futura Light"/>
                <a:ea typeface="L Futura Light"/>
                <a:cs typeface="L Futura Light"/>
                <a:sym typeface="L Futura Light"/>
              </a:rPr>
              <a:t>													</a:t>
            </a:r>
            <a:r>
              <a:rPr lang="en-US" sz="2000" dirty="0" smtClean="0">
                <a:solidFill>
                  <a:srgbClr val="00203F"/>
                </a:solidFill>
                <a:latin typeface="L Futura Light"/>
                <a:ea typeface="L Futura Light"/>
                <a:cs typeface="L Futura Light"/>
                <a:sym typeface="L Futura Light"/>
              </a:rPr>
              <a:t>(</a:t>
            </a:r>
            <a:r>
              <a:rPr lang="en-US" sz="2000" dirty="0">
                <a:solidFill>
                  <a:srgbClr val="00203F"/>
                </a:solidFill>
                <a:latin typeface="L Futura Light"/>
                <a:ea typeface="L Futura Light"/>
                <a:cs typeface="L Futura Light"/>
                <a:sym typeface="L Futura Light"/>
              </a:rPr>
              <a:t>Dowse et al, 2009)</a:t>
            </a:r>
          </a:p>
          <a:p>
            <a:pPr>
              <a:spcBef>
                <a:spcPts val="1800"/>
              </a:spcBef>
            </a:pPr>
            <a:endParaRPr lang="en-US" sz="2000" dirty="0">
              <a:solidFill>
                <a:srgbClr val="000000"/>
              </a:solidFill>
              <a:latin typeface="L Futura Light"/>
              <a:ea typeface="L Futura Light"/>
              <a:cs typeface="L Futura Light"/>
              <a:sym typeface="L Futura Light"/>
            </a:endParaRPr>
          </a:p>
        </p:txBody>
      </p:sp>
      <p:sp>
        <p:nvSpPr>
          <p:cNvPr id="7" name="Rectangle 6">
            <a:extLst>
              <a:ext uri="{FF2B5EF4-FFF2-40B4-BE49-F238E27FC236}">
                <a16:creationId xmlns:a16="http://schemas.microsoft.com/office/drawing/2014/main" id="{23A1DF70-9336-4DF3-94FD-4B77DF24CC15}"/>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8" name="Group 7">
            <a:extLst>
              <a:ext uri="{FF2B5EF4-FFF2-40B4-BE49-F238E27FC236}">
                <a16:creationId xmlns:a16="http://schemas.microsoft.com/office/drawing/2014/main" id="{EE10F09B-FEA4-4791-93B2-19D1B2625B0E}"/>
              </a:ext>
            </a:extLst>
          </p:cNvPr>
          <p:cNvGrpSpPr/>
          <p:nvPr/>
        </p:nvGrpSpPr>
        <p:grpSpPr>
          <a:xfrm>
            <a:off x="2627784" y="6165304"/>
            <a:ext cx="6604813" cy="677855"/>
            <a:chOff x="2627784" y="6165304"/>
            <a:chExt cx="6604813" cy="677855"/>
          </a:xfrm>
        </p:grpSpPr>
        <p:grpSp>
          <p:nvGrpSpPr>
            <p:cNvPr id="9" name="Group 8">
              <a:extLst>
                <a:ext uri="{FF2B5EF4-FFF2-40B4-BE49-F238E27FC236}">
                  <a16:creationId xmlns:a16="http://schemas.microsoft.com/office/drawing/2014/main" id="{343FBA10-8AEC-49D7-93AA-AE11CEEBF6BF}"/>
                </a:ext>
              </a:extLst>
            </p:cNvPr>
            <p:cNvGrpSpPr/>
            <p:nvPr/>
          </p:nvGrpSpPr>
          <p:grpSpPr>
            <a:xfrm>
              <a:off x="2627784" y="6165304"/>
              <a:ext cx="6137269" cy="677855"/>
              <a:chOff x="2627784" y="6165304"/>
              <a:chExt cx="6137269" cy="677855"/>
            </a:xfrm>
          </p:grpSpPr>
          <p:pic>
            <p:nvPicPr>
              <p:cNvPr id="11" name="Picture 10" descr="1474550282410.png">
                <a:extLst>
                  <a:ext uri="{FF2B5EF4-FFF2-40B4-BE49-F238E27FC236}">
                    <a16:creationId xmlns:a16="http://schemas.microsoft.com/office/drawing/2014/main" id="{EF51BDA7-0EB4-492A-9BE6-BE2B3C9A1F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2" name="Rounded Rectangle 11">
                <a:extLst>
                  <a:ext uri="{FF2B5EF4-FFF2-40B4-BE49-F238E27FC236}">
                    <a16:creationId xmlns:a16="http://schemas.microsoft.com/office/drawing/2014/main" id="{AA130739-285D-4D3C-BA14-071BF45549A6}"/>
                  </a:ext>
                </a:extLst>
              </p:cNvPr>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ounded Rectangle 12">
                <a:extLst>
                  <a:ext uri="{FF2B5EF4-FFF2-40B4-BE49-F238E27FC236}">
                    <a16:creationId xmlns:a16="http://schemas.microsoft.com/office/drawing/2014/main" id="{DBB024B7-231F-4025-AA82-FEDBD8754840}"/>
                  </a:ext>
                </a:extLst>
              </p:cNvPr>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0" name="TextBox 9">
              <a:extLst>
                <a:ext uri="{FF2B5EF4-FFF2-40B4-BE49-F238E27FC236}">
                  <a16:creationId xmlns:a16="http://schemas.microsoft.com/office/drawing/2014/main" id="{F3839F77-E481-4AE4-93F1-7FFEFC56AFF7}"/>
                </a:ext>
              </a:extLst>
            </p:cNvPr>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3449874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hape 85"/>
          <p:cNvSpPr>
            <a:spLocks noChangeArrowheads="1"/>
          </p:cNvSpPr>
          <p:nvPr/>
        </p:nvSpPr>
        <p:spPr bwMode="auto">
          <a:xfrm>
            <a:off x="263525" y="1039813"/>
            <a:ext cx="8491538" cy="523220"/>
          </a:xfrm>
          <a:prstGeom prst="rect">
            <a:avLst/>
          </a:prstGeom>
          <a:noFill/>
          <a:ln w="12700">
            <a:noFill/>
            <a:miter lim="400000"/>
            <a:headEnd/>
            <a:tailEnd/>
          </a:ln>
        </p:spPr>
        <p:txBody>
          <a:bodyPr lIns="45719" rIns="45719">
            <a:spAutoFit/>
          </a:bodyPr>
          <a:lstStyle/>
          <a:p>
            <a:pPr>
              <a:spcBef>
                <a:spcPts val="700"/>
              </a:spcBef>
            </a:pPr>
            <a:r>
              <a:rPr lang="en-US" sz="2800" dirty="0" smtClean="0">
                <a:solidFill>
                  <a:srgbClr val="0094BA"/>
                </a:solidFill>
                <a:latin typeface="L Futura Light"/>
                <a:sym typeface="L Futura Light"/>
              </a:rPr>
              <a:t>Lack of screening, assessment and awareness</a:t>
            </a:r>
            <a:endParaRPr lang="en-US" sz="2800" dirty="0">
              <a:solidFill>
                <a:srgbClr val="0094BA"/>
              </a:solidFill>
              <a:latin typeface="L Futura Light"/>
              <a:sym typeface="L Futura Light"/>
            </a:endParaRPr>
          </a:p>
        </p:txBody>
      </p:sp>
      <p:sp>
        <p:nvSpPr>
          <p:cNvPr id="11" name="Rectangle 10"/>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8" name="Shape 81"/>
          <p:cNvSpPr txBox="1">
            <a:spLocks/>
          </p:cNvSpPr>
          <p:nvPr/>
        </p:nvSpPr>
        <p:spPr>
          <a:xfrm>
            <a:off x="275356" y="1769913"/>
            <a:ext cx="8489697" cy="3243263"/>
          </a:xfrm>
          <a:prstGeom prst="rect">
            <a:avLst/>
          </a:prstGeom>
          <a:ln w="12700">
            <a:miter lim="400000"/>
          </a:ln>
          <a:extLst/>
        </p:spPr>
        <p:txBody>
          <a:bodyPr lIns="0" tIns="0" rIns="0" bIns="0">
            <a:noAutofit/>
          </a:bodyPr>
          <a:lstStyle>
            <a:lvl1pPr marL="342900" indent="-342900"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1pPr>
            <a:lvl2pPr marL="782638" indent="-325438"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2pPr>
            <a:lvl3pPr marL="1219200" indent="-304800"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3pPr>
            <a:lvl4pPr marL="1736725" indent="-365125"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4pPr>
            <a:lvl5pPr marL="2235200" indent="-406400" algn="l" defTabSz="457200" rtl="0" eaLnBrk="0" fontAlgn="base" hangingPunct="0">
              <a:spcBef>
                <a:spcPts val="700"/>
              </a:spcBef>
              <a:spcAft>
                <a:spcPct val="0"/>
              </a:spcAft>
              <a:buSzPct val="100000"/>
              <a:buFont typeface="Arial" charset="0"/>
              <a:buChar char="»"/>
              <a:defRPr sz="3200">
                <a:solidFill>
                  <a:schemeClr val="tx1"/>
                </a:solidFill>
                <a:latin typeface="Calibri"/>
                <a:ea typeface="Calibri"/>
                <a:cs typeface="Calibri"/>
                <a:sym typeface="Calibri" pitchFamily="34" charset="0"/>
              </a:defRPr>
            </a:lvl5pPr>
            <a:lvl6pPr marL="2692400" indent="-406400" defTabSz="457200">
              <a:spcBef>
                <a:spcPts val="700"/>
              </a:spcBef>
              <a:buSzPct val="100000"/>
              <a:buFont typeface="Arial"/>
              <a:buChar char="•"/>
              <a:defRPr sz="3200">
                <a:latin typeface="Calibri"/>
                <a:ea typeface="Calibri"/>
                <a:cs typeface="Calibri"/>
                <a:sym typeface="Calibri"/>
              </a:defRPr>
            </a:lvl6pPr>
            <a:lvl7pPr marL="3149600" indent="-406400" defTabSz="457200">
              <a:spcBef>
                <a:spcPts val="700"/>
              </a:spcBef>
              <a:buSzPct val="100000"/>
              <a:buFont typeface="Arial"/>
              <a:buChar char="•"/>
              <a:defRPr sz="3200">
                <a:latin typeface="Calibri"/>
                <a:ea typeface="Calibri"/>
                <a:cs typeface="Calibri"/>
                <a:sym typeface="Calibri"/>
              </a:defRPr>
            </a:lvl7pPr>
            <a:lvl8pPr marL="3606800" indent="-406400" defTabSz="457200">
              <a:spcBef>
                <a:spcPts val="700"/>
              </a:spcBef>
              <a:buSzPct val="100000"/>
              <a:buFont typeface="Arial"/>
              <a:buChar char="•"/>
              <a:defRPr sz="3200">
                <a:latin typeface="Calibri"/>
                <a:ea typeface="Calibri"/>
                <a:cs typeface="Calibri"/>
                <a:sym typeface="Calibri"/>
              </a:defRPr>
            </a:lvl8pPr>
            <a:lvl9pPr marL="4064000" indent="-406400" defTabSz="457200">
              <a:spcBef>
                <a:spcPts val="700"/>
              </a:spcBef>
              <a:buSzPct val="100000"/>
              <a:buFont typeface="Arial"/>
              <a:buChar char="•"/>
              <a:defRPr sz="3200">
                <a:latin typeface="Calibri"/>
                <a:ea typeface="Calibri"/>
                <a:cs typeface="Calibri"/>
                <a:sym typeface="Calibri"/>
              </a:defRPr>
            </a:lvl9pPr>
          </a:lstStyle>
          <a:p>
            <a:pPr marL="174625" indent="-174625" defTabSz="374650" eaLnBrk="1" hangingPunct="1">
              <a:lnSpc>
                <a:spcPct val="120000"/>
              </a:lnSpc>
              <a:spcBef>
                <a:spcPts val="300"/>
              </a:spcBef>
              <a:spcAft>
                <a:spcPts val="1800"/>
              </a:spcAft>
              <a:buFont typeface="Arial" charset="0"/>
              <a:buChar char="•"/>
            </a:pPr>
            <a:r>
              <a:rPr lang="en-US" sz="2000" dirty="0" smtClean="0">
                <a:solidFill>
                  <a:srgbClr val="000000"/>
                </a:solidFill>
                <a:latin typeface="L Futura Light"/>
                <a:ea typeface="L Futura Light"/>
                <a:cs typeface="L Futura Light"/>
                <a:sym typeface="L Futura Light"/>
              </a:rPr>
              <a:t>Screening </a:t>
            </a:r>
            <a:r>
              <a:rPr lang="en-US" sz="2000" dirty="0">
                <a:solidFill>
                  <a:srgbClr val="000000"/>
                </a:solidFill>
                <a:latin typeface="L Futura Light"/>
                <a:ea typeface="L Futura Light"/>
                <a:cs typeface="L Futura Light"/>
                <a:sym typeface="L Futura Light"/>
              </a:rPr>
              <a:t>or assessment </a:t>
            </a:r>
            <a:r>
              <a:rPr lang="en-US" sz="2000" dirty="0" smtClean="0">
                <a:solidFill>
                  <a:srgbClr val="000000"/>
                </a:solidFill>
                <a:latin typeface="L Futura Light"/>
                <a:ea typeface="L Futura Light"/>
                <a:cs typeface="L Futura Light"/>
                <a:sym typeface="L Futura Light"/>
              </a:rPr>
              <a:t>to </a:t>
            </a:r>
            <a:r>
              <a:rPr lang="en-US" sz="2000" dirty="0">
                <a:solidFill>
                  <a:srgbClr val="000000"/>
                </a:solidFill>
                <a:latin typeface="L Futura Light"/>
                <a:ea typeface="L Futura Light"/>
                <a:cs typeface="L Futura Light"/>
                <a:sym typeface="L Futura Light"/>
              </a:rPr>
              <a:t>identify </a:t>
            </a:r>
            <a:r>
              <a:rPr lang="en-US" sz="2000" dirty="0">
                <a:latin typeface="L Futura Light"/>
                <a:ea typeface="L Futura Light"/>
                <a:cs typeface="L Futura Light"/>
                <a:sym typeface="L Futura Light"/>
              </a:rPr>
              <a:t>neurodevelopmental impairment </a:t>
            </a:r>
            <a:r>
              <a:rPr lang="en-US" sz="2000" dirty="0" smtClean="0">
                <a:latin typeface="L Futura Light"/>
                <a:ea typeface="L Futura Light"/>
                <a:cs typeface="L Futura Light"/>
                <a:sym typeface="L Futura Light"/>
              </a:rPr>
              <a:t>is</a:t>
            </a:r>
            <a:r>
              <a:rPr lang="en-US" sz="2000" dirty="0" smtClean="0">
                <a:latin typeface="L Futura Light"/>
                <a:ea typeface="L Futura Light"/>
                <a:cs typeface="L Futura Light"/>
                <a:sym typeface="L Futura Light"/>
              </a:rPr>
              <a:t> </a:t>
            </a:r>
            <a:r>
              <a:rPr lang="en-US" sz="2000" dirty="0">
                <a:latin typeface="L Futura Light"/>
                <a:ea typeface="L Futura Light"/>
                <a:cs typeface="L Futura Light"/>
                <a:sym typeface="L Futura Light"/>
              </a:rPr>
              <a:t>rare within criminal justice </a:t>
            </a:r>
            <a:r>
              <a:rPr lang="en-US" sz="2000" dirty="0" smtClean="0">
                <a:latin typeface="L Futura Light"/>
                <a:ea typeface="L Futura Light"/>
                <a:cs typeface="L Futura Light"/>
                <a:sym typeface="L Futura Light"/>
              </a:rPr>
              <a:t>agencies, prior to </a:t>
            </a:r>
            <a:r>
              <a:rPr lang="en-US" sz="2000" dirty="0" smtClean="0">
                <a:latin typeface="L Futura Light"/>
                <a:ea typeface="L Futura Light"/>
                <a:cs typeface="L Futura Light"/>
                <a:sym typeface="L Futura Light"/>
              </a:rPr>
              <a:t>sentencing, or even custodial intervention </a:t>
            </a:r>
            <a:r>
              <a:rPr lang="en-US" sz="2000" dirty="0" smtClean="0">
                <a:latin typeface="L Futura Light"/>
                <a:ea typeface="L Futura Light"/>
                <a:cs typeface="L Futura Light"/>
                <a:sym typeface="L Futura Light"/>
              </a:rPr>
              <a:t>(</a:t>
            </a:r>
            <a:r>
              <a:rPr lang="en-GB" sz="2000" dirty="0">
                <a:solidFill>
                  <a:srgbClr val="000000"/>
                </a:solidFill>
                <a:latin typeface="L Futura Light"/>
                <a:ea typeface="L Futura Light"/>
                <a:cs typeface="L Futura Light"/>
              </a:rPr>
              <a:t>Baldry et al, 2018; </a:t>
            </a:r>
            <a:r>
              <a:rPr lang="en-US" sz="2000" dirty="0" smtClean="0">
                <a:latin typeface="L Futura Light"/>
                <a:ea typeface="L Futura Light"/>
                <a:cs typeface="L Futura Light"/>
                <a:sym typeface="L Futura Light"/>
              </a:rPr>
              <a:t>Stewart, </a:t>
            </a:r>
            <a:r>
              <a:rPr lang="en-US" sz="2000" dirty="0" smtClean="0">
                <a:latin typeface="L Futura Light"/>
                <a:ea typeface="L Futura Light"/>
                <a:cs typeface="L Futura Light"/>
                <a:sym typeface="L Futura Light"/>
              </a:rPr>
              <a:t>2016; Hughes et al, 2017)</a:t>
            </a:r>
            <a:endParaRPr lang="en-US" sz="2000" dirty="0">
              <a:latin typeface="L Futura Light"/>
              <a:ea typeface="L Futura Light"/>
              <a:cs typeface="L Futura Light"/>
              <a:sym typeface="L Futura Light"/>
            </a:endParaRPr>
          </a:p>
          <a:p>
            <a:pPr marL="174625" indent="-174625" defTabSz="374650" eaLnBrk="1" hangingPunct="1">
              <a:lnSpc>
                <a:spcPct val="120000"/>
              </a:lnSpc>
              <a:spcBef>
                <a:spcPts val="300"/>
              </a:spcBef>
              <a:spcAft>
                <a:spcPts val="1800"/>
              </a:spcAft>
              <a:buFont typeface="Arial" charset="0"/>
              <a:buChar char="•"/>
            </a:pPr>
            <a:r>
              <a:rPr lang="en-US" sz="2000" dirty="0" smtClean="0">
                <a:solidFill>
                  <a:srgbClr val="000000"/>
                </a:solidFill>
                <a:latin typeface="L Futura Light"/>
                <a:ea typeface="L Futura Light"/>
                <a:cs typeface="L Futura Light"/>
                <a:sym typeface="L Futura Light"/>
              </a:rPr>
              <a:t>Criminal justice professionals </a:t>
            </a:r>
            <a:r>
              <a:rPr lang="en-GB" sz="2000" dirty="0" smtClean="0">
                <a:solidFill>
                  <a:srgbClr val="000000"/>
                </a:solidFill>
                <a:latin typeface="L Futura Light"/>
                <a:ea typeface="L Futura Light"/>
                <a:cs typeface="L Futura Light"/>
              </a:rPr>
              <a:t>are </a:t>
            </a:r>
            <a:r>
              <a:rPr lang="en-GB" sz="2000" dirty="0">
                <a:solidFill>
                  <a:srgbClr val="000000"/>
                </a:solidFill>
                <a:latin typeface="L Futura Light"/>
                <a:ea typeface="L Futura Light"/>
                <a:cs typeface="L Futura Light"/>
              </a:rPr>
              <a:t>not routinely provided with training or operational guidance regarding how to identify and respond to signs of developmental </a:t>
            </a:r>
            <a:r>
              <a:rPr lang="en-GB" sz="2000" dirty="0" smtClean="0">
                <a:solidFill>
                  <a:srgbClr val="000000"/>
                </a:solidFill>
                <a:latin typeface="L Futura Light"/>
                <a:ea typeface="L Futura Light"/>
                <a:cs typeface="L Futura Light"/>
              </a:rPr>
              <a:t>difficulties (Baldry et al, 2018; Booth et al, 2017) </a:t>
            </a:r>
            <a:endParaRPr lang="en-GB" sz="2000" dirty="0">
              <a:solidFill>
                <a:srgbClr val="000000"/>
              </a:solidFill>
              <a:latin typeface="L Futura Light"/>
              <a:ea typeface="L Futura Light"/>
              <a:cs typeface="L Futura Light"/>
            </a:endParaRPr>
          </a:p>
          <a:p>
            <a:pPr marL="174625" indent="-174625" defTabSz="374650" eaLnBrk="1" hangingPunct="1">
              <a:lnSpc>
                <a:spcPct val="120000"/>
              </a:lnSpc>
              <a:spcBef>
                <a:spcPts val="300"/>
              </a:spcBef>
              <a:spcAft>
                <a:spcPts val="1800"/>
              </a:spcAft>
              <a:buFont typeface="Arial" charset="0"/>
              <a:buChar char="•"/>
            </a:pPr>
            <a:r>
              <a:rPr lang="en-GB" sz="2000" dirty="0">
                <a:solidFill>
                  <a:srgbClr val="000000"/>
                </a:solidFill>
                <a:latin typeface="L Futura Light"/>
                <a:ea typeface="L Futura Light"/>
                <a:cs typeface="L Futura Light"/>
              </a:rPr>
              <a:t>Restricted access to specialist </a:t>
            </a:r>
            <a:r>
              <a:rPr lang="en-GB" sz="2000" dirty="0" smtClean="0">
                <a:solidFill>
                  <a:srgbClr val="000000"/>
                </a:solidFill>
                <a:latin typeface="L Futura Light"/>
                <a:ea typeface="L Futura Light"/>
                <a:cs typeface="L Futura Light"/>
              </a:rPr>
              <a:t>services </a:t>
            </a:r>
            <a:r>
              <a:rPr lang="en-GB" sz="2000" dirty="0">
                <a:solidFill>
                  <a:srgbClr val="000000"/>
                </a:solidFill>
                <a:latin typeface="L Futura Light"/>
                <a:ea typeface="L Futura Light"/>
                <a:cs typeface="L Futura Light"/>
              </a:rPr>
              <a:t>can mean that a criminal justice response may be the only way to ensure access to support, contributing to the routine and deliberate criminalisation of mental </a:t>
            </a:r>
            <a:r>
              <a:rPr lang="en-GB" sz="2000" dirty="0" smtClean="0">
                <a:solidFill>
                  <a:srgbClr val="000000"/>
                </a:solidFill>
                <a:latin typeface="L Futura Light"/>
                <a:ea typeface="L Futura Light"/>
                <a:cs typeface="L Futura Light"/>
              </a:rPr>
              <a:t>illness </a:t>
            </a:r>
            <a:r>
              <a:rPr lang="en-GB" sz="2000" dirty="0" smtClean="0">
                <a:solidFill>
                  <a:srgbClr val="000000"/>
                </a:solidFill>
                <a:latin typeface="L Futura Light"/>
                <a:ea typeface="L Futura Light"/>
                <a:cs typeface="L Futura Light"/>
              </a:rPr>
              <a:t>(Hughes et al, forthcoming; </a:t>
            </a:r>
            <a:r>
              <a:rPr lang="en-GB" sz="2000" dirty="0" err="1" smtClean="0">
                <a:solidFill>
                  <a:srgbClr val="000000"/>
                </a:solidFill>
                <a:latin typeface="L Futura Light"/>
                <a:ea typeface="L Futura Light"/>
                <a:cs typeface="L Futura Light"/>
              </a:rPr>
              <a:t>Skowyra</a:t>
            </a:r>
            <a:r>
              <a:rPr lang="en-GB" sz="2000" dirty="0" smtClean="0">
                <a:solidFill>
                  <a:srgbClr val="000000"/>
                </a:solidFill>
                <a:latin typeface="L Futura Light"/>
                <a:ea typeface="L Futura Light"/>
                <a:cs typeface="L Futura Light"/>
              </a:rPr>
              <a:t> </a:t>
            </a:r>
            <a:r>
              <a:rPr lang="en-GB" sz="2000" dirty="0">
                <a:solidFill>
                  <a:srgbClr val="000000"/>
                </a:solidFill>
                <a:latin typeface="L Futura Light"/>
                <a:ea typeface="L Futura Light"/>
                <a:cs typeface="L Futura Light"/>
              </a:rPr>
              <a:t>and </a:t>
            </a:r>
            <a:r>
              <a:rPr lang="en-GB" sz="2000" dirty="0" err="1">
                <a:solidFill>
                  <a:srgbClr val="000000"/>
                </a:solidFill>
                <a:latin typeface="L Futura Light"/>
                <a:ea typeface="L Futura Light"/>
                <a:cs typeface="L Futura Light"/>
              </a:rPr>
              <a:t>Cocozza</a:t>
            </a:r>
            <a:r>
              <a:rPr lang="en-GB" sz="2000" dirty="0">
                <a:solidFill>
                  <a:srgbClr val="000000"/>
                </a:solidFill>
                <a:latin typeface="L Futura Light"/>
                <a:ea typeface="L Futura Light"/>
                <a:cs typeface="L Futura Light"/>
              </a:rPr>
              <a:t>, 2007). </a:t>
            </a:r>
          </a:p>
          <a:p>
            <a:pPr marL="174625" indent="-174625" defTabSz="374650" eaLnBrk="1" hangingPunct="1">
              <a:lnSpc>
                <a:spcPct val="120000"/>
              </a:lnSpc>
              <a:spcBef>
                <a:spcPts val="300"/>
              </a:spcBef>
              <a:spcAft>
                <a:spcPts val="1800"/>
              </a:spcAft>
              <a:buFont typeface="Arial" charset="0"/>
              <a:buChar char="•"/>
            </a:pPr>
            <a:endParaRPr lang="en-US" sz="2000" dirty="0" smtClean="0">
              <a:solidFill>
                <a:srgbClr val="000000"/>
              </a:solidFill>
              <a:latin typeface="L Futura Light"/>
              <a:ea typeface="L Futura Light"/>
              <a:cs typeface="L Futura Light"/>
              <a:sym typeface="L Futura Light"/>
            </a:endParaRPr>
          </a:p>
          <a:p>
            <a:pPr marL="174625" indent="-174625" defTabSz="374650" eaLnBrk="1" hangingPunct="1">
              <a:lnSpc>
                <a:spcPct val="120000"/>
              </a:lnSpc>
              <a:spcBef>
                <a:spcPts val="300"/>
              </a:spcBef>
              <a:spcAft>
                <a:spcPts val="1800"/>
              </a:spcAft>
              <a:buFont typeface="Arial" charset="0"/>
              <a:buChar char="•"/>
            </a:pPr>
            <a:endParaRPr lang="en-US" sz="2000" kern="0" dirty="0">
              <a:solidFill>
                <a:srgbClr val="000000"/>
              </a:solidFill>
              <a:latin typeface="L Futura Light"/>
              <a:ea typeface="L Futura Light"/>
              <a:cs typeface="L Futura Light"/>
              <a:sym typeface="L Futura Light"/>
            </a:endParaRPr>
          </a:p>
        </p:txBody>
      </p:sp>
      <p:grpSp>
        <p:nvGrpSpPr>
          <p:cNvPr id="19" name="Group 18"/>
          <p:cNvGrpSpPr/>
          <p:nvPr/>
        </p:nvGrpSpPr>
        <p:grpSpPr>
          <a:xfrm>
            <a:off x="2627784" y="6165304"/>
            <a:ext cx="6604813" cy="677855"/>
            <a:chOff x="2627784" y="6165304"/>
            <a:chExt cx="6604813" cy="677855"/>
          </a:xfrm>
        </p:grpSpPr>
        <p:grpSp>
          <p:nvGrpSpPr>
            <p:cNvPr id="20" name="Group 19"/>
            <p:cNvGrpSpPr/>
            <p:nvPr/>
          </p:nvGrpSpPr>
          <p:grpSpPr>
            <a:xfrm>
              <a:off x="2627784" y="6165304"/>
              <a:ext cx="6137269" cy="677855"/>
              <a:chOff x="2627784" y="6165304"/>
              <a:chExt cx="6137269" cy="677855"/>
            </a:xfrm>
          </p:grpSpPr>
          <p:pic>
            <p:nvPicPr>
              <p:cNvPr id="22" name="Picture 21"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3" name="Rounded Rectangle 22"/>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Rounded Rectangle 23"/>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1" name="TextBox 20"/>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308308125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 name="Shape 89"/>
          <p:cNvSpPr>
            <a:spLocks noGrp="1"/>
          </p:cNvSpPr>
          <p:nvPr>
            <p:ph type="body" idx="4294967295"/>
          </p:nvPr>
        </p:nvSpPr>
        <p:spPr>
          <a:xfrm>
            <a:off x="466908" y="925536"/>
            <a:ext cx="8491538"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SzTx/>
              <a:buFont typeface="Arial" charset="0"/>
              <a:buNone/>
            </a:pPr>
            <a:r>
              <a:rPr lang="en-US" sz="3300" dirty="0">
                <a:solidFill>
                  <a:srgbClr val="0094BA"/>
                </a:solidFill>
                <a:latin typeface="L Futura Light"/>
                <a:ea typeface="L Futura Light"/>
                <a:cs typeface="L Futura Light"/>
                <a:sym typeface="L Futura Light"/>
              </a:rPr>
              <a:t>Restricted access to justice</a:t>
            </a:r>
          </a:p>
        </p:txBody>
      </p:sp>
      <p:sp>
        <p:nvSpPr>
          <p:cNvPr id="24578" name="Shape 90"/>
          <p:cNvSpPr>
            <a:spLocks noChangeArrowheads="1"/>
          </p:cNvSpPr>
          <p:nvPr/>
        </p:nvSpPr>
        <p:spPr bwMode="auto">
          <a:xfrm>
            <a:off x="214026" y="1471897"/>
            <a:ext cx="8553648" cy="4743093"/>
          </a:xfrm>
          <a:prstGeom prst="rect">
            <a:avLst/>
          </a:prstGeom>
          <a:noFill/>
          <a:ln w="12700">
            <a:noFill/>
            <a:miter lim="400000"/>
            <a:headEnd/>
            <a:tailEnd/>
          </a:ln>
        </p:spPr>
        <p:txBody>
          <a:bodyPr wrap="square" lIns="45719" rIns="45719">
            <a:spAutoFit/>
          </a:bodyPr>
          <a:lstStyle/>
          <a:p>
            <a:pPr marL="285750" indent="-285750">
              <a:lnSpc>
                <a:spcPct val="120000"/>
              </a:lnSpc>
              <a:spcBef>
                <a:spcPts val="1800"/>
              </a:spcBef>
              <a:buSzPct val="100000"/>
              <a:buFont typeface="Arial" charset="0"/>
              <a:buChar char="•"/>
            </a:pPr>
            <a:r>
              <a:rPr lang="en-GB" dirty="0">
                <a:solidFill>
                  <a:srgbClr val="000000"/>
                </a:solidFill>
                <a:latin typeface="L Futura Light"/>
                <a:ea typeface="L Futura Light"/>
                <a:cs typeface="L Futura Light"/>
              </a:rPr>
              <a:t>C</a:t>
            </a:r>
            <a:r>
              <a:rPr lang="en-GB" dirty="0" smtClean="0">
                <a:solidFill>
                  <a:srgbClr val="000000"/>
                </a:solidFill>
                <a:latin typeface="L Futura Light"/>
                <a:ea typeface="L Futura Light"/>
                <a:cs typeface="L Futura Light"/>
              </a:rPr>
              <a:t>ognitive </a:t>
            </a:r>
            <a:r>
              <a:rPr lang="en-GB" dirty="0">
                <a:solidFill>
                  <a:srgbClr val="000000"/>
                </a:solidFill>
                <a:latin typeface="L Futura Light"/>
                <a:ea typeface="L Futura Light"/>
                <a:cs typeface="L Futura Light"/>
              </a:rPr>
              <a:t>functioning may not correspond to the levels expected at the age of criminal responsibility, or therefore match </a:t>
            </a:r>
            <a:r>
              <a:rPr lang="en-GB" dirty="0" smtClean="0">
                <a:solidFill>
                  <a:srgbClr val="000000"/>
                </a:solidFill>
                <a:latin typeface="L Futura Light"/>
                <a:ea typeface="L Futura Light"/>
                <a:cs typeface="L Futura Light"/>
              </a:rPr>
              <a:t>inherent </a:t>
            </a:r>
            <a:r>
              <a:rPr lang="en-GB" dirty="0">
                <a:solidFill>
                  <a:srgbClr val="000000"/>
                </a:solidFill>
                <a:latin typeface="L Futura Light"/>
                <a:ea typeface="L Futura Light"/>
                <a:cs typeface="L Futura Light"/>
              </a:rPr>
              <a:t>assumptions about capacity to engage in the legal process at a certain age</a:t>
            </a:r>
          </a:p>
          <a:p>
            <a:pPr marL="285750" indent="-285750">
              <a:lnSpc>
                <a:spcPct val="120000"/>
              </a:lnSpc>
              <a:spcBef>
                <a:spcPts val="1800"/>
              </a:spcBef>
              <a:buSzPct val="100000"/>
              <a:buFont typeface="Arial" charset="0"/>
              <a:buChar char="•"/>
            </a:pPr>
            <a:r>
              <a:rPr lang="en-US" dirty="0">
                <a:solidFill>
                  <a:srgbClr val="000000"/>
                </a:solidFill>
                <a:latin typeface="L Futura Light"/>
                <a:ea typeface="L Futura Light"/>
                <a:cs typeface="L Futura Light"/>
                <a:sym typeface="L Futura Light"/>
              </a:rPr>
              <a:t>Terminology and conceptual language can be particularly difficult for young people with neurodevelopmental impairment to understand (Sanger et al, 2001; </a:t>
            </a:r>
            <a:r>
              <a:rPr lang="en-US" dirty="0" err="1">
                <a:solidFill>
                  <a:srgbClr val="000000"/>
                </a:solidFill>
                <a:latin typeface="L Futura Light"/>
                <a:ea typeface="L Futura Light"/>
                <a:cs typeface="L Futura Light"/>
                <a:sym typeface="L Futura Light"/>
              </a:rPr>
              <a:t>Wszalek</a:t>
            </a:r>
            <a:r>
              <a:rPr lang="en-US" dirty="0">
                <a:solidFill>
                  <a:srgbClr val="000000"/>
                </a:solidFill>
                <a:latin typeface="L Futura Light"/>
                <a:ea typeface="L Futura Light"/>
                <a:cs typeface="L Futura Light"/>
                <a:sym typeface="L Futura Light"/>
              </a:rPr>
              <a:t> and </a:t>
            </a:r>
            <a:r>
              <a:rPr lang="en-US" dirty="0" err="1">
                <a:solidFill>
                  <a:srgbClr val="000000"/>
                </a:solidFill>
                <a:latin typeface="L Futura Light"/>
                <a:ea typeface="L Futura Light"/>
                <a:cs typeface="L Futura Light"/>
                <a:sym typeface="L Futura Light"/>
              </a:rPr>
              <a:t>Turkstra</a:t>
            </a:r>
            <a:r>
              <a:rPr lang="en-US" dirty="0">
                <a:solidFill>
                  <a:srgbClr val="000000"/>
                </a:solidFill>
                <a:latin typeface="L Futura Light"/>
                <a:ea typeface="L Futura Light"/>
                <a:cs typeface="L Futura Light"/>
                <a:sym typeface="L Futura Light"/>
              </a:rPr>
              <a:t>, 2015)</a:t>
            </a:r>
          </a:p>
          <a:p>
            <a:pPr marL="285750" indent="-285750">
              <a:lnSpc>
                <a:spcPct val="120000"/>
              </a:lnSpc>
              <a:spcBef>
                <a:spcPts val="1800"/>
              </a:spcBef>
              <a:buSzPct val="100000"/>
              <a:buFont typeface="Arial" charset="0"/>
              <a:buChar char="•"/>
            </a:pPr>
            <a:r>
              <a:rPr lang="en-US" dirty="0">
                <a:solidFill>
                  <a:srgbClr val="000000"/>
                </a:solidFill>
                <a:latin typeface="L Futura Light"/>
                <a:ea typeface="L Futura Light"/>
                <a:cs typeface="L Futura Light"/>
                <a:sym typeface="L Futura Light"/>
              </a:rPr>
              <a:t>Forensic interviewing techniques pose barriers to those with difficulties in narrative language skills (</a:t>
            </a:r>
            <a:r>
              <a:rPr lang="en-US" dirty="0" err="1">
                <a:solidFill>
                  <a:srgbClr val="000000"/>
                </a:solidFill>
                <a:latin typeface="L Futura Light"/>
                <a:ea typeface="L Futura Light"/>
                <a:cs typeface="L Futura Light"/>
                <a:sym typeface="L Futura Light"/>
              </a:rPr>
              <a:t>Wszalek</a:t>
            </a:r>
            <a:r>
              <a:rPr lang="en-US" dirty="0">
                <a:solidFill>
                  <a:srgbClr val="000000"/>
                </a:solidFill>
                <a:latin typeface="L Futura Light"/>
                <a:ea typeface="L Futura Light"/>
                <a:cs typeface="L Futura Light"/>
                <a:sym typeface="L Futura Light"/>
              </a:rPr>
              <a:t> and </a:t>
            </a:r>
            <a:r>
              <a:rPr lang="en-US" dirty="0" err="1">
                <a:solidFill>
                  <a:srgbClr val="000000"/>
                </a:solidFill>
                <a:latin typeface="L Futura Light"/>
                <a:ea typeface="L Futura Light"/>
                <a:cs typeface="L Futura Light"/>
                <a:sym typeface="L Futura Light"/>
              </a:rPr>
              <a:t>Turkstra</a:t>
            </a:r>
            <a:r>
              <a:rPr lang="en-US" dirty="0">
                <a:solidFill>
                  <a:srgbClr val="000000"/>
                </a:solidFill>
                <a:latin typeface="L Futura Light"/>
                <a:ea typeface="L Futura Light"/>
                <a:cs typeface="L Futura Light"/>
                <a:sym typeface="L Futura Light"/>
              </a:rPr>
              <a:t>, 2015)</a:t>
            </a:r>
          </a:p>
          <a:p>
            <a:pPr marL="285750" indent="-285750">
              <a:lnSpc>
                <a:spcPct val="120000"/>
              </a:lnSpc>
              <a:spcBef>
                <a:spcPts val="1800"/>
              </a:spcBef>
              <a:buSzPct val="100000"/>
              <a:buFont typeface="Arial" charset="0"/>
              <a:buChar char="•"/>
            </a:pPr>
            <a:r>
              <a:rPr lang="en-US" dirty="0">
                <a:solidFill>
                  <a:srgbClr val="000000"/>
                </a:solidFill>
                <a:latin typeface="L Futura Light"/>
                <a:ea typeface="L Futura Light"/>
                <a:cs typeface="L Futura Light"/>
                <a:sym typeface="L Futura Light"/>
              </a:rPr>
              <a:t>Communication difficulties can lead to ‘monosyllabic, poorly elaborated and non-specific responses’, ‘poor eye-contact and occasional shrugs of the shoulders’, which may be misinterpreted as ‘deliberate rudeness’ and ‘willful non-compliance’ (Snow and Powell, 2012)</a:t>
            </a:r>
          </a:p>
        </p:txBody>
      </p:sp>
      <p:sp>
        <p:nvSpPr>
          <p:cNvPr id="10" name="Rectangle 9"/>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1" name="Group 10"/>
          <p:cNvGrpSpPr/>
          <p:nvPr/>
        </p:nvGrpSpPr>
        <p:grpSpPr>
          <a:xfrm>
            <a:off x="2627784" y="6165304"/>
            <a:ext cx="6604813" cy="677855"/>
            <a:chOff x="2627784" y="6165304"/>
            <a:chExt cx="6604813" cy="677855"/>
          </a:xfrm>
        </p:grpSpPr>
        <p:grpSp>
          <p:nvGrpSpPr>
            <p:cNvPr id="18" name="Group 17"/>
            <p:cNvGrpSpPr/>
            <p:nvPr/>
          </p:nvGrpSpPr>
          <p:grpSpPr>
            <a:xfrm>
              <a:off x="2627784" y="6165304"/>
              <a:ext cx="6137269" cy="677855"/>
              <a:chOff x="2627784" y="6165304"/>
              <a:chExt cx="6137269" cy="677855"/>
            </a:xfrm>
          </p:grpSpPr>
          <p:pic>
            <p:nvPicPr>
              <p:cNvPr id="20" name="Picture 19" descr="1474550282410.png"/>
              <p:cNvPicPr/>
              <p:nvPr/>
            </p:nvPicPr>
            <p:blipFill>
              <a:blip r:embed="rId4"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1" name="Rounded Rectangle 20"/>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2" name="Rounded Rectangle 21"/>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9" name="TextBox 18"/>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5"/>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6"/>
                </a:rPr>
                <a:t>n</a:t>
              </a:r>
              <a:r>
                <a:rPr lang="en-GB" sz="1400" dirty="0">
                  <a:solidFill>
                    <a:srgbClr val="000000"/>
                  </a:solidFill>
                  <a:latin typeface="L Futura Light"/>
                  <a:ea typeface="Calibri"/>
                  <a:cs typeface="Calibri"/>
                  <a:sym typeface="Calibri"/>
                  <a:hlinkClick r:id="rId6"/>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6"/>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178398589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20272" y="9405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9" name="Shape 89"/>
          <p:cNvSpPr>
            <a:spLocks noGrp="1"/>
          </p:cNvSpPr>
          <p:nvPr>
            <p:ph type="body" idx="4294967295"/>
          </p:nvPr>
        </p:nvSpPr>
        <p:spPr>
          <a:xfrm>
            <a:off x="263525" y="874771"/>
            <a:ext cx="8880475"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SzTx/>
              <a:buFont typeface="Arial" charset="0"/>
              <a:buNone/>
            </a:pPr>
            <a:r>
              <a:rPr lang="en-US" sz="3300" dirty="0">
                <a:solidFill>
                  <a:srgbClr val="0094BA"/>
                </a:solidFill>
                <a:latin typeface="L Futura Light"/>
                <a:ea typeface="L Futura Light"/>
                <a:cs typeface="L Futura Light"/>
                <a:sym typeface="L Futura Light"/>
              </a:rPr>
              <a:t>Inappropriate criminal justice interventions</a:t>
            </a:r>
          </a:p>
        </p:txBody>
      </p:sp>
      <p:sp>
        <p:nvSpPr>
          <p:cNvPr id="24578" name="Shape 90"/>
          <p:cNvSpPr>
            <a:spLocks noChangeArrowheads="1"/>
          </p:cNvSpPr>
          <p:nvPr/>
        </p:nvSpPr>
        <p:spPr bwMode="auto">
          <a:xfrm>
            <a:off x="272439" y="1596044"/>
            <a:ext cx="8620041" cy="4588949"/>
          </a:xfrm>
          <a:prstGeom prst="rect">
            <a:avLst/>
          </a:prstGeom>
          <a:noFill/>
          <a:ln w="12700">
            <a:noFill/>
            <a:miter lim="400000"/>
            <a:headEnd/>
            <a:tailEnd/>
          </a:ln>
        </p:spPr>
        <p:txBody>
          <a:bodyPr wrap="square" lIns="45719" rIns="45719">
            <a:spAutoFit/>
          </a:bodyPr>
          <a:lstStyle/>
          <a:p>
            <a:pPr marL="285750" indent="-285750">
              <a:lnSpc>
                <a:spcPct val="110000"/>
              </a:lnSpc>
              <a:spcBef>
                <a:spcPts val="1800"/>
              </a:spcBef>
              <a:buSzPct val="100000"/>
              <a:buFont typeface="Arial" charset="0"/>
              <a:buChar char="•"/>
            </a:pPr>
            <a:r>
              <a:rPr lang="en-US" dirty="0">
                <a:latin typeface="L Futura Light"/>
                <a:ea typeface="L Futura Light"/>
                <a:cs typeface="L Futura Light"/>
                <a:sym typeface="L Futura Light"/>
              </a:rPr>
              <a:t>A lack of awareness of neurodevelopmental impairment leads to a lack of understanding of the causes and contexts of offending </a:t>
            </a:r>
            <a:r>
              <a:rPr lang="en-US" dirty="0" err="1">
                <a:latin typeface="L Futura Light"/>
                <a:ea typeface="L Futura Light"/>
                <a:cs typeface="L Futura Light"/>
                <a:sym typeface="L Futura Light"/>
              </a:rPr>
              <a:t>behaviour</a:t>
            </a:r>
            <a:r>
              <a:rPr lang="en-US" dirty="0">
                <a:latin typeface="L Futura Light"/>
                <a:ea typeface="L Futura Light"/>
                <a:cs typeface="L Futura Light"/>
                <a:sym typeface="L Futura Light"/>
              </a:rPr>
              <a:t> </a:t>
            </a:r>
          </a:p>
          <a:p>
            <a:pPr marL="285750" indent="-285750">
              <a:lnSpc>
                <a:spcPct val="110000"/>
              </a:lnSpc>
              <a:spcBef>
                <a:spcPts val="1800"/>
              </a:spcBef>
              <a:buSzPct val="100000"/>
              <a:buFont typeface="Arial" charset="0"/>
              <a:buChar char="•"/>
            </a:pPr>
            <a:r>
              <a:rPr lang="en-US" dirty="0">
                <a:latin typeface="L Futura Light"/>
                <a:ea typeface="L Futura Light"/>
                <a:cs typeface="L Futura Light"/>
                <a:sym typeface="L Futura Light"/>
              </a:rPr>
              <a:t>Specific learning support needs can affect an ability to engage with criminal justice interventions, e.g. receptive language, learning difficulties, memory.</a:t>
            </a:r>
          </a:p>
          <a:p>
            <a:pPr marL="285750" indent="-285750">
              <a:lnSpc>
                <a:spcPct val="110000"/>
              </a:lnSpc>
              <a:spcBef>
                <a:spcPts val="1800"/>
              </a:spcBef>
              <a:buSzPct val="100000"/>
              <a:buFont typeface="Arial" charset="0"/>
              <a:buChar char="•"/>
            </a:pPr>
            <a:r>
              <a:rPr lang="en-US" dirty="0">
                <a:latin typeface="L Futura Light"/>
                <a:ea typeface="L Futura Light"/>
                <a:cs typeface="L Futura Light"/>
                <a:sym typeface="L Futura Light"/>
              </a:rPr>
              <a:t>Interventions are often highly verbal or </a:t>
            </a:r>
            <a:r>
              <a:rPr lang="en-US" dirty="0" err="1">
                <a:latin typeface="L Futura Light"/>
                <a:ea typeface="L Futura Light"/>
                <a:cs typeface="L Futura Light"/>
                <a:sym typeface="L Futura Light"/>
              </a:rPr>
              <a:t>utilise</a:t>
            </a:r>
            <a:r>
              <a:rPr lang="en-US" dirty="0">
                <a:latin typeface="L Futura Light"/>
                <a:ea typeface="L Futura Light"/>
                <a:cs typeface="L Futura Light"/>
                <a:sym typeface="L Futura Light"/>
              </a:rPr>
              <a:t> metacognitive skills to reflect on </a:t>
            </a:r>
            <a:r>
              <a:rPr lang="en-US" dirty="0" err="1">
                <a:latin typeface="L Futura Light"/>
                <a:ea typeface="L Futura Light"/>
                <a:cs typeface="L Futura Light"/>
                <a:sym typeface="L Futura Light"/>
              </a:rPr>
              <a:t>behaviour</a:t>
            </a:r>
            <a:r>
              <a:rPr lang="en-US" dirty="0">
                <a:latin typeface="L Futura Light"/>
                <a:ea typeface="L Futura Light"/>
                <a:cs typeface="L Futura Light"/>
                <a:sym typeface="L Futura Light"/>
              </a:rPr>
              <a:t> (‘thinking about one’s own thinking’), which pose considerable barriers for young people with impairment (Snow and Powell, 2012)</a:t>
            </a:r>
          </a:p>
          <a:p>
            <a:pPr marL="285750" indent="-285750">
              <a:lnSpc>
                <a:spcPct val="110000"/>
              </a:lnSpc>
              <a:spcBef>
                <a:spcPts val="1800"/>
              </a:spcBef>
              <a:buSzPct val="100000"/>
              <a:buFont typeface="Arial" charset="0"/>
              <a:buChar char="•"/>
            </a:pPr>
            <a:r>
              <a:rPr lang="en-US" dirty="0">
                <a:latin typeface="L Futura Light"/>
                <a:ea typeface="L Futura Light"/>
                <a:cs typeface="L Futura Light"/>
                <a:sym typeface="L Futura Light"/>
              </a:rPr>
              <a:t>There is typically limited specialist services or responsive provision, despite evidence for the effectiveness of particular approaches</a:t>
            </a:r>
          </a:p>
          <a:p>
            <a:pPr marL="285750" indent="-285750">
              <a:spcBef>
                <a:spcPts val="1800"/>
              </a:spcBef>
              <a:buSzPct val="100000"/>
              <a:buFont typeface="Arial" charset="0"/>
              <a:buChar char="•"/>
            </a:pPr>
            <a:r>
              <a:rPr lang="en-GB" dirty="0" smtClean="0">
                <a:latin typeface="L Futura Light"/>
                <a:ea typeface="L Futura Light"/>
                <a:cs typeface="L Futura Light"/>
              </a:rPr>
              <a:t>Inappropriate interventions </a:t>
            </a:r>
            <a:r>
              <a:rPr lang="en-GB" dirty="0">
                <a:latin typeface="L Futura Light"/>
                <a:ea typeface="L Futura Light"/>
                <a:cs typeface="L Futura Light"/>
              </a:rPr>
              <a:t>may </a:t>
            </a:r>
            <a:r>
              <a:rPr lang="en-GB" dirty="0" smtClean="0">
                <a:latin typeface="L Futura Light"/>
                <a:ea typeface="L Futura Light"/>
                <a:cs typeface="L Futura Light"/>
              </a:rPr>
              <a:t>exacerbate or create new difficulties, and amplify </a:t>
            </a:r>
            <a:r>
              <a:rPr lang="en-GB" dirty="0">
                <a:latin typeface="L Futura Light"/>
                <a:ea typeface="L Futura Light"/>
                <a:cs typeface="L Futura Light"/>
              </a:rPr>
              <a:t>the risk of future </a:t>
            </a:r>
            <a:r>
              <a:rPr lang="en-GB" dirty="0" smtClean="0">
                <a:latin typeface="L Futura Light"/>
                <a:ea typeface="L Futura Light"/>
                <a:cs typeface="L Futura Light"/>
              </a:rPr>
              <a:t>criminalisation, e.g. </a:t>
            </a:r>
            <a:r>
              <a:rPr lang="en-GB" dirty="0" smtClean="0">
                <a:latin typeface="L Futura Light"/>
                <a:ea typeface="L Futura Light"/>
                <a:cs typeface="L Futura Light"/>
              </a:rPr>
              <a:t>through failure to addressing causes of offending, or through increased risk of breach of an order </a:t>
            </a:r>
            <a:endParaRPr lang="en-US" dirty="0">
              <a:latin typeface="L Futura Light"/>
              <a:ea typeface="L Futura Light"/>
              <a:cs typeface="L Futura Light"/>
              <a:sym typeface="L Futura Light"/>
            </a:endParaRPr>
          </a:p>
        </p:txBody>
      </p:sp>
      <p:grpSp>
        <p:nvGrpSpPr>
          <p:cNvPr id="11" name="Group 10"/>
          <p:cNvGrpSpPr/>
          <p:nvPr/>
        </p:nvGrpSpPr>
        <p:grpSpPr>
          <a:xfrm>
            <a:off x="2627784" y="6165304"/>
            <a:ext cx="6604813" cy="677855"/>
            <a:chOff x="2627784" y="6165304"/>
            <a:chExt cx="6604813" cy="677855"/>
          </a:xfrm>
        </p:grpSpPr>
        <p:grpSp>
          <p:nvGrpSpPr>
            <p:cNvPr id="18" name="Group 17"/>
            <p:cNvGrpSpPr/>
            <p:nvPr/>
          </p:nvGrpSpPr>
          <p:grpSpPr>
            <a:xfrm>
              <a:off x="2627784" y="6165304"/>
              <a:ext cx="6137269" cy="677855"/>
              <a:chOff x="2627784" y="6165304"/>
              <a:chExt cx="6137269" cy="677855"/>
            </a:xfrm>
          </p:grpSpPr>
          <p:pic>
            <p:nvPicPr>
              <p:cNvPr id="20" name="Picture 19"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1" name="Rounded Rectangle 20"/>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2" name="Rounded Rectangle 21"/>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9" name="TextBox 18"/>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285559851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body" idx="4294967295"/>
          </p:nvPr>
        </p:nvSpPr>
        <p:spPr>
          <a:xfrm>
            <a:off x="263525" y="1039813"/>
            <a:ext cx="8491538"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Font typeface="Arial" charset="0"/>
              <a:buNone/>
              <a:defRPr/>
            </a:pPr>
            <a:r>
              <a:rPr lang="en-US" sz="3300" dirty="0" err="1">
                <a:solidFill>
                  <a:srgbClr val="0094BA"/>
                </a:solidFill>
                <a:latin typeface="L Futura Light"/>
                <a:ea typeface="L Futura Light"/>
                <a:cs typeface="L Futura Light"/>
                <a:sym typeface="L Futura Light"/>
              </a:rPr>
              <a:t>Criminalising</a:t>
            </a:r>
            <a:r>
              <a:rPr lang="en-US" sz="3300" dirty="0">
                <a:solidFill>
                  <a:srgbClr val="0094BA"/>
                </a:solidFill>
                <a:latin typeface="L Futura Light"/>
                <a:ea typeface="L Futura Light"/>
                <a:cs typeface="L Futura Light"/>
                <a:sym typeface="L Futura Light"/>
              </a:rPr>
              <a:t> TBI?</a:t>
            </a:r>
          </a:p>
        </p:txBody>
      </p:sp>
      <p:sp>
        <p:nvSpPr>
          <p:cNvPr id="28674" name="Shape 90"/>
          <p:cNvSpPr>
            <a:spLocks noChangeArrowheads="1"/>
          </p:cNvSpPr>
          <p:nvPr/>
        </p:nvSpPr>
        <p:spPr bwMode="auto">
          <a:xfrm>
            <a:off x="611188" y="1989138"/>
            <a:ext cx="7777162" cy="29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spAutoFit/>
          </a:bodyPr>
          <a:lstStyle/>
          <a:p>
            <a:pPr>
              <a:lnSpc>
                <a:spcPct val="150000"/>
              </a:lnSpc>
            </a:pPr>
            <a:r>
              <a:rPr lang="en-AU" sz="2000" dirty="0">
                <a:solidFill>
                  <a:srgbClr val="00203F"/>
                </a:solidFill>
                <a:latin typeface="L Futura Light" charset="0"/>
                <a:cs typeface="L Futura Light" charset="0"/>
              </a:rPr>
              <a:t>This is inherently tautological: the failings of the system to effectively support these young people so as to prevent re-offending reinforce their involvement with the system and its continued failure to do so, resulting in a higher subsequent risk of eventual custodial intervention.</a:t>
            </a:r>
          </a:p>
          <a:p>
            <a:pPr algn="r">
              <a:spcBef>
                <a:spcPts val="1800"/>
              </a:spcBef>
              <a:buSzPct val="100000"/>
            </a:pPr>
            <a:endParaRPr lang="en-US" sz="2000" dirty="0">
              <a:solidFill>
                <a:srgbClr val="00203F"/>
              </a:solidFill>
              <a:latin typeface="L Futura Light" charset="0"/>
              <a:cs typeface="L Futura Light" charset="0"/>
              <a:sym typeface="L Futura Light" charset="0"/>
            </a:endParaRPr>
          </a:p>
        </p:txBody>
      </p:sp>
      <p:sp>
        <p:nvSpPr>
          <p:cNvPr id="28675" name="Rectangle 1"/>
          <p:cNvSpPr>
            <a:spLocks noChangeArrowheads="1"/>
          </p:cNvSpPr>
          <p:nvPr/>
        </p:nvSpPr>
        <p:spPr bwMode="auto">
          <a:xfrm>
            <a:off x="827088" y="4856163"/>
            <a:ext cx="8101012"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GB">
                <a:solidFill>
                  <a:srgbClr val="00203F"/>
                </a:solidFill>
                <a:latin typeface="L Futura Light" charset="0"/>
                <a:cs typeface="L Futura Light" charset="0"/>
              </a:rPr>
              <a:t>Hughes, N. and Chitsabesan, P. (2015) </a:t>
            </a:r>
            <a:r>
              <a:rPr lang="en-GB" b="1">
                <a:solidFill>
                  <a:srgbClr val="00203F"/>
                </a:solidFill>
                <a:latin typeface="L Futura Light" charset="0"/>
                <a:cs typeface="L Futura Light" charset="0"/>
              </a:rPr>
              <a:t>Justice Matters: </a:t>
            </a:r>
          </a:p>
          <a:p>
            <a:pPr algn="r"/>
            <a:r>
              <a:rPr lang="en-GB" b="1">
                <a:solidFill>
                  <a:srgbClr val="00203F"/>
                </a:solidFill>
                <a:latin typeface="L Futura Light" charset="0"/>
                <a:cs typeface="L Futura Light" charset="0"/>
              </a:rPr>
              <a:t>Support for young people with neurodevelopmental impairments</a:t>
            </a:r>
            <a:r>
              <a:rPr lang="en-GB">
                <a:solidFill>
                  <a:srgbClr val="00203F"/>
                </a:solidFill>
                <a:latin typeface="L Futura Light" charset="0"/>
                <a:cs typeface="L Futura Light" charset="0"/>
              </a:rPr>
              <a:t>, </a:t>
            </a:r>
          </a:p>
          <a:p>
            <a:pPr algn="r"/>
            <a:r>
              <a:rPr lang="en-GB">
                <a:solidFill>
                  <a:srgbClr val="00203F"/>
                </a:solidFill>
                <a:latin typeface="L Futura Light" charset="0"/>
                <a:cs typeface="L Futura Light" charset="0"/>
              </a:rPr>
              <a:t>Centre for Crime and Justice Studies Working Paper, CCJS: London.</a:t>
            </a:r>
          </a:p>
        </p:txBody>
      </p:sp>
      <p:sp>
        <p:nvSpPr>
          <p:cNvPr id="11" name="Rectangle 10"/>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2" name="Group 11"/>
          <p:cNvGrpSpPr/>
          <p:nvPr/>
        </p:nvGrpSpPr>
        <p:grpSpPr>
          <a:xfrm>
            <a:off x="2627784" y="6165304"/>
            <a:ext cx="6604813" cy="677855"/>
            <a:chOff x="2627784" y="6165304"/>
            <a:chExt cx="6604813" cy="677855"/>
          </a:xfrm>
        </p:grpSpPr>
        <p:grpSp>
          <p:nvGrpSpPr>
            <p:cNvPr id="13" name="Group 12"/>
            <p:cNvGrpSpPr/>
            <p:nvPr/>
          </p:nvGrpSpPr>
          <p:grpSpPr>
            <a:xfrm>
              <a:off x="2627784" y="6165304"/>
              <a:ext cx="6137269" cy="677855"/>
              <a:chOff x="2627784" y="6165304"/>
              <a:chExt cx="6137269" cy="677855"/>
            </a:xfrm>
          </p:grpSpPr>
          <p:pic>
            <p:nvPicPr>
              <p:cNvPr id="21" name="Picture 20"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2" name="Rounded Rectangle 2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Rounded Rectangle 22"/>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0" name="TextBox 19"/>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16186822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body" idx="4294967295"/>
          </p:nvPr>
        </p:nvSpPr>
        <p:spPr>
          <a:xfrm>
            <a:off x="263524" y="1039813"/>
            <a:ext cx="8880475"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SzTx/>
              <a:buFont typeface="Arial" charset="0"/>
              <a:buNone/>
            </a:pPr>
            <a:r>
              <a:rPr lang="en-US" sz="3300" dirty="0">
                <a:solidFill>
                  <a:srgbClr val="0094BA"/>
                </a:solidFill>
                <a:latin typeface="L Futura Light"/>
                <a:ea typeface="L Futura Light"/>
                <a:cs typeface="L Futura Light"/>
                <a:sym typeface="L Futura Light"/>
              </a:rPr>
              <a:t>Damaging experiences of custody</a:t>
            </a:r>
          </a:p>
        </p:txBody>
      </p:sp>
      <p:sp>
        <p:nvSpPr>
          <p:cNvPr id="24578" name="Shape 90"/>
          <p:cNvSpPr>
            <a:spLocks noChangeArrowheads="1"/>
          </p:cNvSpPr>
          <p:nvPr/>
        </p:nvSpPr>
        <p:spPr bwMode="auto">
          <a:xfrm>
            <a:off x="263524" y="1839913"/>
            <a:ext cx="8700963" cy="4708981"/>
          </a:xfrm>
          <a:prstGeom prst="rect">
            <a:avLst/>
          </a:prstGeom>
          <a:noFill/>
          <a:ln w="12700">
            <a:noFill/>
            <a:miter lim="400000"/>
            <a:headEnd/>
            <a:tailEnd/>
          </a:ln>
        </p:spPr>
        <p:txBody>
          <a:bodyPr wrap="square" lIns="45719" rIns="45719">
            <a:spAutoFit/>
          </a:bodyPr>
          <a:lstStyle/>
          <a:p>
            <a:pPr marL="285750" indent="-285750">
              <a:lnSpc>
                <a:spcPct val="110000"/>
              </a:lnSpc>
              <a:spcBef>
                <a:spcPts val="1800"/>
              </a:spcBef>
              <a:buSzPct val="100000"/>
              <a:buFont typeface="Arial" charset="0"/>
              <a:buChar char="•"/>
            </a:pPr>
            <a:r>
              <a:rPr lang="en-US" sz="2000" dirty="0">
                <a:solidFill>
                  <a:srgbClr val="00203F"/>
                </a:solidFill>
                <a:latin typeface="L Futura Light"/>
                <a:ea typeface="L Futura Light"/>
                <a:cs typeface="L Futura Light"/>
                <a:sym typeface="L Futura Light"/>
              </a:rPr>
              <a:t>The transition between community and custody can effect continuity of care and support, and cause stress that can exacerbate certain difficulties</a:t>
            </a:r>
          </a:p>
          <a:p>
            <a:pPr marL="285750" indent="-285750">
              <a:lnSpc>
                <a:spcPct val="110000"/>
              </a:lnSpc>
              <a:spcBef>
                <a:spcPts val="1800"/>
              </a:spcBef>
              <a:buSzPct val="100000"/>
              <a:buFont typeface="Arial" charset="0"/>
              <a:buChar char="•"/>
            </a:pPr>
            <a:r>
              <a:rPr lang="en-US" sz="2000" dirty="0">
                <a:solidFill>
                  <a:srgbClr val="00203F"/>
                </a:solidFill>
                <a:latin typeface="L Futura Light"/>
                <a:ea typeface="L Futura Light"/>
                <a:cs typeface="L Futura Light"/>
                <a:sym typeface="L Futura Light"/>
              </a:rPr>
              <a:t>Young people with </a:t>
            </a:r>
            <a:r>
              <a:rPr lang="en-US" sz="2000" dirty="0" smtClean="0">
                <a:solidFill>
                  <a:srgbClr val="00203F"/>
                </a:solidFill>
                <a:latin typeface="L Futura Light"/>
                <a:ea typeface="L Futura Light"/>
                <a:cs typeface="L Futura Light"/>
                <a:sym typeface="L Futura Light"/>
              </a:rPr>
              <a:t>neurodevelopmental difficulties </a:t>
            </a:r>
            <a:r>
              <a:rPr lang="en-US" sz="2000" dirty="0">
                <a:solidFill>
                  <a:srgbClr val="00203F"/>
                </a:solidFill>
                <a:latin typeface="L Futura Light"/>
                <a:ea typeface="L Futura Light"/>
                <a:cs typeface="L Futura Light"/>
                <a:sym typeface="L Futura Light"/>
              </a:rPr>
              <a:t>are at greater risk of being subject to restraint techniques, due to a lack of understanding of the influence of functional deficits on compliance (e.g. Talbot, 2008)</a:t>
            </a:r>
            <a:endParaRPr lang="en-US" sz="2000" dirty="0">
              <a:solidFill>
                <a:srgbClr val="00203F"/>
              </a:solidFill>
              <a:latin typeface="L Futura Light"/>
              <a:sym typeface="L Futura Light"/>
            </a:endParaRPr>
          </a:p>
          <a:p>
            <a:pPr marL="285750" indent="-285750">
              <a:lnSpc>
                <a:spcPct val="110000"/>
              </a:lnSpc>
              <a:spcBef>
                <a:spcPts val="1800"/>
              </a:spcBef>
              <a:buSzPct val="100000"/>
              <a:buFont typeface="Arial" charset="0"/>
              <a:buChar char="•"/>
            </a:pPr>
            <a:r>
              <a:rPr lang="en-US" sz="2000" dirty="0">
                <a:solidFill>
                  <a:srgbClr val="00203F"/>
                </a:solidFill>
                <a:latin typeface="L Futura Light"/>
                <a:sym typeface="L Futura Light"/>
              </a:rPr>
              <a:t>Educational and rehabilitative interventions rarely take account of specific learning needs and styles</a:t>
            </a:r>
          </a:p>
          <a:p>
            <a:pPr marL="285750" indent="-285750">
              <a:lnSpc>
                <a:spcPct val="110000"/>
              </a:lnSpc>
              <a:spcBef>
                <a:spcPts val="1800"/>
              </a:spcBef>
              <a:buSzPct val="100000"/>
              <a:buFont typeface="Arial" charset="0"/>
              <a:buChar char="•"/>
            </a:pPr>
            <a:r>
              <a:rPr lang="en-US" sz="2000" dirty="0">
                <a:solidFill>
                  <a:srgbClr val="00203F"/>
                </a:solidFill>
                <a:latin typeface="L Futura Light"/>
                <a:sym typeface="L Futura Light"/>
              </a:rPr>
              <a:t>Young people with </a:t>
            </a:r>
            <a:r>
              <a:rPr lang="en-US" sz="2000" dirty="0">
                <a:solidFill>
                  <a:srgbClr val="00203F"/>
                </a:solidFill>
                <a:latin typeface="L Futura Light"/>
                <a:ea typeface="L Futura Light"/>
                <a:cs typeface="L Futura Light"/>
                <a:sym typeface="L Futura Light"/>
              </a:rPr>
              <a:t>neurodevelopmental difficulties</a:t>
            </a:r>
            <a:r>
              <a:rPr lang="en-US" sz="2000" dirty="0" smtClean="0">
                <a:solidFill>
                  <a:srgbClr val="00203F"/>
                </a:solidFill>
                <a:latin typeface="L Futura Light"/>
                <a:sym typeface="L Futura Light"/>
              </a:rPr>
              <a:t> </a:t>
            </a:r>
            <a:r>
              <a:rPr lang="en-US" sz="2000" dirty="0">
                <a:solidFill>
                  <a:srgbClr val="00203F"/>
                </a:solidFill>
                <a:latin typeface="L Futura Light"/>
                <a:sym typeface="L Futura Light"/>
              </a:rPr>
              <a:t>are at greater risk of bullying (Gooch and Treadwell, 2015), and self-harm or suicidal thoughts (</a:t>
            </a:r>
            <a:r>
              <a:rPr lang="en-US" sz="2000" dirty="0" err="1">
                <a:solidFill>
                  <a:srgbClr val="00203F"/>
                </a:solidFill>
                <a:latin typeface="L Futura Light"/>
                <a:sym typeface="L Futura Light"/>
              </a:rPr>
              <a:t>Chitsabesan</a:t>
            </a:r>
            <a:r>
              <a:rPr lang="en-US" sz="2000" dirty="0">
                <a:solidFill>
                  <a:srgbClr val="00203F"/>
                </a:solidFill>
                <a:latin typeface="L Futura Light"/>
                <a:sym typeface="L Futura Light"/>
              </a:rPr>
              <a:t> et al, </a:t>
            </a:r>
            <a:r>
              <a:rPr lang="en-US" sz="2000" dirty="0" smtClean="0">
                <a:solidFill>
                  <a:srgbClr val="00203F"/>
                </a:solidFill>
                <a:latin typeface="L Futura Light"/>
                <a:sym typeface="L Futura Light"/>
              </a:rPr>
              <a:t>2015; Hughes et al, 2018)</a:t>
            </a:r>
            <a:endParaRPr lang="en-US" sz="2000" dirty="0">
              <a:solidFill>
                <a:srgbClr val="00203F"/>
              </a:solidFill>
              <a:latin typeface="L Futura Light"/>
              <a:sym typeface="L Futura Light"/>
            </a:endParaRPr>
          </a:p>
          <a:p>
            <a:pPr>
              <a:spcBef>
                <a:spcPts val="1800"/>
              </a:spcBef>
              <a:buSzPct val="100000"/>
            </a:pPr>
            <a:endParaRPr lang="en-US" sz="2000" dirty="0">
              <a:solidFill>
                <a:srgbClr val="000000"/>
              </a:solidFill>
              <a:latin typeface="Arial Unicode MS" pitchFamily="34" charset="-128"/>
              <a:ea typeface="L Futura Light"/>
              <a:cs typeface="L Futura Light"/>
              <a:sym typeface="L Futura Light"/>
            </a:endParaRPr>
          </a:p>
        </p:txBody>
      </p:sp>
      <p:sp>
        <p:nvSpPr>
          <p:cNvPr id="10" name="Rectangle 9"/>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1" name="Group 10"/>
          <p:cNvGrpSpPr/>
          <p:nvPr/>
        </p:nvGrpSpPr>
        <p:grpSpPr>
          <a:xfrm>
            <a:off x="2627784" y="6165304"/>
            <a:ext cx="6604813" cy="677855"/>
            <a:chOff x="2627784" y="6165304"/>
            <a:chExt cx="6604813" cy="677855"/>
          </a:xfrm>
        </p:grpSpPr>
        <p:grpSp>
          <p:nvGrpSpPr>
            <p:cNvPr id="18" name="Group 17"/>
            <p:cNvGrpSpPr/>
            <p:nvPr/>
          </p:nvGrpSpPr>
          <p:grpSpPr>
            <a:xfrm>
              <a:off x="2627784" y="6165304"/>
              <a:ext cx="6137269" cy="677855"/>
              <a:chOff x="2627784" y="6165304"/>
              <a:chExt cx="6137269" cy="677855"/>
            </a:xfrm>
          </p:grpSpPr>
          <p:pic>
            <p:nvPicPr>
              <p:cNvPr id="20" name="Picture 19"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1" name="Rounded Rectangle 20"/>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2" name="Rounded Rectangle 21"/>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9" name="TextBox 18"/>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30556951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body" idx="4294967295"/>
          </p:nvPr>
        </p:nvSpPr>
        <p:spPr>
          <a:xfrm>
            <a:off x="263524" y="1039813"/>
            <a:ext cx="8880475"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SzTx/>
              <a:buFont typeface="Arial" charset="0"/>
              <a:buNone/>
            </a:pPr>
            <a:r>
              <a:rPr lang="en-US" sz="3300" dirty="0" smtClean="0">
                <a:solidFill>
                  <a:srgbClr val="0094BA"/>
                </a:solidFill>
                <a:latin typeface="L Futura Light"/>
                <a:ea typeface="L Futura Light"/>
                <a:cs typeface="L Futura Light"/>
                <a:sym typeface="L Futura Light"/>
              </a:rPr>
              <a:t>Rethinking principles of youth justice?</a:t>
            </a:r>
          </a:p>
        </p:txBody>
      </p:sp>
      <p:sp>
        <p:nvSpPr>
          <p:cNvPr id="24578" name="Shape 90"/>
          <p:cNvSpPr>
            <a:spLocks noChangeArrowheads="1"/>
          </p:cNvSpPr>
          <p:nvPr/>
        </p:nvSpPr>
        <p:spPr bwMode="auto">
          <a:xfrm>
            <a:off x="263524" y="1838722"/>
            <a:ext cx="8772972" cy="4708981"/>
          </a:xfrm>
          <a:prstGeom prst="rect">
            <a:avLst/>
          </a:prstGeom>
          <a:noFill/>
          <a:ln w="12700">
            <a:noFill/>
            <a:miter lim="400000"/>
            <a:headEnd/>
            <a:tailEnd/>
          </a:ln>
        </p:spPr>
        <p:txBody>
          <a:bodyPr wrap="square" lIns="45719" rIns="45719">
            <a:spAutoFit/>
          </a:bodyPr>
          <a:lstStyle/>
          <a:p>
            <a:pPr>
              <a:lnSpc>
                <a:spcPct val="110000"/>
              </a:lnSpc>
              <a:spcBef>
                <a:spcPts val="1800"/>
              </a:spcBef>
              <a:buSzPct val="100000"/>
            </a:pPr>
            <a:r>
              <a:rPr lang="en-US" sz="2000" dirty="0" smtClean="0">
                <a:solidFill>
                  <a:srgbClr val="00203F"/>
                </a:solidFill>
                <a:latin typeface="L Futura Light"/>
                <a:ea typeface="L Futura Light"/>
                <a:cs typeface="L Futura Light"/>
                <a:sym typeface="L Futura Light"/>
              </a:rPr>
              <a:t>To what extent do the key principles underpinning youth justice apply </a:t>
            </a:r>
            <a:r>
              <a:rPr lang="en-US" sz="2000" dirty="0">
                <a:solidFill>
                  <a:srgbClr val="00203F"/>
                </a:solidFill>
                <a:latin typeface="L Futura Light"/>
                <a:ea typeface="L Futura Light"/>
                <a:cs typeface="L Futura Light"/>
                <a:sym typeface="L Futura Light"/>
              </a:rPr>
              <a:t>in the context of impairment?</a:t>
            </a:r>
          </a:p>
          <a:p>
            <a:pPr marL="285750" indent="-285750">
              <a:lnSpc>
                <a:spcPct val="110000"/>
              </a:lnSpc>
              <a:spcBef>
                <a:spcPts val="1800"/>
              </a:spcBef>
              <a:buSzPct val="100000"/>
              <a:buFont typeface="Arial" charset="0"/>
              <a:buChar char="•"/>
            </a:pPr>
            <a:r>
              <a:rPr lang="en-US" sz="2000" dirty="0" smtClean="0">
                <a:solidFill>
                  <a:srgbClr val="00203F"/>
                </a:solidFill>
                <a:latin typeface="L Futura Light"/>
                <a:ea typeface="L Futura Light"/>
                <a:cs typeface="L Futura Light"/>
                <a:sym typeface="L Futura Light"/>
              </a:rPr>
              <a:t>‘</a:t>
            </a:r>
            <a:r>
              <a:rPr lang="en-US" sz="2000" dirty="0">
                <a:solidFill>
                  <a:srgbClr val="00203F"/>
                </a:solidFill>
                <a:latin typeface="L Futura Light"/>
                <a:ea typeface="L Futura Light"/>
                <a:cs typeface="L Futura Light"/>
                <a:sym typeface="L Futura Light"/>
              </a:rPr>
              <a:t>Deterrence’: </a:t>
            </a:r>
            <a:r>
              <a:rPr lang="en-GB" sz="2000" dirty="0" smtClean="0">
                <a:solidFill>
                  <a:srgbClr val="00203F"/>
                </a:solidFill>
                <a:latin typeface="L Futura Light"/>
                <a:ea typeface="L Futura Light"/>
                <a:cs typeface="L Futura Light"/>
              </a:rPr>
              <a:t>sentencing </a:t>
            </a:r>
            <a:r>
              <a:rPr lang="en-GB" sz="2000" dirty="0">
                <a:solidFill>
                  <a:srgbClr val="00203F"/>
                </a:solidFill>
                <a:latin typeface="L Futura Light"/>
                <a:ea typeface="L Futura Light"/>
                <a:cs typeface="L Futura Light"/>
              </a:rPr>
              <a:t>a person guilty of a crime </a:t>
            </a:r>
            <a:r>
              <a:rPr lang="en-GB" sz="2000" dirty="0" smtClean="0">
                <a:solidFill>
                  <a:srgbClr val="00203F"/>
                </a:solidFill>
                <a:latin typeface="L Futura Light"/>
                <a:ea typeface="L Futura Light"/>
                <a:cs typeface="L Futura Light"/>
              </a:rPr>
              <a:t>in such a way as to ensure </a:t>
            </a:r>
            <a:r>
              <a:rPr lang="en-GB" sz="2000" dirty="0">
                <a:solidFill>
                  <a:srgbClr val="00203F"/>
                </a:solidFill>
                <a:latin typeface="L Futura Light"/>
                <a:ea typeface="L Futura Light"/>
                <a:cs typeface="L Futura Light"/>
              </a:rPr>
              <a:t>that the punishment is sufficient to deter the guilty </a:t>
            </a:r>
            <a:r>
              <a:rPr lang="en-GB" sz="2000" dirty="0" smtClean="0">
                <a:solidFill>
                  <a:srgbClr val="00203F"/>
                </a:solidFill>
                <a:latin typeface="L Futura Light"/>
                <a:ea typeface="L Futura Light"/>
                <a:cs typeface="L Futura Light"/>
              </a:rPr>
              <a:t>person, and others, </a:t>
            </a:r>
            <a:r>
              <a:rPr lang="en-GB" sz="2000" dirty="0">
                <a:solidFill>
                  <a:srgbClr val="00203F"/>
                </a:solidFill>
                <a:latin typeface="L Futura Light"/>
                <a:ea typeface="L Futura Light"/>
                <a:cs typeface="L Futura Light"/>
              </a:rPr>
              <a:t>from committing the same crime</a:t>
            </a:r>
            <a:r>
              <a:rPr lang="en-GB" sz="2000" dirty="0" smtClean="0">
                <a:solidFill>
                  <a:srgbClr val="00203F"/>
                </a:solidFill>
                <a:latin typeface="L Futura Light"/>
                <a:ea typeface="L Futura Light"/>
                <a:cs typeface="L Futura Light"/>
              </a:rPr>
              <a:t>.</a:t>
            </a:r>
            <a:endParaRPr lang="en-US" sz="2000" dirty="0">
              <a:solidFill>
                <a:srgbClr val="00203F"/>
              </a:solidFill>
              <a:latin typeface="L Futura Light"/>
              <a:ea typeface="L Futura Light"/>
              <a:cs typeface="L Futura Light"/>
              <a:sym typeface="L Futura Light"/>
            </a:endParaRPr>
          </a:p>
          <a:p>
            <a:pPr marL="285750" indent="-285750">
              <a:lnSpc>
                <a:spcPct val="110000"/>
              </a:lnSpc>
              <a:spcBef>
                <a:spcPts val="1800"/>
              </a:spcBef>
              <a:buSzPct val="100000"/>
              <a:buFont typeface="Arial" charset="0"/>
              <a:buChar char="•"/>
            </a:pPr>
            <a:r>
              <a:rPr lang="en-US" sz="2000" dirty="0" smtClean="0">
                <a:solidFill>
                  <a:srgbClr val="00203F"/>
                </a:solidFill>
                <a:latin typeface="L Futura Light"/>
                <a:ea typeface="L Futura Light"/>
                <a:cs typeface="L Futura Light"/>
                <a:sym typeface="L Futura Light"/>
              </a:rPr>
              <a:t>‘Rehabilitation’: interventions are intended to reform / change </a:t>
            </a:r>
            <a:r>
              <a:rPr lang="en-US" sz="2000" dirty="0" err="1" smtClean="0">
                <a:solidFill>
                  <a:srgbClr val="00203F"/>
                </a:solidFill>
                <a:latin typeface="L Futura Light"/>
                <a:ea typeface="L Futura Light"/>
                <a:cs typeface="L Futura Light"/>
                <a:sym typeface="L Futura Light"/>
              </a:rPr>
              <a:t>behaviour</a:t>
            </a:r>
            <a:r>
              <a:rPr lang="en-US" sz="2000" dirty="0" smtClean="0">
                <a:solidFill>
                  <a:srgbClr val="00203F"/>
                </a:solidFill>
                <a:latin typeface="L Futura Light"/>
                <a:ea typeface="L Futura Light"/>
                <a:cs typeface="L Futura Light"/>
                <a:sym typeface="L Futura Light"/>
              </a:rPr>
              <a:t> and promote general well-being. </a:t>
            </a:r>
          </a:p>
          <a:p>
            <a:pPr marL="285750" indent="-285750">
              <a:lnSpc>
                <a:spcPct val="110000"/>
              </a:lnSpc>
              <a:spcBef>
                <a:spcPts val="1800"/>
              </a:spcBef>
              <a:buSzPct val="100000"/>
              <a:buFont typeface="Arial" charset="0"/>
              <a:buChar char="•"/>
            </a:pPr>
            <a:r>
              <a:rPr lang="en-GB" sz="2000" dirty="0">
                <a:solidFill>
                  <a:srgbClr val="00203F"/>
                </a:solidFill>
                <a:latin typeface="L Futura Light"/>
                <a:ea typeface="L Futura Light"/>
                <a:cs typeface="L Futura Light"/>
              </a:rPr>
              <a:t>UN Standard Minimum Rules for Juvenile </a:t>
            </a:r>
            <a:r>
              <a:rPr lang="en-GB" sz="2000" dirty="0" smtClean="0">
                <a:solidFill>
                  <a:srgbClr val="00203F"/>
                </a:solidFill>
                <a:latin typeface="L Futura Light"/>
                <a:ea typeface="L Futura Light"/>
                <a:cs typeface="L Futura Light"/>
              </a:rPr>
              <a:t>Justice: intervention </a:t>
            </a:r>
            <a:r>
              <a:rPr lang="en-GB" sz="2000" dirty="0">
                <a:solidFill>
                  <a:srgbClr val="00203F"/>
                </a:solidFill>
                <a:latin typeface="L Futura Light"/>
                <a:ea typeface="L Futura Light"/>
                <a:cs typeface="L Futura Light"/>
              </a:rPr>
              <a:t>must be ‘in </a:t>
            </a:r>
            <a:r>
              <a:rPr lang="en-GB" sz="2000" dirty="0" smtClean="0">
                <a:solidFill>
                  <a:srgbClr val="00203F"/>
                </a:solidFill>
                <a:latin typeface="L Futura Light"/>
                <a:ea typeface="L Futura Light"/>
                <a:cs typeface="L Futura Light"/>
              </a:rPr>
              <a:t>proportion… </a:t>
            </a:r>
            <a:r>
              <a:rPr lang="en-GB" sz="2000" dirty="0">
                <a:solidFill>
                  <a:srgbClr val="00203F"/>
                </a:solidFill>
                <a:latin typeface="L Futura Light"/>
                <a:ea typeface="L Futura Light"/>
                <a:cs typeface="L Futura Light"/>
              </a:rPr>
              <a:t>to the circumstances and the needs of the juvenile’ (17.1(a</a:t>
            </a:r>
            <a:r>
              <a:rPr lang="en-GB" sz="2000" dirty="0" smtClean="0">
                <a:solidFill>
                  <a:srgbClr val="00203F"/>
                </a:solidFill>
                <a:latin typeface="L Futura Light"/>
                <a:ea typeface="L Futura Light"/>
                <a:cs typeface="L Futura Light"/>
              </a:rPr>
              <a:t>)); ‘The well-being… of the juvenile shall </a:t>
            </a:r>
            <a:r>
              <a:rPr lang="en-GB" sz="2000" dirty="0">
                <a:solidFill>
                  <a:srgbClr val="00203F"/>
                </a:solidFill>
                <a:latin typeface="L Futura Light"/>
                <a:ea typeface="L Futura Light"/>
                <a:cs typeface="L Futura Light"/>
              </a:rPr>
              <a:t>be the guiding </a:t>
            </a:r>
            <a:r>
              <a:rPr lang="en-GB" sz="2000" dirty="0" smtClean="0">
                <a:solidFill>
                  <a:srgbClr val="00203F"/>
                </a:solidFill>
                <a:latin typeface="L Futura Light"/>
                <a:ea typeface="L Futura Light"/>
                <a:cs typeface="L Futura Light"/>
              </a:rPr>
              <a:t>factor’ </a:t>
            </a:r>
            <a:r>
              <a:rPr lang="en-GB" sz="2000" dirty="0">
                <a:solidFill>
                  <a:srgbClr val="00203F"/>
                </a:solidFill>
                <a:latin typeface="L Futura Light"/>
                <a:ea typeface="L Futura Light"/>
                <a:cs typeface="L Futura Light"/>
              </a:rPr>
              <a:t>(17.1(d</a:t>
            </a:r>
            <a:r>
              <a:rPr lang="en-GB" sz="2000" dirty="0" smtClean="0">
                <a:solidFill>
                  <a:srgbClr val="00203F"/>
                </a:solidFill>
                <a:latin typeface="L Futura Light"/>
                <a:ea typeface="L Futura Light"/>
                <a:cs typeface="L Futura Light"/>
              </a:rPr>
              <a:t>)). </a:t>
            </a:r>
            <a:endParaRPr lang="en-US" sz="2000" dirty="0">
              <a:solidFill>
                <a:srgbClr val="00203F"/>
              </a:solidFill>
              <a:latin typeface="L Futura Light"/>
              <a:ea typeface="L Futura Light"/>
              <a:cs typeface="L Futura Light"/>
              <a:sym typeface="L Futura Light"/>
            </a:endParaRPr>
          </a:p>
          <a:p>
            <a:pPr marL="285750" indent="-285750">
              <a:spcBef>
                <a:spcPts val="1800"/>
              </a:spcBef>
              <a:buSzPct val="100000"/>
              <a:buFont typeface="Arial" charset="0"/>
              <a:buChar char="•"/>
            </a:pPr>
            <a:endParaRPr lang="en-US" sz="2000" dirty="0">
              <a:solidFill>
                <a:srgbClr val="000000"/>
              </a:solidFill>
              <a:latin typeface="Arial Unicode MS" pitchFamily="34" charset="-128"/>
              <a:ea typeface="L Futura Light"/>
              <a:cs typeface="L Futura Light"/>
              <a:sym typeface="L Futura Light"/>
            </a:endParaRPr>
          </a:p>
        </p:txBody>
      </p:sp>
      <p:sp>
        <p:nvSpPr>
          <p:cNvPr id="13" name="Rectangle 12"/>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1" name="Group 10"/>
          <p:cNvGrpSpPr/>
          <p:nvPr/>
        </p:nvGrpSpPr>
        <p:grpSpPr>
          <a:xfrm>
            <a:off x="2627784" y="6165304"/>
            <a:ext cx="6604813" cy="677855"/>
            <a:chOff x="2627784" y="6165304"/>
            <a:chExt cx="6604813" cy="677855"/>
          </a:xfrm>
        </p:grpSpPr>
        <p:grpSp>
          <p:nvGrpSpPr>
            <p:cNvPr id="12" name="Group 11"/>
            <p:cNvGrpSpPr/>
            <p:nvPr/>
          </p:nvGrpSpPr>
          <p:grpSpPr>
            <a:xfrm>
              <a:off x="2627784" y="6165304"/>
              <a:ext cx="6137269" cy="677855"/>
              <a:chOff x="2627784" y="6165304"/>
              <a:chExt cx="6137269" cy="677855"/>
            </a:xfrm>
          </p:grpSpPr>
          <p:pic>
            <p:nvPicPr>
              <p:cNvPr id="15" name="Picture 14"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6" name="Rounded Rectangle 15"/>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Rounded Rectangle 16"/>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4" name="TextBox 13"/>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88946483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314350" y="764704"/>
            <a:ext cx="8650138" cy="762000"/>
          </a:xfrm>
        </p:spPr>
        <p:txBody>
          <a:bodyPr/>
          <a:lstStyle/>
          <a:p>
            <a:pPr algn="l" eaLnBrk="1" hangingPunct="1"/>
            <a:r>
              <a:rPr lang="en-US" altLang="en-US" sz="3200" kern="1200" dirty="0">
                <a:solidFill>
                  <a:srgbClr val="0094BA"/>
                </a:solidFill>
                <a:latin typeface="L Futura Light"/>
              </a:rPr>
              <a:t>Implications: </a:t>
            </a:r>
            <a:r>
              <a:rPr lang="en-US" altLang="en-US" sz="3200" i="1" kern="1200" dirty="0" smtClean="0">
                <a:solidFill>
                  <a:srgbClr val="0094BA"/>
                </a:solidFill>
                <a:latin typeface="L Futura Light"/>
              </a:rPr>
              <a:t>increase awareness of cognitive, emotional and communicative impairments</a:t>
            </a:r>
            <a:endParaRPr lang="en-US" altLang="en-US" sz="3200" i="1" kern="1200" dirty="0">
              <a:solidFill>
                <a:srgbClr val="0094BA"/>
              </a:solidFill>
              <a:latin typeface="L Futura Light"/>
            </a:endParaRPr>
          </a:p>
        </p:txBody>
      </p:sp>
      <p:sp>
        <p:nvSpPr>
          <p:cNvPr id="5126" name="Rectangle 3"/>
          <p:cNvSpPr>
            <a:spLocks noGrp="1" noChangeArrowheads="1"/>
          </p:cNvSpPr>
          <p:nvPr>
            <p:ph type="body" idx="1"/>
          </p:nvPr>
        </p:nvSpPr>
        <p:spPr>
          <a:xfrm>
            <a:off x="205358" y="1916832"/>
            <a:ext cx="8831138" cy="3733800"/>
          </a:xfrm>
        </p:spPr>
        <p:txBody>
          <a:bodyPr/>
          <a:lstStyle/>
          <a:p>
            <a:pPr>
              <a:lnSpc>
                <a:spcPct val="120000"/>
              </a:lnSpc>
              <a:spcBef>
                <a:spcPts val="0"/>
              </a:spcBef>
              <a:spcAft>
                <a:spcPts val="1200"/>
              </a:spcAft>
              <a:buFont typeface="Wingdings" panose="05000000000000000000" pitchFamily="2" charset="2"/>
              <a:buChar char="ü"/>
            </a:pPr>
            <a:r>
              <a:rPr lang="en-US" sz="2000" dirty="0" smtClean="0">
                <a:latin typeface="L Futura Light"/>
              </a:rPr>
              <a:t>Neurodevelopmental impairment should be recognized as a strong determinant of adolescent </a:t>
            </a:r>
            <a:r>
              <a:rPr lang="en-US" sz="2000" dirty="0" smtClean="0">
                <a:latin typeface="L Futura Light"/>
              </a:rPr>
              <a:t>involvement with a criminal justice system</a:t>
            </a:r>
            <a:endParaRPr lang="en-US" sz="2000" dirty="0" smtClean="0">
              <a:latin typeface="L Futura Light"/>
            </a:endParaRPr>
          </a:p>
          <a:p>
            <a:pPr>
              <a:lnSpc>
                <a:spcPct val="120000"/>
              </a:lnSpc>
              <a:spcBef>
                <a:spcPts val="0"/>
              </a:spcBef>
              <a:spcAft>
                <a:spcPts val="1200"/>
              </a:spcAft>
              <a:buFont typeface="Wingdings" panose="05000000000000000000" pitchFamily="2" charset="2"/>
              <a:buChar char="ü"/>
            </a:pPr>
            <a:r>
              <a:rPr lang="en-US" sz="2000" dirty="0" smtClean="0">
                <a:latin typeface="L Futura Light"/>
              </a:rPr>
              <a:t>Routine </a:t>
            </a:r>
            <a:r>
              <a:rPr lang="en-US" sz="2000" dirty="0">
                <a:latin typeface="L Futura Light"/>
              </a:rPr>
              <a:t>screening of </a:t>
            </a:r>
            <a:r>
              <a:rPr lang="en-US" sz="2000" dirty="0" smtClean="0">
                <a:latin typeface="L Futura Light"/>
              </a:rPr>
              <a:t>functional </a:t>
            </a:r>
            <a:r>
              <a:rPr lang="en-US" sz="2000" dirty="0">
                <a:latin typeface="L Futura Light"/>
              </a:rPr>
              <a:t>impairments that might influence offending behavior or engagement should </a:t>
            </a:r>
            <a:r>
              <a:rPr lang="en-US" sz="2000" dirty="0">
                <a:latin typeface="L Futura Light"/>
              </a:rPr>
              <a:t>be undertaken in court and community justice, as well as custodial </a:t>
            </a:r>
            <a:r>
              <a:rPr lang="en-US" sz="2000" dirty="0" smtClean="0">
                <a:latin typeface="L Futura Light"/>
              </a:rPr>
              <a:t>settings </a:t>
            </a:r>
          </a:p>
          <a:p>
            <a:pPr>
              <a:lnSpc>
                <a:spcPct val="120000"/>
              </a:lnSpc>
              <a:spcBef>
                <a:spcPts val="0"/>
              </a:spcBef>
              <a:spcAft>
                <a:spcPts val="1200"/>
              </a:spcAft>
              <a:buFont typeface="Wingdings" panose="05000000000000000000" pitchFamily="2" charset="2"/>
              <a:buChar char="ü"/>
            </a:pPr>
            <a:r>
              <a:rPr lang="en-US" sz="2000" dirty="0" smtClean="0">
                <a:latin typeface="L Futura Light"/>
              </a:rPr>
              <a:t>Screening tools should be adapted for use by criminal </a:t>
            </a:r>
            <a:r>
              <a:rPr lang="en-US" sz="2000" dirty="0">
                <a:latin typeface="L Futura Light"/>
              </a:rPr>
              <a:t>justice professionals </a:t>
            </a:r>
            <a:r>
              <a:rPr lang="en-US" sz="2000" dirty="0" smtClean="0">
                <a:latin typeface="L Futura Light"/>
              </a:rPr>
              <a:t>– i.e. presenting needs, </a:t>
            </a:r>
            <a:r>
              <a:rPr lang="en-US" sz="2000" dirty="0" smtClean="0">
                <a:latin typeface="L Futura Light"/>
              </a:rPr>
              <a:t>not </a:t>
            </a:r>
            <a:r>
              <a:rPr lang="en-US" sz="2000" dirty="0" smtClean="0">
                <a:latin typeface="L Futura Light"/>
              </a:rPr>
              <a:t>diagnosis of </a:t>
            </a:r>
            <a:r>
              <a:rPr lang="en-US" sz="2000" dirty="0" smtClean="0">
                <a:latin typeface="L Futura Light"/>
              </a:rPr>
              <a:t>disorder</a:t>
            </a:r>
            <a:endParaRPr lang="en-US" sz="2000" dirty="0" smtClean="0">
              <a:latin typeface="L Futura Light"/>
            </a:endParaRPr>
          </a:p>
          <a:p>
            <a:pPr>
              <a:lnSpc>
                <a:spcPct val="120000"/>
              </a:lnSpc>
              <a:spcBef>
                <a:spcPts val="0"/>
              </a:spcBef>
              <a:spcAft>
                <a:spcPts val="1200"/>
              </a:spcAft>
              <a:buFont typeface="Wingdings" panose="05000000000000000000" pitchFamily="2" charset="2"/>
              <a:buChar char="ü"/>
            </a:pPr>
            <a:r>
              <a:rPr lang="en-US" sz="2000" dirty="0" smtClean="0">
                <a:latin typeface="L Futura Light"/>
                <a:sym typeface="L Futura Light"/>
              </a:rPr>
              <a:t>All staff should have a basic awareness of </a:t>
            </a:r>
            <a:r>
              <a:rPr lang="en-US" sz="2000" dirty="0" smtClean="0">
                <a:latin typeface="L Futura Light"/>
                <a:sym typeface="L Futura Light"/>
              </a:rPr>
              <a:t>how neurodevelopmental impairment migh</a:t>
            </a:r>
            <a:r>
              <a:rPr lang="en-US" sz="2000" dirty="0" smtClean="0">
                <a:latin typeface="L Futura Light"/>
                <a:sym typeface="L Futura Light"/>
              </a:rPr>
              <a:t>t influence </a:t>
            </a:r>
            <a:r>
              <a:rPr lang="en-US" sz="2000" dirty="0" err="1" smtClean="0">
                <a:latin typeface="L Futura Light"/>
                <a:sym typeface="L Futura Light"/>
              </a:rPr>
              <a:t>behaviour</a:t>
            </a:r>
            <a:r>
              <a:rPr lang="en-US" sz="2000" dirty="0" smtClean="0">
                <a:latin typeface="L Futura Light"/>
                <a:sym typeface="L Futura Light"/>
              </a:rPr>
              <a:t> and engagement</a:t>
            </a:r>
            <a:r>
              <a:rPr lang="en-US" sz="2000" dirty="0" smtClean="0">
                <a:latin typeface="L Futura Light"/>
                <a:sym typeface="L Futura Light"/>
              </a:rPr>
              <a:t>, </a:t>
            </a:r>
            <a:r>
              <a:rPr lang="en-US" sz="2000" dirty="0" smtClean="0">
                <a:latin typeface="L Futura Light"/>
                <a:sym typeface="L Futura Light"/>
              </a:rPr>
              <a:t>with significant </a:t>
            </a:r>
            <a:r>
              <a:rPr lang="en-US" sz="2000" dirty="0">
                <a:latin typeface="L Futura Light"/>
                <a:sym typeface="L Futura Light"/>
              </a:rPr>
              <a:t>training </a:t>
            </a:r>
            <a:r>
              <a:rPr lang="en-US" sz="2000" dirty="0" smtClean="0">
                <a:latin typeface="L Futura Light"/>
                <a:sym typeface="L Futura Light"/>
              </a:rPr>
              <a:t>for nominated specialist staff</a:t>
            </a:r>
            <a:endParaRPr lang="en-US" sz="2000" dirty="0">
              <a:latin typeface="L Futura Light"/>
              <a:sym typeface="L Futura Light"/>
            </a:endParaRPr>
          </a:p>
        </p:txBody>
      </p:sp>
      <p:sp>
        <p:nvSpPr>
          <p:cNvPr id="5" name="Rectangle 4">
            <a:extLst>
              <a:ext uri="{FF2B5EF4-FFF2-40B4-BE49-F238E27FC236}">
                <a16:creationId xmlns:a16="http://schemas.microsoft.com/office/drawing/2014/main" id="{BDAC7FC6-2653-48C2-99D6-B6DCF95A6CD6}"/>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6" name="Group 5">
            <a:extLst>
              <a:ext uri="{FF2B5EF4-FFF2-40B4-BE49-F238E27FC236}">
                <a16:creationId xmlns:a16="http://schemas.microsoft.com/office/drawing/2014/main" id="{FC61EB69-27BF-407B-B0B5-BC6144CFBE35}"/>
              </a:ext>
            </a:extLst>
          </p:cNvPr>
          <p:cNvGrpSpPr/>
          <p:nvPr/>
        </p:nvGrpSpPr>
        <p:grpSpPr>
          <a:xfrm>
            <a:off x="2627784" y="6165304"/>
            <a:ext cx="6604813" cy="677855"/>
            <a:chOff x="2627784" y="6165304"/>
            <a:chExt cx="6604813" cy="677855"/>
          </a:xfrm>
        </p:grpSpPr>
        <p:grpSp>
          <p:nvGrpSpPr>
            <p:cNvPr id="7" name="Group 6">
              <a:extLst>
                <a:ext uri="{FF2B5EF4-FFF2-40B4-BE49-F238E27FC236}">
                  <a16:creationId xmlns:a16="http://schemas.microsoft.com/office/drawing/2014/main" id="{3C23C67C-282F-43DC-A014-F7440A5F472C}"/>
                </a:ext>
              </a:extLst>
            </p:cNvPr>
            <p:cNvGrpSpPr/>
            <p:nvPr/>
          </p:nvGrpSpPr>
          <p:grpSpPr>
            <a:xfrm>
              <a:off x="2627784" y="6165304"/>
              <a:ext cx="6137269" cy="677855"/>
              <a:chOff x="2627784" y="6165304"/>
              <a:chExt cx="6137269" cy="677855"/>
            </a:xfrm>
          </p:grpSpPr>
          <p:pic>
            <p:nvPicPr>
              <p:cNvPr id="9" name="Picture 8" descr="1474550282410.png">
                <a:extLst>
                  <a:ext uri="{FF2B5EF4-FFF2-40B4-BE49-F238E27FC236}">
                    <a16:creationId xmlns:a16="http://schemas.microsoft.com/office/drawing/2014/main" id="{A98FAAD5-DB93-4A79-AEFD-0793C4329C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0" name="Rounded Rectangle 11">
                <a:extLst>
                  <a:ext uri="{FF2B5EF4-FFF2-40B4-BE49-F238E27FC236}">
                    <a16:creationId xmlns:a16="http://schemas.microsoft.com/office/drawing/2014/main" id="{110A924F-5563-402A-A817-2FAFFDD5618B}"/>
                  </a:ext>
                </a:extLst>
              </p:cNvPr>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ounded Rectangle 12">
                <a:extLst>
                  <a:ext uri="{FF2B5EF4-FFF2-40B4-BE49-F238E27FC236}">
                    <a16:creationId xmlns:a16="http://schemas.microsoft.com/office/drawing/2014/main" id="{31544834-86A6-4A60-84CD-0421D564FE03}"/>
                  </a:ext>
                </a:extLst>
              </p:cNvPr>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8" name="TextBox 7">
              <a:extLst>
                <a:ext uri="{FF2B5EF4-FFF2-40B4-BE49-F238E27FC236}">
                  <a16:creationId xmlns:a16="http://schemas.microsoft.com/office/drawing/2014/main" id="{ED0A8CD4-B4FB-4C26-9FE8-B2F904E8ECFE}"/>
                </a:ext>
              </a:extLst>
            </p:cNvPr>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293847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29"/>
          <p:cNvSpPr>
            <a:spLocks noChangeArrowheads="1"/>
          </p:cNvSpPr>
          <p:nvPr/>
        </p:nvSpPr>
        <p:spPr bwMode="auto">
          <a:xfrm>
            <a:off x="263525" y="1039813"/>
            <a:ext cx="8491538" cy="600075"/>
          </a:xfrm>
          <a:prstGeom prst="rect">
            <a:avLst/>
          </a:prstGeom>
          <a:noFill/>
          <a:ln w="12700">
            <a:noFill/>
            <a:miter lim="400000"/>
            <a:headEnd/>
            <a:tailEnd/>
          </a:ln>
        </p:spPr>
        <p:txBody>
          <a:bodyPr lIns="0" tIns="0" rIns="0" bIns="0">
            <a:spAutoFit/>
          </a:bodyPr>
          <a:lstStyle/>
          <a:p>
            <a:pPr>
              <a:spcBef>
                <a:spcPts val="700"/>
              </a:spcBef>
            </a:pPr>
            <a:r>
              <a:rPr lang="en-US" sz="3300">
                <a:solidFill>
                  <a:srgbClr val="0094BA"/>
                </a:solidFill>
                <a:latin typeface="L Futura Light"/>
                <a:ea typeface="L Futura Light"/>
                <a:cs typeface="L Futura Light"/>
                <a:sym typeface="L Futura Light"/>
              </a:rPr>
              <a:t>Definitions</a:t>
            </a:r>
          </a:p>
        </p:txBody>
      </p:sp>
      <p:sp>
        <p:nvSpPr>
          <p:cNvPr id="10243" name="Shape 30"/>
          <p:cNvSpPr>
            <a:spLocks noChangeArrowheads="1"/>
          </p:cNvSpPr>
          <p:nvPr/>
        </p:nvSpPr>
        <p:spPr bwMode="auto">
          <a:xfrm>
            <a:off x="263525" y="1911350"/>
            <a:ext cx="8340923" cy="4148828"/>
          </a:xfrm>
          <a:prstGeom prst="rect">
            <a:avLst/>
          </a:prstGeom>
          <a:noFill/>
          <a:ln w="12700">
            <a:noFill/>
            <a:miter lim="400000"/>
            <a:headEnd/>
            <a:tailEnd/>
          </a:ln>
        </p:spPr>
        <p:txBody>
          <a:bodyPr wrap="square" lIns="0" tIns="0" rIns="0" bIns="0">
            <a:spAutoFit/>
          </a:bodyPr>
          <a:lstStyle/>
          <a:p>
            <a:pPr>
              <a:lnSpc>
                <a:spcPct val="130000"/>
              </a:lnSpc>
              <a:spcBef>
                <a:spcPts val="500"/>
              </a:spcBef>
              <a:spcAft>
                <a:spcPts val="1200"/>
              </a:spcAft>
            </a:pPr>
            <a:r>
              <a:rPr lang="en-US" sz="2400" b="1" dirty="0">
                <a:solidFill>
                  <a:srgbClr val="00203F"/>
                </a:solidFill>
                <a:latin typeface="L Futura Light"/>
                <a:ea typeface="L Futura Light"/>
                <a:cs typeface="L Futura Light"/>
                <a:sym typeface="L Futura Light"/>
              </a:rPr>
              <a:t>Childhood neurodevelopmental impairment: </a:t>
            </a:r>
            <a:r>
              <a:rPr lang="en-US" sz="2000" dirty="0">
                <a:solidFill>
                  <a:srgbClr val="00203F"/>
                </a:solidFill>
                <a:latin typeface="L Futura Light"/>
                <a:ea typeface="L Futura Light"/>
                <a:cs typeface="L Futura Light"/>
                <a:sym typeface="L Futura Light"/>
              </a:rPr>
              <a:t>physical, mental or sensory functional difficulties caused by disruption in the development of the nervous system, such as: </a:t>
            </a:r>
            <a:endParaRPr lang="en-US" sz="2000" dirty="0" smtClean="0">
              <a:solidFill>
                <a:srgbClr val="00203F"/>
              </a:solidFill>
              <a:latin typeface="L Futura Light"/>
              <a:ea typeface="L Futura Light"/>
              <a:cs typeface="L Futura Light"/>
              <a:sym typeface="L Futura Light"/>
            </a:endParaRPr>
          </a:p>
          <a:p>
            <a:pPr marL="800100" lvl="1" indent="-342900">
              <a:lnSpc>
                <a:spcPct val="130000"/>
              </a:lnSpc>
              <a:spcBef>
                <a:spcPts val="500"/>
              </a:spcBef>
              <a:buFont typeface="Arial" panose="020B0604020202020204" pitchFamily="34" charset="0"/>
              <a:buChar char="•"/>
            </a:pPr>
            <a:r>
              <a:rPr lang="en-US" sz="2000" dirty="0" smtClean="0">
                <a:solidFill>
                  <a:srgbClr val="00203F"/>
                </a:solidFill>
                <a:latin typeface="L Futura Light"/>
                <a:ea typeface="L Futura Light"/>
                <a:cs typeface="L Futura Light"/>
                <a:sym typeface="L Futura Light"/>
              </a:rPr>
              <a:t>cognitive or executive functioning deficits</a:t>
            </a:r>
            <a:r>
              <a:rPr lang="en-US" sz="2000" dirty="0">
                <a:solidFill>
                  <a:srgbClr val="00203F"/>
                </a:solidFill>
                <a:latin typeface="L Futura Light"/>
                <a:ea typeface="L Futura Light"/>
                <a:cs typeface="L Futura Light"/>
                <a:sym typeface="L Futura Light"/>
              </a:rPr>
              <a:t>; </a:t>
            </a:r>
            <a:endParaRPr lang="en-US" sz="2000" dirty="0" smtClean="0">
              <a:solidFill>
                <a:srgbClr val="00203F"/>
              </a:solidFill>
              <a:latin typeface="L Futura Light"/>
              <a:ea typeface="L Futura Light"/>
              <a:cs typeface="L Futura Light"/>
              <a:sym typeface="L Futura Light"/>
            </a:endParaRPr>
          </a:p>
          <a:p>
            <a:pPr marL="800100" lvl="1" indent="-342900">
              <a:lnSpc>
                <a:spcPct val="130000"/>
              </a:lnSpc>
              <a:spcBef>
                <a:spcPts val="500"/>
              </a:spcBef>
              <a:buFont typeface="Arial" panose="020B0604020202020204" pitchFamily="34" charset="0"/>
              <a:buChar char="•"/>
            </a:pPr>
            <a:r>
              <a:rPr lang="en-US" sz="2000" dirty="0">
                <a:solidFill>
                  <a:srgbClr val="00203F"/>
                </a:solidFill>
                <a:latin typeface="L Futura Light"/>
                <a:ea typeface="L Futura Light"/>
                <a:cs typeface="L Futura Light"/>
                <a:sym typeface="L Futura Light"/>
              </a:rPr>
              <a:t>s</a:t>
            </a:r>
            <a:r>
              <a:rPr lang="en-US" sz="2000" dirty="0" smtClean="0">
                <a:solidFill>
                  <a:srgbClr val="00203F"/>
                </a:solidFill>
                <a:latin typeface="L Futura Light"/>
                <a:ea typeface="L Futura Light"/>
                <a:cs typeface="L Futura Light"/>
                <a:sym typeface="L Futura Light"/>
              </a:rPr>
              <a:t>pecific learning </a:t>
            </a:r>
            <a:r>
              <a:rPr lang="en-US" sz="2000" dirty="0" smtClean="0">
                <a:solidFill>
                  <a:srgbClr val="00203F"/>
                </a:solidFill>
                <a:latin typeface="L Futura Light"/>
                <a:ea typeface="L Futura Light"/>
                <a:cs typeface="L Futura Light"/>
                <a:sym typeface="L Futura Light"/>
              </a:rPr>
              <a:t>difficulties;</a:t>
            </a:r>
            <a:endParaRPr lang="en-US" sz="2000" dirty="0" smtClean="0">
              <a:solidFill>
                <a:srgbClr val="00203F"/>
              </a:solidFill>
              <a:latin typeface="L Futura Light"/>
              <a:ea typeface="L Futura Light"/>
              <a:cs typeface="L Futura Light"/>
              <a:sym typeface="L Futura Light"/>
            </a:endParaRPr>
          </a:p>
          <a:p>
            <a:pPr marL="800100" lvl="1" indent="-342900">
              <a:lnSpc>
                <a:spcPct val="130000"/>
              </a:lnSpc>
              <a:spcBef>
                <a:spcPts val="500"/>
              </a:spcBef>
              <a:buFont typeface="Arial" panose="020B0604020202020204" pitchFamily="34" charset="0"/>
              <a:buChar char="•"/>
            </a:pPr>
            <a:r>
              <a:rPr lang="en-US" sz="2000" dirty="0" smtClean="0">
                <a:solidFill>
                  <a:srgbClr val="00203F"/>
                </a:solidFill>
                <a:latin typeface="L Futura Light"/>
                <a:ea typeface="L Futura Light"/>
                <a:cs typeface="L Futura Light"/>
                <a:sym typeface="L Futura Light"/>
              </a:rPr>
              <a:t>communication </a:t>
            </a:r>
            <a:r>
              <a:rPr lang="en-US" sz="2000" dirty="0">
                <a:solidFill>
                  <a:srgbClr val="00203F"/>
                </a:solidFill>
                <a:latin typeface="L Futura Light"/>
                <a:ea typeface="L Futura Light"/>
                <a:cs typeface="L Futura Light"/>
                <a:sym typeface="L Futura Light"/>
              </a:rPr>
              <a:t>difficulties; </a:t>
            </a:r>
            <a:endParaRPr lang="en-US" sz="2000" dirty="0" smtClean="0">
              <a:solidFill>
                <a:srgbClr val="00203F"/>
              </a:solidFill>
              <a:latin typeface="L Futura Light"/>
              <a:ea typeface="L Futura Light"/>
              <a:cs typeface="L Futura Light"/>
              <a:sym typeface="L Futura Light"/>
            </a:endParaRPr>
          </a:p>
          <a:p>
            <a:pPr marL="800100" lvl="1" indent="-342900">
              <a:lnSpc>
                <a:spcPct val="130000"/>
              </a:lnSpc>
              <a:spcBef>
                <a:spcPts val="500"/>
              </a:spcBef>
              <a:buFont typeface="Arial" panose="020B0604020202020204" pitchFamily="34" charset="0"/>
              <a:buChar char="•"/>
            </a:pPr>
            <a:r>
              <a:rPr lang="en-US" sz="2000" dirty="0" smtClean="0">
                <a:solidFill>
                  <a:srgbClr val="00203F"/>
                </a:solidFill>
                <a:latin typeface="L Futura Light"/>
                <a:ea typeface="L Futura Light"/>
                <a:cs typeface="L Futura Light"/>
                <a:sym typeface="L Futura Light"/>
              </a:rPr>
              <a:t>difficulties in regulating and expressing emotions, or understanding the emotions of others.</a:t>
            </a:r>
            <a:endParaRPr lang="en-US" sz="2000" dirty="0">
              <a:solidFill>
                <a:srgbClr val="00203F"/>
              </a:solidFill>
              <a:latin typeface="L Futura Light"/>
              <a:ea typeface="L Futura Light"/>
              <a:cs typeface="L Futura Light"/>
              <a:sym typeface="L Futura Light"/>
            </a:endParaRPr>
          </a:p>
          <a:p>
            <a:pPr>
              <a:lnSpc>
                <a:spcPct val="110000"/>
              </a:lnSpc>
              <a:spcBef>
                <a:spcPts val="400"/>
              </a:spcBef>
            </a:pPr>
            <a:endParaRPr lang="en-US" sz="2400" b="1" dirty="0">
              <a:solidFill>
                <a:srgbClr val="00203F"/>
              </a:solidFill>
              <a:latin typeface="L Futura Light"/>
              <a:ea typeface="L Futura Light"/>
              <a:cs typeface="L Futura Light"/>
              <a:sym typeface="L Futura Light"/>
            </a:endParaRPr>
          </a:p>
        </p:txBody>
      </p:sp>
      <p:sp>
        <p:nvSpPr>
          <p:cNvPr id="2" name="Rectangle 1"/>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4" name="Group 13"/>
          <p:cNvGrpSpPr/>
          <p:nvPr/>
        </p:nvGrpSpPr>
        <p:grpSpPr>
          <a:xfrm>
            <a:off x="2627784" y="6165304"/>
            <a:ext cx="6604813" cy="677855"/>
            <a:chOff x="2627784" y="6165304"/>
            <a:chExt cx="6604813" cy="677855"/>
          </a:xfrm>
        </p:grpSpPr>
        <p:grpSp>
          <p:nvGrpSpPr>
            <p:cNvPr id="15" name="Group 14"/>
            <p:cNvGrpSpPr/>
            <p:nvPr/>
          </p:nvGrpSpPr>
          <p:grpSpPr>
            <a:xfrm>
              <a:off x="2627784" y="6165304"/>
              <a:ext cx="6137269" cy="677855"/>
              <a:chOff x="2627784" y="6165304"/>
              <a:chExt cx="6137269" cy="677855"/>
            </a:xfrm>
          </p:grpSpPr>
          <p:pic>
            <p:nvPicPr>
              <p:cNvPr id="17" name="Picture 16"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8" name="Rounded Rectangle 17"/>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9" name="Rounded Rectangle 18"/>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6" name="TextBox 15"/>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smtClean="0">
                  <a:ln>
                    <a:noFill/>
                  </a:ln>
                  <a:solidFill>
                    <a:srgbClr val="000000"/>
                  </a:solidFill>
                  <a:effectLst/>
                  <a:uFillTx/>
                  <a:latin typeface="L Futura Light"/>
                  <a:ea typeface="Calibri"/>
                  <a:cs typeface="Calibri"/>
                  <a:sym typeface="Calibri"/>
                </a:rPr>
                <a:t> </a:t>
              </a:r>
              <a:r>
                <a:rPr lang="en-AU" sz="1400" u="sng" dirty="0" smtClean="0">
                  <a:latin typeface="L Futura Light"/>
                  <a:hlinkClick r:id="rId4"/>
                </a:rPr>
                <a:t>sheffield.academia.edu/NathanHughes</a:t>
              </a:r>
              <a:r>
                <a:rPr lang="en-AU" sz="1400" dirty="0">
                  <a:latin typeface="L Futura Light"/>
                </a:rPr>
                <a:t>/</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E:</a:t>
              </a:r>
              <a:r>
                <a:rPr kumimoji="0" lang="en-GB" sz="1400" b="1" i="0" u="none" strike="noStrike" cap="none" spc="0" normalizeH="0" dirty="0" smtClean="0">
                  <a:ln>
                    <a:noFill/>
                  </a:ln>
                  <a:solidFill>
                    <a:srgbClr val="000000"/>
                  </a:solidFill>
                  <a:effectLst/>
                  <a:uFillTx/>
                  <a:latin typeface="L Futura Light"/>
                  <a:ea typeface="Calibri"/>
                  <a:cs typeface="Calibri"/>
                  <a:sym typeface="Calibri"/>
                </a:rPr>
                <a:t> </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n</a:t>
              </a:r>
              <a:r>
                <a:rPr lang="en-GB" sz="1400" dirty="0" smtClean="0">
                  <a:solidFill>
                    <a:srgbClr val="000000"/>
                  </a:solidFill>
                  <a:latin typeface="L Futura Light"/>
                  <a:ea typeface="Calibri"/>
                  <a:cs typeface="Calibri"/>
                  <a:sym typeface="Calibri"/>
                  <a:hlinkClick r:id="rId5"/>
                </a:rPr>
                <a:t>athan</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381116116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hape 107"/>
          <p:cNvSpPr>
            <a:spLocks noChangeArrowheads="1"/>
          </p:cNvSpPr>
          <p:nvPr/>
        </p:nvSpPr>
        <p:spPr bwMode="auto">
          <a:xfrm>
            <a:off x="263524" y="1039813"/>
            <a:ext cx="8772971" cy="905376"/>
          </a:xfrm>
          <a:prstGeom prst="rect">
            <a:avLst/>
          </a:prstGeom>
          <a:noFill/>
          <a:ln w="12700">
            <a:noFill/>
            <a:miter lim="400000"/>
            <a:headEnd/>
            <a:tailEnd/>
          </a:ln>
        </p:spPr>
        <p:txBody>
          <a:bodyPr wrap="square" lIns="0" tIns="0" rIns="0" bIns="0">
            <a:spAutoFit/>
          </a:bodyPr>
          <a:lstStyle/>
          <a:p>
            <a:pPr>
              <a:spcBef>
                <a:spcPts val="700"/>
              </a:spcBef>
            </a:pPr>
            <a:r>
              <a:rPr lang="en-AU" sz="3300" dirty="0">
                <a:solidFill>
                  <a:srgbClr val="0094BA"/>
                </a:solidFill>
                <a:latin typeface="L Futura Light"/>
                <a:ea typeface="L Futura Light"/>
                <a:cs typeface="L Futura Light"/>
              </a:rPr>
              <a:t>“Recognising signs of possible </a:t>
            </a:r>
            <a:r>
              <a:rPr lang="en-AU" sz="3300" dirty="0" err="1">
                <a:solidFill>
                  <a:srgbClr val="0094BA"/>
                </a:solidFill>
                <a:latin typeface="L Futura Light"/>
                <a:ea typeface="L Futura Light"/>
                <a:cs typeface="L Futura Light"/>
              </a:rPr>
              <a:t>neurodisability</a:t>
            </a:r>
            <a:r>
              <a:rPr lang="en-AU" sz="3300" dirty="0">
                <a:solidFill>
                  <a:srgbClr val="0094BA"/>
                </a:solidFill>
                <a:latin typeface="L Futura Light"/>
                <a:ea typeface="L Futura Light"/>
                <a:cs typeface="L Futura Light"/>
              </a:rPr>
              <a:t>”</a:t>
            </a:r>
          </a:p>
          <a:p>
            <a:pPr>
              <a:spcBef>
                <a:spcPts val="700"/>
              </a:spcBef>
            </a:pPr>
            <a:r>
              <a:rPr lang="en-AU" sz="2000" dirty="0">
                <a:solidFill>
                  <a:srgbClr val="0094BA"/>
                </a:solidFill>
                <a:latin typeface="L Futura Light"/>
                <a:ea typeface="L Futura Light"/>
                <a:cs typeface="L Futura Light"/>
              </a:rPr>
              <a:t>(Hughes and Jensen, </a:t>
            </a:r>
            <a:r>
              <a:rPr lang="en-AU" sz="2000" dirty="0" smtClean="0">
                <a:solidFill>
                  <a:srgbClr val="0094BA"/>
                </a:solidFill>
                <a:latin typeface="L Futura Light"/>
                <a:ea typeface="L Futura Light"/>
                <a:cs typeface="L Futura Light"/>
              </a:rPr>
              <a:t>forthcoming?)</a:t>
            </a:r>
            <a:endParaRPr lang="en-AU" sz="2000" dirty="0">
              <a:solidFill>
                <a:srgbClr val="0094BA"/>
              </a:solidFill>
              <a:latin typeface="L Futura Light"/>
              <a:ea typeface="L Futura Light"/>
              <a:cs typeface="L Futura Light"/>
            </a:endParaRPr>
          </a:p>
        </p:txBody>
      </p:sp>
      <p:sp>
        <p:nvSpPr>
          <p:cNvPr id="8" name="Shape 90"/>
          <p:cNvSpPr>
            <a:spLocks noChangeArrowheads="1"/>
          </p:cNvSpPr>
          <p:nvPr/>
        </p:nvSpPr>
        <p:spPr bwMode="auto">
          <a:xfrm>
            <a:off x="263525" y="2167803"/>
            <a:ext cx="8491538" cy="3790205"/>
          </a:xfrm>
          <a:prstGeom prst="rect">
            <a:avLst/>
          </a:prstGeom>
          <a:noFill/>
          <a:ln w="12700">
            <a:noFill/>
            <a:miter lim="400000"/>
            <a:headEnd/>
            <a:tailEnd/>
          </a:ln>
        </p:spPr>
        <p:txBody>
          <a:bodyPr lIns="45719" rIns="45719">
            <a:spAutoFit/>
          </a:bodyPr>
          <a:lstStyle/>
          <a:p>
            <a:pPr>
              <a:lnSpc>
                <a:spcPct val="110000"/>
              </a:lnSpc>
            </a:pPr>
            <a:r>
              <a:rPr lang="en-AU" sz="2000" dirty="0">
                <a:latin typeface="Arial" panose="020B0604020202020204" pitchFamily="34" charset="0"/>
                <a:cs typeface="Arial" panose="020B0604020202020204" pitchFamily="34" charset="0"/>
              </a:rPr>
              <a:t>“When speaking to a young person consider whether he or she:</a:t>
            </a:r>
          </a:p>
          <a:p>
            <a:pPr marL="342900" lvl="0" indent="-342900">
              <a:lnSpc>
                <a:spcPct val="110000"/>
              </a:lnSpc>
              <a:buFont typeface="Arial" panose="020B0604020202020204" pitchFamily="34" charset="0"/>
              <a:buChar char="•"/>
            </a:pPr>
            <a:r>
              <a:rPr lang="en-AU" sz="2000" dirty="0">
                <a:latin typeface="Arial" panose="020B0604020202020204" pitchFamily="34" charset="0"/>
                <a:cs typeface="Arial" panose="020B0604020202020204" pitchFamily="34" charset="0"/>
              </a:rPr>
              <a:t>Has difficulty explaining him or herself</a:t>
            </a:r>
          </a:p>
          <a:p>
            <a:pPr marL="342900" lvl="0" indent="-342900">
              <a:lnSpc>
                <a:spcPct val="110000"/>
              </a:lnSpc>
              <a:buFont typeface="Arial" panose="020B0604020202020204" pitchFamily="34" charset="0"/>
              <a:buChar char="•"/>
            </a:pPr>
            <a:r>
              <a:rPr lang="en-AU" sz="2000" dirty="0">
                <a:latin typeface="Arial" panose="020B0604020202020204" pitchFamily="34" charset="0"/>
                <a:cs typeface="Arial" panose="020B0604020202020204" pitchFamily="34" charset="0"/>
              </a:rPr>
              <a:t>Relies on other people to answer questions for them</a:t>
            </a:r>
          </a:p>
          <a:p>
            <a:pPr marL="342900" lvl="0" indent="-342900">
              <a:lnSpc>
                <a:spcPct val="110000"/>
              </a:lnSpc>
              <a:buFont typeface="Arial" panose="020B0604020202020204" pitchFamily="34" charset="0"/>
              <a:buChar char="•"/>
            </a:pPr>
            <a:r>
              <a:rPr lang="en-AU" sz="2000" dirty="0">
                <a:latin typeface="Arial" panose="020B0604020202020204" pitchFamily="34" charset="0"/>
                <a:cs typeface="Arial" panose="020B0604020202020204" pitchFamily="34" charset="0"/>
              </a:rPr>
              <a:t>Shows signs of hyperactivity, fidgeting or can’t sit still</a:t>
            </a:r>
          </a:p>
          <a:p>
            <a:pPr marL="342900" lvl="0" indent="-342900">
              <a:lnSpc>
                <a:spcPct val="110000"/>
              </a:lnSpc>
              <a:buFont typeface="Arial" panose="020B0604020202020204" pitchFamily="34" charset="0"/>
              <a:buChar char="•"/>
            </a:pPr>
            <a:r>
              <a:rPr lang="en-AU" sz="2000" dirty="0">
                <a:latin typeface="Arial" panose="020B0604020202020204" pitchFamily="34" charset="0"/>
                <a:cs typeface="Arial" panose="020B0604020202020204" pitchFamily="34" charset="0"/>
              </a:rPr>
              <a:t>Is easily distracted, or does not listen or concentrate</a:t>
            </a:r>
          </a:p>
          <a:p>
            <a:pPr marL="342900" lvl="0" indent="-342900">
              <a:lnSpc>
                <a:spcPct val="110000"/>
              </a:lnSpc>
              <a:buFont typeface="Arial" panose="020B0604020202020204" pitchFamily="34" charset="0"/>
              <a:buChar char="•"/>
            </a:pPr>
            <a:r>
              <a:rPr lang="en-AU" sz="2000" dirty="0">
                <a:latin typeface="Arial" panose="020B0604020202020204" pitchFamily="34" charset="0"/>
                <a:cs typeface="Arial" panose="020B0604020202020204" pitchFamily="34" charset="0"/>
              </a:rPr>
              <a:t>Is easily angered or responds aggressively</a:t>
            </a:r>
          </a:p>
          <a:p>
            <a:pPr marL="342900" lvl="0" indent="-342900">
              <a:lnSpc>
                <a:spcPct val="110000"/>
              </a:lnSpc>
              <a:buFont typeface="Arial" panose="020B0604020202020204" pitchFamily="34" charset="0"/>
              <a:buChar char="•"/>
            </a:pPr>
            <a:r>
              <a:rPr lang="en-AU" sz="2000" dirty="0">
                <a:latin typeface="Arial" panose="020B0604020202020204" pitchFamily="34" charset="0"/>
                <a:cs typeface="Arial" panose="020B0604020202020204" pitchFamily="34" charset="0"/>
              </a:rPr>
              <a:t>Divulges information without considering the consequences of doing so</a:t>
            </a:r>
          </a:p>
          <a:p>
            <a:pPr>
              <a:lnSpc>
                <a:spcPct val="110000"/>
              </a:lnSpc>
            </a:pPr>
            <a:r>
              <a:rPr lang="en-AU" sz="2000" dirty="0">
                <a:latin typeface="Arial" panose="020B0604020202020204" pitchFamily="34" charset="0"/>
                <a:cs typeface="Arial" panose="020B0604020202020204" pitchFamily="34" charset="0"/>
              </a:rPr>
              <a:t/>
            </a:r>
            <a:br>
              <a:rPr lang="en-AU" sz="2000"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You might also use a range of short tasks to test certain skills, such as asking the young person to recall a list of words, to name objects, or to write a sentence.”</a:t>
            </a:r>
          </a:p>
        </p:txBody>
      </p:sp>
      <p:sp>
        <p:nvSpPr>
          <p:cNvPr id="9" name="Rectangle 8"/>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Rectangle 9"/>
          <p:cNvSpPr/>
          <p:nvPr/>
        </p:nvSpPr>
        <p:spPr>
          <a:xfrm>
            <a:off x="7020272" y="141733"/>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2050" name="Picture 2" descr="http://www.burke.co.nz/images/sponsor_nz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609" y="231849"/>
            <a:ext cx="2371725" cy="74295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627784" y="6165304"/>
            <a:ext cx="6604813" cy="677855"/>
            <a:chOff x="2627784" y="6165304"/>
            <a:chExt cx="6604813" cy="677855"/>
          </a:xfrm>
        </p:grpSpPr>
        <p:grpSp>
          <p:nvGrpSpPr>
            <p:cNvPr id="12" name="Group 11"/>
            <p:cNvGrpSpPr/>
            <p:nvPr/>
          </p:nvGrpSpPr>
          <p:grpSpPr>
            <a:xfrm>
              <a:off x="2627784" y="6165304"/>
              <a:ext cx="6137269" cy="677855"/>
              <a:chOff x="2627784" y="6165304"/>
              <a:chExt cx="6137269" cy="677855"/>
            </a:xfrm>
          </p:grpSpPr>
          <p:pic>
            <p:nvPicPr>
              <p:cNvPr id="14" name="Picture 13" descr="1474550282410.png"/>
              <p:cNvPicPr/>
              <p:nvPr/>
            </p:nvPicPr>
            <p:blipFill>
              <a:blip r:embed="rId4"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5" name="Rounded Rectangle 14"/>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Rounded Rectangle 15"/>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3" name="TextBox 12"/>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5"/>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6"/>
                </a:rPr>
                <a:t>n</a:t>
              </a:r>
              <a:r>
                <a:rPr lang="en-GB" sz="1400" dirty="0">
                  <a:solidFill>
                    <a:srgbClr val="000000"/>
                  </a:solidFill>
                  <a:latin typeface="L Futura Light"/>
                  <a:ea typeface="Calibri"/>
                  <a:cs typeface="Calibri"/>
                  <a:sym typeface="Calibri"/>
                  <a:hlinkClick r:id="rId6"/>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6"/>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75055253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hape 101"/>
          <p:cNvSpPr>
            <a:spLocks noChangeArrowheads="1"/>
          </p:cNvSpPr>
          <p:nvPr/>
        </p:nvSpPr>
        <p:spPr bwMode="auto">
          <a:xfrm>
            <a:off x="263525" y="1039813"/>
            <a:ext cx="8491538" cy="600075"/>
          </a:xfrm>
          <a:prstGeom prst="rect">
            <a:avLst/>
          </a:prstGeom>
          <a:noFill/>
          <a:ln w="12700">
            <a:noFill/>
            <a:miter lim="400000"/>
            <a:headEnd/>
            <a:tailEnd/>
          </a:ln>
        </p:spPr>
        <p:txBody>
          <a:bodyPr lIns="45719" rIns="45719">
            <a:spAutoFit/>
          </a:bodyPr>
          <a:lstStyle/>
          <a:p>
            <a:pPr>
              <a:spcBef>
                <a:spcPts val="700"/>
              </a:spcBef>
            </a:pPr>
            <a:r>
              <a:rPr lang="en-US" sz="3200" dirty="0">
                <a:solidFill>
                  <a:srgbClr val="0094BA"/>
                </a:solidFill>
                <a:latin typeface="L Futura Light"/>
                <a:ea typeface="L Futura Light"/>
                <a:cs typeface="L Futura Light"/>
                <a:sym typeface="L Futura Light"/>
              </a:rPr>
              <a:t>Implications: </a:t>
            </a:r>
            <a:r>
              <a:rPr lang="en-US" sz="3200" i="1" dirty="0">
                <a:solidFill>
                  <a:srgbClr val="0094BA"/>
                </a:solidFill>
                <a:latin typeface="L Futura Light"/>
                <a:ea typeface="L Futura Light"/>
                <a:cs typeface="L Futura Light"/>
                <a:sym typeface="L Futura Light"/>
              </a:rPr>
              <a:t>reforming justice processes</a:t>
            </a:r>
          </a:p>
        </p:txBody>
      </p:sp>
      <p:sp>
        <p:nvSpPr>
          <p:cNvPr id="21" name="Shape 90"/>
          <p:cNvSpPr>
            <a:spLocks noChangeArrowheads="1"/>
          </p:cNvSpPr>
          <p:nvPr/>
        </p:nvSpPr>
        <p:spPr bwMode="auto">
          <a:xfrm>
            <a:off x="263525" y="2026182"/>
            <a:ext cx="8491538" cy="4170372"/>
          </a:xfrm>
          <a:prstGeom prst="rect">
            <a:avLst/>
          </a:prstGeom>
          <a:noFill/>
          <a:ln w="12700">
            <a:noFill/>
            <a:miter lim="400000"/>
            <a:headEnd/>
            <a:tailEnd/>
          </a:ln>
        </p:spPr>
        <p:txBody>
          <a:bodyPr lIns="45719" rIns="45719">
            <a:spAutoFit/>
          </a:bodyPr>
          <a:lstStyle/>
          <a:p>
            <a:pPr marL="342900" lvl="0" indent="-342900">
              <a:lnSpc>
                <a:spcPct val="110000"/>
              </a:lnSpc>
              <a:spcAft>
                <a:spcPts val="1800"/>
              </a:spcAft>
              <a:buFont typeface="Wingdings" panose="05000000000000000000" pitchFamily="2" charset="2"/>
              <a:buChar char="ü"/>
            </a:pPr>
            <a:r>
              <a:rPr lang="en-US" sz="2000" dirty="0">
                <a:latin typeface="L Futura Light"/>
                <a:cs typeface="Calibri"/>
              </a:rPr>
              <a:t>Develop generic policing and youth justice procedures, practices and interventions that do not assume cognitive and communicative competence or understanding of </a:t>
            </a:r>
            <a:r>
              <a:rPr lang="en-US" sz="2000" dirty="0" smtClean="0">
                <a:latin typeface="L Futura Light"/>
                <a:cs typeface="Calibri"/>
              </a:rPr>
              <a:t>procedures – or therefore rely on assessment and </a:t>
            </a:r>
            <a:r>
              <a:rPr lang="en-US" sz="2000" dirty="0" smtClean="0">
                <a:latin typeface="L Futura Light"/>
                <a:cs typeface="Calibri"/>
              </a:rPr>
              <a:t>diagnosis </a:t>
            </a:r>
            <a:r>
              <a:rPr lang="en-US" sz="2000" i="1" dirty="0" smtClean="0">
                <a:latin typeface="L Futura Light"/>
                <a:cs typeface="Calibri"/>
              </a:rPr>
              <a:t>(e.g. on next slide)</a:t>
            </a:r>
            <a:endParaRPr lang="en-US" sz="2000" i="1" dirty="0">
              <a:latin typeface="L Futura Light"/>
              <a:cs typeface="Calibri"/>
            </a:endParaRPr>
          </a:p>
          <a:p>
            <a:pPr marL="342900" lvl="0" indent="-342900">
              <a:lnSpc>
                <a:spcPct val="110000"/>
              </a:lnSpc>
              <a:spcAft>
                <a:spcPts val="1800"/>
              </a:spcAft>
              <a:buFont typeface="Wingdings" panose="05000000000000000000" pitchFamily="2" charset="2"/>
              <a:buChar char="ü"/>
            </a:pPr>
            <a:r>
              <a:rPr lang="en-US" sz="2000" dirty="0" smtClean="0">
                <a:latin typeface="L Futura Light"/>
                <a:cs typeface="Calibri"/>
                <a:sym typeface="L Futura Light"/>
              </a:rPr>
              <a:t>Awareness </a:t>
            </a:r>
            <a:r>
              <a:rPr lang="en-US" sz="2000" dirty="0">
                <a:latin typeface="L Futura Light"/>
                <a:cs typeface="Calibri"/>
                <a:sym typeface="L Futura Light"/>
              </a:rPr>
              <a:t>of the </a:t>
            </a:r>
            <a:r>
              <a:rPr lang="en-US" sz="2000" dirty="0" smtClean="0">
                <a:latin typeface="L Futura Light"/>
                <a:cs typeface="Calibri"/>
                <a:sym typeface="L Futura Light"/>
              </a:rPr>
              <a:t>underlying reasons for</a:t>
            </a:r>
            <a:r>
              <a:rPr lang="en-US" sz="2000" dirty="0" smtClean="0">
                <a:latin typeface="L Futura Light"/>
                <a:cs typeface="Calibri"/>
                <a:sym typeface="L Futura Light"/>
              </a:rPr>
              <a:t> presenting difficulties </a:t>
            </a:r>
            <a:r>
              <a:rPr lang="en-US" sz="2000" dirty="0" smtClean="0">
                <a:latin typeface="L Futura Light"/>
                <a:cs typeface="Calibri"/>
                <a:sym typeface="L Futura Light"/>
              </a:rPr>
              <a:t>should </a:t>
            </a:r>
            <a:r>
              <a:rPr lang="en-US" sz="2000" dirty="0">
                <a:latin typeface="L Futura Light"/>
                <a:cs typeface="Calibri"/>
                <a:sym typeface="L Futura Light"/>
              </a:rPr>
              <a:t>support more effective measured responses, </a:t>
            </a:r>
            <a:r>
              <a:rPr lang="en-US" sz="2000" dirty="0" smtClean="0">
                <a:latin typeface="L Futura Light"/>
                <a:cs typeface="Calibri"/>
                <a:sym typeface="L Futura Light"/>
              </a:rPr>
              <a:t>including in reducing </a:t>
            </a:r>
            <a:r>
              <a:rPr lang="en-US" sz="2000" dirty="0">
                <a:latin typeface="L Futura Light"/>
                <a:cs typeface="Calibri"/>
                <a:sym typeface="L Futura Light"/>
              </a:rPr>
              <a:t>the use of </a:t>
            </a:r>
            <a:r>
              <a:rPr lang="en-US" sz="2000" dirty="0" smtClean="0">
                <a:latin typeface="L Futura Light"/>
                <a:cs typeface="Calibri"/>
                <a:sym typeface="L Futura Light"/>
              </a:rPr>
              <a:t>breach proceedings and </a:t>
            </a:r>
            <a:r>
              <a:rPr lang="en-US" sz="2000" dirty="0" smtClean="0">
                <a:latin typeface="L Futura Light"/>
                <a:cs typeface="Calibri"/>
                <a:sym typeface="L Futura Light"/>
              </a:rPr>
              <a:t>of restraint </a:t>
            </a:r>
            <a:r>
              <a:rPr lang="en-US" sz="2000" dirty="0" smtClean="0">
                <a:latin typeface="L Futura Light"/>
                <a:cs typeface="Calibri"/>
                <a:sym typeface="L Futura Light"/>
              </a:rPr>
              <a:t>in custody. There should be no assumptions that </a:t>
            </a:r>
            <a:r>
              <a:rPr lang="en-US" sz="2000" dirty="0">
                <a:latin typeface="L Futura Light"/>
                <a:cs typeface="Calibri"/>
                <a:sym typeface="L Futura Light"/>
              </a:rPr>
              <a:t>non-compliance is willful or </a:t>
            </a:r>
            <a:r>
              <a:rPr lang="en-US" sz="2000" dirty="0" smtClean="0">
                <a:latin typeface="L Futura Light"/>
                <a:cs typeface="Calibri"/>
                <a:sym typeface="L Futura Light"/>
              </a:rPr>
              <a:t>attitudinal.</a:t>
            </a:r>
            <a:endParaRPr lang="en-US" sz="2000" dirty="0">
              <a:latin typeface="L Futura Light"/>
              <a:cs typeface="Calibri"/>
              <a:sym typeface="L Futura Light"/>
            </a:endParaRPr>
          </a:p>
          <a:p>
            <a:pPr marL="342900" lvl="0" indent="-342900">
              <a:lnSpc>
                <a:spcPct val="110000"/>
              </a:lnSpc>
              <a:spcAft>
                <a:spcPts val="1800"/>
              </a:spcAft>
              <a:buFont typeface="Wingdings" panose="05000000000000000000" pitchFamily="2" charset="2"/>
              <a:buChar char="ü"/>
            </a:pPr>
            <a:endParaRPr lang="en-US" sz="2000" dirty="0">
              <a:latin typeface="L Futura Light"/>
              <a:cs typeface="Calibri"/>
              <a:sym typeface="L Futura Light"/>
            </a:endParaRPr>
          </a:p>
          <a:p>
            <a:pPr marL="342900" lvl="0" indent="-342900">
              <a:lnSpc>
                <a:spcPct val="110000"/>
              </a:lnSpc>
              <a:spcAft>
                <a:spcPts val="1800"/>
              </a:spcAft>
              <a:buFont typeface="Arial" panose="020B0604020202020204" pitchFamily="34" charset="0"/>
              <a:buChar char="•"/>
            </a:pPr>
            <a:endParaRPr lang="en-US" sz="2000" dirty="0">
              <a:solidFill>
                <a:srgbClr val="000000"/>
              </a:solidFill>
              <a:latin typeface="L Futura Light"/>
              <a:ea typeface="L Futura Light"/>
              <a:cs typeface="L Futura Light"/>
            </a:endParaRPr>
          </a:p>
        </p:txBody>
      </p:sp>
      <p:sp>
        <p:nvSpPr>
          <p:cNvPr id="23" name="Rectangle 22">
            <a:extLst>
              <a:ext uri="{FF2B5EF4-FFF2-40B4-BE49-F238E27FC236}">
                <a16:creationId xmlns:a16="http://schemas.microsoft.com/office/drawing/2014/main" id="{ABF42D99-5FCB-45E3-BA8F-3EFF0BCABD22}"/>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1" name="Group 10"/>
          <p:cNvGrpSpPr/>
          <p:nvPr/>
        </p:nvGrpSpPr>
        <p:grpSpPr>
          <a:xfrm>
            <a:off x="2627784" y="6165304"/>
            <a:ext cx="6604813" cy="677855"/>
            <a:chOff x="2627784" y="6165304"/>
            <a:chExt cx="6604813" cy="677855"/>
          </a:xfrm>
        </p:grpSpPr>
        <p:grpSp>
          <p:nvGrpSpPr>
            <p:cNvPr id="12" name="Group 11"/>
            <p:cNvGrpSpPr/>
            <p:nvPr/>
          </p:nvGrpSpPr>
          <p:grpSpPr>
            <a:xfrm>
              <a:off x="2627784" y="6165304"/>
              <a:ext cx="6137269" cy="677855"/>
              <a:chOff x="2627784" y="6165304"/>
              <a:chExt cx="6137269" cy="677855"/>
            </a:xfrm>
          </p:grpSpPr>
          <p:pic>
            <p:nvPicPr>
              <p:cNvPr id="14" name="Picture 13"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2" name="Rounded Rectangle 2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Rounded Rectangle 23"/>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3" name="TextBox 12"/>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75694195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179512" y="896371"/>
            <a:ext cx="8856984" cy="762000"/>
          </a:xfrm>
        </p:spPr>
        <p:txBody>
          <a:bodyPr/>
          <a:lstStyle/>
          <a:p>
            <a:pPr algn="l" eaLnBrk="1" hangingPunct="1"/>
            <a:r>
              <a:rPr lang="en-US" sz="2800" kern="1200" dirty="0">
                <a:solidFill>
                  <a:srgbClr val="0094BA"/>
                </a:solidFill>
                <a:latin typeface="L Futura Light"/>
                <a:sym typeface="L Futura Light"/>
              </a:rPr>
              <a:t>E.g. altering communication techniques</a:t>
            </a:r>
            <a:r>
              <a:rPr lang="en-US" sz="3600" dirty="0">
                <a:solidFill>
                  <a:srgbClr val="0099FF"/>
                </a:solidFill>
                <a:latin typeface="+mn-lt"/>
                <a:sym typeface="L Futura Light"/>
              </a:rPr>
              <a:t/>
            </a:r>
            <a:br>
              <a:rPr lang="en-US" sz="3600" dirty="0">
                <a:solidFill>
                  <a:srgbClr val="0099FF"/>
                </a:solidFill>
                <a:latin typeface="+mn-lt"/>
                <a:sym typeface="L Futura Light"/>
              </a:rPr>
            </a:br>
            <a:endParaRPr lang="en-US" altLang="en-US" sz="3600" dirty="0">
              <a:solidFill>
                <a:srgbClr val="0099FF"/>
              </a:solidFill>
              <a:latin typeface="+mn-lt"/>
            </a:endParaRPr>
          </a:p>
        </p:txBody>
      </p:sp>
      <p:sp>
        <p:nvSpPr>
          <p:cNvPr id="5126" name="Rectangle 3"/>
          <p:cNvSpPr>
            <a:spLocks noGrp="1" noChangeArrowheads="1"/>
          </p:cNvSpPr>
          <p:nvPr>
            <p:ph type="body" idx="1"/>
          </p:nvPr>
        </p:nvSpPr>
        <p:spPr>
          <a:xfrm>
            <a:off x="179511" y="1624965"/>
            <a:ext cx="8964489" cy="3733800"/>
          </a:xfrm>
        </p:spPr>
        <p:txBody>
          <a:bodyPr/>
          <a:lstStyle/>
          <a:p>
            <a:pPr lvl="0">
              <a:spcAft>
                <a:spcPts val="600"/>
              </a:spcAft>
              <a:buFont typeface="Wingdings" panose="05000000000000000000" pitchFamily="2" charset="2"/>
              <a:buChar char="ü"/>
            </a:pPr>
            <a:r>
              <a:rPr lang="en-AU" sz="2000" kern="1200" dirty="0">
                <a:latin typeface="L Futura Light"/>
                <a:ea typeface="+mn-ea"/>
                <a:cs typeface="+mn-cs"/>
              </a:rPr>
              <a:t>Speaking slowly and carefully, using simple, everyday language, and avoiding technical terms or abstract concepts.</a:t>
            </a:r>
            <a:endParaRPr lang="en-GB" sz="2000" kern="1200" dirty="0">
              <a:latin typeface="L Futura Light"/>
              <a:ea typeface="+mn-ea"/>
              <a:cs typeface="+mn-cs"/>
            </a:endParaRPr>
          </a:p>
          <a:p>
            <a:pPr lvl="0">
              <a:spcAft>
                <a:spcPts val="600"/>
              </a:spcAft>
              <a:buFont typeface="Wingdings" panose="05000000000000000000" pitchFamily="2" charset="2"/>
              <a:buChar char="ü"/>
            </a:pPr>
            <a:r>
              <a:rPr lang="en-AU" sz="2000" kern="1200" dirty="0">
                <a:latin typeface="L Futura Light"/>
                <a:ea typeface="+mn-ea"/>
                <a:cs typeface="+mn-cs"/>
              </a:rPr>
              <a:t>Keeping questions simple, avoiding complex sentences with multiple clauses. </a:t>
            </a:r>
            <a:endParaRPr lang="en-GB" sz="2000" kern="1200" dirty="0">
              <a:latin typeface="L Futura Light"/>
              <a:ea typeface="+mn-ea"/>
              <a:cs typeface="+mn-cs"/>
            </a:endParaRPr>
          </a:p>
          <a:p>
            <a:pPr lvl="0">
              <a:spcAft>
                <a:spcPts val="600"/>
              </a:spcAft>
              <a:buFont typeface="Wingdings" panose="05000000000000000000" pitchFamily="2" charset="2"/>
              <a:buChar char="ü"/>
            </a:pPr>
            <a:r>
              <a:rPr lang="en-AU" sz="2000" kern="1200" dirty="0">
                <a:latin typeface="L Futura Light"/>
                <a:ea typeface="+mn-ea"/>
                <a:cs typeface="+mn-cs"/>
              </a:rPr>
              <a:t>Enabling a defendant or witness to recall events or tell their story chronologically.</a:t>
            </a:r>
            <a:endParaRPr lang="en-GB" sz="2000" kern="1200" dirty="0">
              <a:latin typeface="L Futura Light"/>
              <a:ea typeface="+mn-ea"/>
              <a:cs typeface="+mn-cs"/>
            </a:endParaRPr>
          </a:p>
          <a:p>
            <a:pPr lvl="0">
              <a:spcAft>
                <a:spcPts val="600"/>
              </a:spcAft>
              <a:buFont typeface="Wingdings" panose="05000000000000000000" pitchFamily="2" charset="2"/>
              <a:buChar char="ü"/>
            </a:pPr>
            <a:r>
              <a:rPr lang="en-AU" sz="2000" kern="1200" dirty="0">
                <a:latin typeface="L Futura Light"/>
                <a:ea typeface="+mn-ea"/>
                <a:cs typeface="+mn-cs"/>
              </a:rPr>
              <a:t>Giving sufficient time to process a question, avoiding interrupting during pauses.</a:t>
            </a:r>
            <a:endParaRPr lang="en-GB" sz="2000" kern="1200" dirty="0">
              <a:latin typeface="L Futura Light"/>
              <a:ea typeface="+mn-ea"/>
              <a:cs typeface="+mn-cs"/>
            </a:endParaRPr>
          </a:p>
          <a:p>
            <a:pPr lvl="0">
              <a:spcAft>
                <a:spcPts val="600"/>
              </a:spcAft>
              <a:buFont typeface="Wingdings" panose="05000000000000000000" pitchFamily="2" charset="2"/>
              <a:buChar char="ü"/>
            </a:pPr>
            <a:r>
              <a:rPr lang="en-AU" sz="2000" kern="1200" dirty="0">
                <a:latin typeface="L Futura Light"/>
                <a:ea typeface="+mn-ea"/>
                <a:cs typeface="+mn-cs"/>
              </a:rPr>
              <a:t>Maintaining eye contact and ensuring body language is neutral.</a:t>
            </a:r>
            <a:endParaRPr lang="en-GB" sz="2000" kern="1200" dirty="0">
              <a:latin typeface="L Futura Light"/>
              <a:ea typeface="+mn-ea"/>
              <a:cs typeface="+mn-cs"/>
            </a:endParaRPr>
          </a:p>
          <a:p>
            <a:pPr lvl="0">
              <a:spcAft>
                <a:spcPts val="600"/>
              </a:spcAft>
              <a:buFont typeface="Wingdings" panose="05000000000000000000" pitchFamily="2" charset="2"/>
              <a:buChar char="ü"/>
            </a:pPr>
            <a:r>
              <a:rPr lang="en-AU" sz="2000" kern="1200" dirty="0">
                <a:latin typeface="L Futura Light"/>
                <a:ea typeface="+mn-ea"/>
                <a:cs typeface="+mn-cs"/>
              </a:rPr>
              <a:t>Supporting communication through visual aids </a:t>
            </a:r>
            <a:r>
              <a:rPr lang="en-AU" sz="2000" kern="1200" dirty="0" smtClean="0">
                <a:latin typeface="L Futura Light"/>
                <a:ea typeface="+mn-ea"/>
                <a:cs typeface="+mn-cs"/>
              </a:rPr>
              <a:t>(e.g. prompt </a:t>
            </a:r>
            <a:r>
              <a:rPr lang="en-AU" sz="2000" kern="1200" dirty="0">
                <a:latin typeface="L Futura Light"/>
                <a:ea typeface="+mn-ea"/>
                <a:cs typeface="+mn-cs"/>
              </a:rPr>
              <a:t>cards or photos) and appropriately trained intermediaries </a:t>
            </a:r>
            <a:r>
              <a:rPr lang="en-AU" sz="2000" kern="1200" dirty="0" smtClean="0">
                <a:latin typeface="L Futura Light"/>
                <a:ea typeface="+mn-ea"/>
                <a:cs typeface="+mn-cs"/>
              </a:rPr>
              <a:t>(e.g. </a:t>
            </a:r>
            <a:r>
              <a:rPr lang="en-AU" sz="2000" kern="1200" dirty="0">
                <a:latin typeface="L Futura Light"/>
                <a:ea typeface="+mn-ea"/>
                <a:cs typeface="+mn-cs"/>
              </a:rPr>
              <a:t>speech pathologists). </a:t>
            </a:r>
            <a:endParaRPr lang="en-GB" sz="2000" kern="1200" dirty="0">
              <a:latin typeface="L Futura Light"/>
              <a:ea typeface="+mn-ea"/>
              <a:cs typeface="+mn-cs"/>
            </a:endParaRPr>
          </a:p>
        </p:txBody>
      </p:sp>
      <p:sp>
        <p:nvSpPr>
          <p:cNvPr id="5" name="Rectangle 4">
            <a:extLst>
              <a:ext uri="{FF2B5EF4-FFF2-40B4-BE49-F238E27FC236}">
                <a16:creationId xmlns:a16="http://schemas.microsoft.com/office/drawing/2014/main" id="{15B9CA57-BF75-46B1-9E38-9A9BC7584FE4}"/>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6" name="Group 5">
            <a:extLst>
              <a:ext uri="{FF2B5EF4-FFF2-40B4-BE49-F238E27FC236}">
                <a16:creationId xmlns:a16="http://schemas.microsoft.com/office/drawing/2014/main" id="{D62AF03F-70BD-4078-B4B4-F780C6512351}"/>
              </a:ext>
            </a:extLst>
          </p:cNvPr>
          <p:cNvGrpSpPr/>
          <p:nvPr/>
        </p:nvGrpSpPr>
        <p:grpSpPr>
          <a:xfrm>
            <a:off x="2627784" y="6165304"/>
            <a:ext cx="6604813" cy="677855"/>
            <a:chOff x="2627784" y="6165304"/>
            <a:chExt cx="6604813" cy="677855"/>
          </a:xfrm>
        </p:grpSpPr>
        <p:grpSp>
          <p:nvGrpSpPr>
            <p:cNvPr id="7" name="Group 6">
              <a:extLst>
                <a:ext uri="{FF2B5EF4-FFF2-40B4-BE49-F238E27FC236}">
                  <a16:creationId xmlns:a16="http://schemas.microsoft.com/office/drawing/2014/main" id="{AFB4F503-243A-4193-B213-66B70B46FFDF}"/>
                </a:ext>
              </a:extLst>
            </p:cNvPr>
            <p:cNvGrpSpPr/>
            <p:nvPr/>
          </p:nvGrpSpPr>
          <p:grpSpPr>
            <a:xfrm>
              <a:off x="2627784" y="6165304"/>
              <a:ext cx="6137269" cy="677855"/>
              <a:chOff x="2627784" y="6165304"/>
              <a:chExt cx="6137269" cy="677855"/>
            </a:xfrm>
          </p:grpSpPr>
          <p:pic>
            <p:nvPicPr>
              <p:cNvPr id="9" name="Picture 8" descr="1474550282410.png">
                <a:extLst>
                  <a:ext uri="{FF2B5EF4-FFF2-40B4-BE49-F238E27FC236}">
                    <a16:creationId xmlns:a16="http://schemas.microsoft.com/office/drawing/2014/main" id="{807CF59E-EA15-4BF2-9078-FB890AC152A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0" name="Rounded Rectangle 11">
                <a:extLst>
                  <a:ext uri="{FF2B5EF4-FFF2-40B4-BE49-F238E27FC236}">
                    <a16:creationId xmlns:a16="http://schemas.microsoft.com/office/drawing/2014/main" id="{AA41CD25-1916-4DC4-988D-84E0715D7063}"/>
                  </a:ext>
                </a:extLst>
              </p:cNvPr>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ounded Rectangle 12">
                <a:extLst>
                  <a:ext uri="{FF2B5EF4-FFF2-40B4-BE49-F238E27FC236}">
                    <a16:creationId xmlns:a16="http://schemas.microsoft.com/office/drawing/2014/main" id="{C4CAF5A8-A826-4FFC-A2DD-4D00881647A4}"/>
                  </a:ext>
                </a:extLst>
              </p:cNvPr>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8" name="TextBox 7">
              <a:extLst>
                <a:ext uri="{FF2B5EF4-FFF2-40B4-BE49-F238E27FC236}">
                  <a16:creationId xmlns:a16="http://schemas.microsoft.com/office/drawing/2014/main" id="{92C5CFAA-4458-4D90-9558-6E966C0B6F76}"/>
                </a:ext>
              </a:extLst>
            </p:cNvPr>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4107597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hape 101"/>
          <p:cNvSpPr>
            <a:spLocks noChangeArrowheads="1"/>
          </p:cNvSpPr>
          <p:nvPr/>
        </p:nvSpPr>
        <p:spPr bwMode="auto">
          <a:xfrm>
            <a:off x="263525" y="1039813"/>
            <a:ext cx="8491538" cy="600075"/>
          </a:xfrm>
          <a:prstGeom prst="rect">
            <a:avLst/>
          </a:prstGeom>
          <a:noFill/>
          <a:ln w="12700">
            <a:noFill/>
            <a:miter lim="400000"/>
            <a:headEnd/>
            <a:tailEnd/>
          </a:ln>
        </p:spPr>
        <p:txBody>
          <a:bodyPr lIns="45719" rIns="45719">
            <a:spAutoFit/>
          </a:bodyPr>
          <a:lstStyle/>
          <a:p>
            <a:pPr>
              <a:spcBef>
                <a:spcPts val="700"/>
              </a:spcBef>
            </a:pPr>
            <a:r>
              <a:rPr lang="en-US" sz="3200" dirty="0">
                <a:solidFill>
                  <a:srgbClr val="0094BA"/>
                </a:solidFill>
                <a:latin typeface="L Futura Light"/>
                <a:ea typeface="L Futura Light"/>
                <a:cs typeface="L Futura Light"/>
                <a:sym typeface="L Futura Light"/>
              </a:rPr>
              <a:t>Implications: </a:t>
            </a:r>
            <a:r>
              <a:rPr lang="en-US" sz="3200" i="1" dirty="0">
                <a:solidFill>
                  <a:srgbClr val="0094BA"/>
                </a:solidFill>
                <a:latin typeface="L Futura Light"/>
                <a:ea typeface="L Futura Light"/>
                <a:cs typeface="L Futura Light"/>
                <a:sym typeface="L Futura Light"/>
              </a:rPr>
              <a:t>reforming justice processes</a:t>
            </a:r>
          </a:p>
        </p:txBody>
      </p:sp>
      <p:sp>
        <p:nvSpPr>
          <p:cNvPr id="21" name="Shape 90"/>
          <p:cNvSpPr>
            <a:spLocks noChangeArrowheads="1"/>
          </p:cNvSpPr>
          <p:nvPr/>
        </p:nvSpPr>
        <p:spPr bwMode="auto">
          <a:xfrm>
            <a:off x="263525" y="2026182"/>
            <a:ext cx="8491538" cy="4170372"/>
          </a:xfrm>
          <a:prstGeom prst="rect">
            <a:avLst/>
          </a:prstGeom>
          <a:noFill/>
          <a:ln w="12700">
            <a:noFill/>
            <a:miter lim="400000"/>
            <a:headEnd/>
            <a:tailEnd/>
          </a:ln>
        </p:spPr>
        <p:txBody>
          <a:bodyPr lIns="45719" rIns="45719">
            <a:spAutoFit/>
          </a:bodyPr>
          <a:lstStyle/>
          <a:p>
            <a:pPr marL="342900" lvl="0" indent="-342900">
              <a:lnSpc>
                <a:spcPct val="110000"/>
              </a:lnSpc>
              <a:spcAft>
                <a:spcPts val="1800"/>
              </a:spcAft>
              <a:buFont typeface="Wingdings" panose="05000000000000000000" pitchFamily="2" charset="2"/>
              <a:buChar char="ü"/>
            </a:pPr>
            <a:r>
              <a:rPr lang="en-US" sz="2000" dirty="0">
                <a:latin typeface="L Futura Light"/>
                <a:cs typeface="Calibri"/>
              </a:rPr>
              <a:t>Develop generic policing and youth justice procedures, practices and interventions that do not assume cognitive and communicative competence or understanding of </a:t>
            </a:r>
            <a:r>
              <a:rPr lang="en-US" sz="2000" dirty="0" smtClean="0">
                <a:latin typeface="L Futura Light"/>
                <a:cs typeface="Calibri"/>
              </a:rPr>
              <a:t>procedures – or therefore rely on assessment and diagnosis</a:t>
            </a:r>
            <a:endParaRPr lang="en-US" sz="2000" dirty="0">
              <a:latin typeface="L Futura Light"/>
              <a:cs typeface="Calibri"/>
            </a:endParaRPr>
          </a:p>
          <a:p>
            <a:pPr marL="342900" lvl="0" indent="-342900">
              <a:lnSpc>
                <a:spcPct val="110000"/>
              </a:lnSpc>
              <a:spcAft>
                <a:spcPts val="1800"/>
              </a:spcAft>
              <a:buFont typeface="Wingdings" panose="05000000000000000000" pitchFamily="2" charset="2"/>
              <a:buChar char="ü"/>
            </a:pPr>
            <a:r>
              <a:rPr lang="en-US" sz="2000" dirty="0" smtClean="0">
                <a:latin typeface="L Futura Light"/>
                <a:cs typeface="Calibri"/>
                <a:sym typeface="L Futura Light"/>
              </a:rPr>
              <a:t>Awareness </a:t>
            </a:r>
            <a:r>
              <a:rPr lang="en-US" sz="2000" dirty="0">
                <a:latin typeface="L Futura Light"/>
                <a:cs typeface="Calibri"/>
                <a:sym typeface="L Futura Light"/>
              </a:rPr>
              <a:t>of the </a:t>
            </a:r>
            <a:r>
              <a:rPr lang="en-US" sz="2000" dirty="0" smtClean="0">
                <a:latin typeface="L Futura Light"/>
                <a:cs typeface="Calibri"/>
                <a:sym typeface="L Futura Light"/>
              </a:rPr>
              <a:t>underlying reasons for</a:t>
            </a:r>
            <a:r>
              <a:rPr lang="en-US" sz="2000" dirty="0" smtClean="0">
                <a:latin typeface="L Futura Light"/>
                <a:cs typeface="Calibri"/>
                <a:sym typeface="L Futura Light"/>
              </a:rPr>
              <a:t> presenting difficulties </a:t>
            </a:r>
            <a:r>
              <a:rPr lang="en-US" sz="2000" dirty="0" smtClean="0">
                <a:latin typeface="L Futura Light"/>
                <a:cs typeface="Calibri"/>
                <a:sym typeface="L Futura Light"/>
              </a:rPr>
              <a:t>should </a:t>
            </a:r>
            <a:r>
              <a:rPr lang="en-US" sz="2000" dirty="0">
                <a:latin typeface="L Futura Light"/>
                <a:cs typeface="Calibri"/>
                <a:sym typeface="L Futura Light"/>
              </a:rPr>
              <a:t>support more effective measured responses, </a:t>
            </a:r>
            <a:r>
              <a:rPr lang="en-US" sz="2000" dirty="0" smtClean="0">
                <a:latin typeface="L Futura Light"/>
                <a:cs typeface="Calibri"/>
                <a:sym typeface="L Futura Light"/>
              </a:rPr>
              <a:t>including in reducing </a:t>
            </a:r>
            <a:r>
              <a:rPr lang="en-US" sz="2000" dirty="0">
                <a:latin typeface="L Futura Light"/>
                <a:cs typeface="Calibri"/>
                <a:sym typeface="L Futura Light"/>
              </a:rPr>
              <a:t>the use of </a:t>
            </a:r>
            <a:r>
              <a:rPr lang="en-US" sz="2000" dirty="0" smtClean="0">
                <a:latin typeface="L Futura Light"/>
                <a:cs typeface="Calibri"/>
                <a:sym typeface="L Futura Light"/>
              </a:rPr>
              <a:t>breach proceedings and </a:t>
            </a:r>
            <a:r>
              <a:rPr lang="en-US" sz="2000" dirty="0" smtClean="0">
                <a:latin typeface="L Futura Light"/>
                <a:cs typeface="Calibri"/>
                <a:sym typeface="L Futura Light"/>
              </a:rPr>
              <a:t>of restraint </a:t>
            </a:r>
            <a:r>
              <a:rPr lang="en-US" sz="2000" dirty="0" smtClean="0">
                <a:latin typeface="L Futura Light"/>
                <a:cs typeface="Calibri"/>
                <a:sym typeface="L Futura Light"/>
              </a:rPr>
              <a:t>in custody. There should be no assumptions that </a:t>
            </a:r>
            <a:r>
              <a:rPr lang="en-US" sz="2000" dirty="0">
                <a:latin typeface="L Futura Light"/>
                <a:cs typeface="Calibri"/>
                <a:sym typeface="L Futura Light"/>
              </a:rPr>
              <a:t>non-compliance is willful or </a:t>
            </a:r>
            <a:r>
              <a:rPr lang="en-US" sz="2000" dirty="0" smtClean="0">
                <a:latin typeface="L Futura Light"/>
                <a:cs typeface="Calibri"/>
                <a:sym typeface="L Futura Light"/>
              </a:rPr>
              <a:t>attitudinal.</a:t>
            </a:r>
            <a:endParaRPr lang="en-US" sz="2000" dirty="0">
              <a:latin typeface="L Futura Light"/>
              <a:cs typeface="Calibri"/>
              <a:sym typeface="L Futura Light"/>
            </a:endParaRPr>
          </a:p>
          <a:p>
            <a:pPr marL="342900" lvl="0" indent="-342900">
              <a:lnSpc>
                <a:spcPct val="110000"/>
              </a:lnSpc>
              <a:spcAft>
                <a:spcPts val="1800"/>
              </a:spcAft>
              <a:buFont typeface="Wingdings" panose="05000000000000000000" pitchFamily="2" charset="2"/>
              <a:buChar char="ü"/>
            </a:pPr>
            <a:endParaRPr lang="en-US" sz="2000" dirty="0">
              <a:latin typeface="L Futura Light"/>
              <a:cs typeface="Calibri"/>
              <a:sym typeface="L Futura Light"/>
            </a:endParaRPr>
          </a:p>
          <a:p>
            <a:pPr marL="342900" lvl="0" indent="-342900">
              <a:lnSpc>
                <a:spcPct val="110000"/>
              </a:lnSpc>
              <a:spcAft>
                <a:spcPts val="1800"/>
              </a:spcAft>
              <a:buFont typeface="Arial" panose="020B0604020202020204" pitchFamily="34" charset="0"/>
              <a:buChar char="•"/>
            </a:pPr>
            <a:endParaRPr lang="en-US" sz="2000" dirty="0">
              <a:solidFill>
                <a:srgbClr val="000000"/>
              </a:solidFill>
              <a:latin typeface="L Futura Light"/>
              <a:ea typeface="L Futura Light"/>
              <a:cs typeface="L Futura Light"/>
            </a:endParaRPr>
          </a:p>
        </p:txBody>
      </p:sp>
      <p:sp>
        <p:nvSpPr>
          <p:cNvPr id="23" name="Rectangle 22">
            <a:extLst>
              <a:ext uri="{FF2B5EF4-FFF2-40B4-BE49-F238E27FC236}">
                <a16:creationId xmlns:a16="http://schemas.microsoft.com/office/drawing/2014/main" id="{ABF42D99-5FCB-45E3-BA8F-3EFF0BCABD22}"/>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1" name="Group 10"/>
          <p:cNvGrpSpPr/>
          <p:nvPr/>
        </p:nvGrpSpPr>
        <p:grpSpPr>
          <a:xfrm>
            <a:off x="2627784" y="6165304"/>
            <a:ext cx="6604813" cy="677855"/>
            <a:chOff x="2627784" y="6165304"/>
            <a:chExt cx="6604813" cy="677855"/>
          </a:xfrm>
        </p:grpSpPr>
        <p:grpSp>
          <p:nvGrpSpPr>
            <p:cNvPr id="12" name="Group 11"/>
            <p:cNvGrpSpPr/>
            <p:nvPr/>
          </p:nvGrpSpPr>
          <p:grpSpPr>
            <a:xfrm>
              <a:off x="2627784" y="6165304"/>
              <a:ext cx="6137269" cy="677855"/>
              <a:chOff x="2627784" y="6165304"/>
              <a:chExt cx="6137269" cy="677855"/>
            </a:xfrm>
          </p:grpSpPr>
          <p:pic>
            <p:nvPicPr>
              <p:cNvPr id="14" name="Picture 13"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2" name="Rounded Rectangle 2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Rounded Rectangle 23"/>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3" name="TextBox 12"/>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237644677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179512" y="1844824"/>
            <a:ext cx="8585541" cy="3733800"/>
          </a:xfrm>
        </p:spPr>
        <p:txBody>
          <a:bodyPr/>
          <a:lstStyle/>
          <a:p>
            <a:pPr>
              <a:lnSpc>
                <a:spcPct val="110000"/>
              </a:lnSpc>
              <a:spcBef>
                <a:spcPts val="1800"/>
              </a:spcBef>
              <a:buSzPct val="100000"/>
              <a:buFont typeface="Wingdings" panose="05000000000000000000" pitchFamily="2" charset="2"/>
              <a:buChar char="ü"/>
            </a:pPr>
            <a:r>
              <a:rPr lang="en-US" sz="2000" dirty="0">
                <a:latin typeface="L Futura Light"/>
                <a:sym typeface="L Futura Light"/>
              </a:rPr>
              <a:t>Interventions must be adapted to take account of specific learning </a:t>
            </a:r>
            <a:r>
              <a:rPr lang="en-US" sz="2000" dirty="0" smtClean="0">
                <a:latin typeface="L Futura Light"/>
                <a:sym typeface="L Futura Light"/>
              </a:rPr>
              <a:t>needs or barriers to engagement – e.g. the use of shorter, repeated inputs</a:t>
            </a:r>
            <a:endParaRPr lang="en-US" sz="2000" dirty="0">
              <a:latin typeface="L Futura Light"/>
              <a:sym typeface="L Futura Light"/>
            </a:endParaRPr>
          </a:p>
          <a:p>
            <a:pPr>
              <a:lnSpc>
                <a:spcPct val="110000"/>
              </a:lnSpc>
              <a:spcBef>
                <a:spcPts val="1800"/>
              </a:spcBef>
              <a:buSzPct val="100000"/>
              <a:buFont typeface="Wingdings" panose="05000000000000000000" pitchFamily="2" charset="2"/>
              <a:buChar char="ü"/>
            </a:pPr>
            <a:r>
              <a:rPr lang="en-US" sz="2000" dirty="0" smtClean="0">
                <a:latin typeface="L Futura Light"/>
                <a:sym typeface="L Futura Light"/>
              </a:rPr>
              <a:t>Evidence-based specialist services should </a:t>
            </a:r>
            <a:r>
              <a:rPr lang="en-US" sz="2000" dirty="0">
                <a:latin typeface="L Futura Light"/>
                <a:sym typeface="L Futura Light"/>
              </a:rPr>
              <a:t>be employed in criminal justice </a:t>
            </a:r>
            <a:r>
              <a:rPr lang="en-US" sz="2000" dirty="0" smtClean="0">
                <a:latin typeface="L Futura Light"/>
                <a:sym typeface="L Futura Light"/>
              </a:rPr>
              <a:t>settings to address specific underlying needs</a:t>
            </a:r>
            <a:endParaRPr lang="en-US" sz="2000" dirty="0">
              <a:latin typeface="L Futura Light"/>
              <a:sym typeface="L Futura Light"/>
            </a:endParaRPr>
          </a:p>
          <a:p>
            <a:pPr>
              <a:lnSpc>
                <a:spcPct val="110000"/>
              </a:lnSpc>
              <a:spcBef>
                <a:spcPts val="1800"/>
              </a:spcBef>
              <a:buFont typeface="Wingdings" panose="05000000000000000000" pitchFamily="2" charset="2"/>
              <a:buChar char="ü"/>
            </a:pPr>
            <a:r>
              <a:rPr lang="en-AU" altLang="en-US" sz="2000" dirty="0">
                <a:latin typeface="L Futura Light"/>
              </a:rPr>
              <a:t>T</a:t>
            </a:r>
            <a:r>
              <a:rPr lang="en-AU" altLang="en-US" sz="2000" dirty="0" smtClean="0">
                <a:latin typeface="L Futura Light"/>
              </a:rPr>
              <a:t>he </a:t>
            </a:r>
            <a:r>
              <a:rPr lang="en-AU" altLang="en-US" sz="2000" dirty="0">
                <a:latin typeface="L Futura Light"/>
              </a:rPr>
              <a:t>principles of </a:t>
            </a:r>
            <a:r>
              <a:rPr lang="en-AU" altLang="en-US" sz="2000" dirty="0" smtClean="0">
                <a:latin typeface="L Futura Light"/>
              </a:rPr>
              <a:t>‘therapeutic justice’ should be applied so as to </a:t>
            </a:r>
            <a:r>
              <a:rPr lang="en-AU" altLang="en-US" sz="2000" dirty="0">
                <a:latin typeface="L Futura Light"/>
              </a:rPr>
              <a:t>offer ‘more holistic and less punitive’ support to address causes of vulnerability linked to </a:t>
            </a:r>
            <a:r>
              <a:rPr lang="en-AU" altLang="en-US" sz="2000" dirty="0" smtClean="0">
                <a:latin typeface="L Futura Light"/>
              </a:rPr>
              <a:t>offending</a:t>
            </a:r>
          </a:p>
          <a:p>
            <a:pPr>
              <a:lnSpc>
                <a:spcPct val="110000"/>
              </a:lnSpc>
              <a:spcBef>
                <a:spcPts val="1800"/>
              </a:spcBef>
              <a:buFont typeface="Wingdings" panose="05000000000000000000" pitchFamily="2" charset="2"/>
              <a:buChar char="ü"/>
            </a:pPr>
            <a:r>
              <a:rPr lang="en-AU" sz="2000" i="1" dirty="0" smtClean="0">
                <a:solidFill>
                  <a:srgbClr val="0099FF"/>
                </a:solidFill>
                <a:latin typeface="L Futura Light"/>
                <a:sym typeface="L Futura Light"/>
              </a:rPr>
              <a:t>Please note: This is not about excusing the crime of young people with impairments, but about responding in the most appropriate ways</a:t>
            </a:r>
            <a:endParaRPr lang="en-US" sz="2000" i="1" dirty="0">
              <a:solidFill>
                <a:srgbClr val="0099FF"/>
              </a:solidFill>
              <a:sym typeface="L Futura Light"/>
            </a:endParaRPr>
          </a:p>
          <a:p>
            <a:pPr>
              <a:lnSpc>
                <a:spcPct val="110000"/>
              </a:lnSpc>
              <a:spcBef>
                <a:spcPts val="1800"/>
              </a:spcBef>
              <a:buSzPct val="100000"/>
              <a:buFont typeface="Arial" panose="020B0604020202020204" pitchFamily="34" charset="0"/>
              <a:buChar char="•"/>
            </a:pPr>
            <a:endParaRPr lang="en-US" sz="2000" kern="1200" dirty="0">
              <a:sym typeface="L Futura Light"/>
            </a:endParaRPr>
          </a:p>
        </p:txBody>
      </p:sp>
      <p:sp>
        <p:nvSpPr>
          <p:cNvPr id="5" name="Rectangle 4">
            <a:extLst>
              <a:ext uri="{FF2B5EF4-FFF2-40B4-BE49-F238E27FC236}">
                <a16:creationId xmlns:a16="http://schemas.microsoft.com/office/drawing/2014/main" id="{D5E940A6-753A-4045-B7A5-317F3C16BB4E}"/>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6" name="Group 5">
            <a:extLst>
              <a:ext uri="{FF2B5EF4-FFF2-40B4-BE49-F238E27FC236}">
                <a16:creationId xmlns:a16="http://schemas.microsoft.com/office/drawing/2014/main" id="{6449AB5B-8B64-4676-B7C1-4E73ECD07936}"/>
              </a:ext>
            </a:extLst>
          </p:cNvPr>
          <p:cNvGrpSpPr/>
          <p:nvPr/>
        </p:nvGrpSpPr>
        <p:grpSpPr>
          <a:xfrm>
            <a:off x="2627784" y="6165304"/>
            <a:ext cx="6604813" cy="677855"/>
            <a:chOff x="2627784" y="6165304"/>
            <a:chExt cx="6604813" cy="677855"/>
          </a:xfrm>
        </p:grpSpPr>
        <p:grpSp>
          <p:nvGrpSpPr>
            <p:cNvPr id="7" name="Group 6">
              <a:extLst>
                <a:ext uri="{FF2B5EF4-FFF2-40B4-BE49-F238E27FC236}">
                  <a16:creationId xmlns:a16="http://schemas.microsoft.com/office/drawing/2014/main" id="{96042B2C-ECA8-4E8B-AFC8-2B69FB784F0F}"/>
                </a:ext>
              </a:extLst>
            </p:cNvPr>
            <p:cNvGrpSpPr/>
            <p:nvPr/>
          </p:nvGrpSpPr>
          <p:grpSpPr>
            <a:xfrm>
              <a:off x="2627784" y="6165304"/>
              <a:ext cx="6137269" cy="677855"/>
              <a:chOff x="2627784" y="6165304"/>
              <a:chExt cx="6137269" cy="677855"/>
            </a:xfrm>
          </p:grpSpPr>
          <p:pic>
            <p:nvPicPr>
              <p:cNvPr id="9" name="Picture 8" descr="1474550282410.png">
                <a:extLst>
                  <a:ext uri="{FF2B5EF4-FFF2-40B4-BE49-F238E27FC236}">
                    <a16:creationId xmlns:a16="http://schemas.microsoft.com/office/drawing/2014/main" id="{8436C6BF-C8A4-4D36-B922-3B295E3C090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0" name="Rounded Rectangle 11">
                <a:extLst>
                  <a:ext uri="{FF2B5EF4-FFF2-40B4-BE49-F238E27FC236}">
                    <a16:creationId xmlns:a16="http://schemas.microsoft.com/office/drawing/2014/main" id="{489B67E3-D9DD-4D6D-9D93-B75F673B9E7D}"/>
                  </a:ext>
                </a:extLst>
              </p:cNvPr>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ounded Rectangle 12">
                <a:extLst>
                  <a:ext uri="{FF2B5EF4-FFF2-40B4-BE49-F238E27FC236}">
                    <a16:creationId xmlns:a16="http://schemas.microsoft.com/office/drawing/2014/main" id="{399591EA-532D-439E-A183-C57009D0150C}"/>
                  </a:ext>
                </a:extLst>
              </p:cNvPr>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8" name="TextBox 7">
              <a:extLst>
                <a:ext uri="{FF2B5EF4-FFF2-40B4-BE49-F238E27FC236}">
                  <a16:creationId xmlns:a16="http://schemas.microsoft.com/office/drawing/2014/main" id="{49F8A295-4CDD-4C0E-B283-165D5553AE8B}"/>
                </a:ext>
              </a:extLst>
            </p:cNvPr>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5"/>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6"/>
                </a:rPr>
                <a:t>n</a:t>
              </a:r>
              <a:r>
                <a:rPr lang="en-GB" sz="1400" dirty="0">
                  <a:solidFill>
                    <a:srgbClr val="000000"/>
                  </a:solidFill>
                  <a:latin typeface="L Futura Light"/>
                  <a:ea typeface="Calibri"/>
                  <a:cs typeface="Calibri"/>
                  <a:sym typeface="Calibri"/>
                  <a:hlinkClick r:id="rId6"/>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6"/>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
        <p:nvSpPr>
          <p:cNvPr id="12" name="Shape 101"/>
          <p:cNvSpPr>
            <a:spLocks noChangeArrowheads="1"/>
          </p:cNvSpPr>
          <p:nvPr/>
        </p:nvSpPr>
        <p:spPr bwMode="auto">
          <a:xfrm>
            <a:off x="263525" y="1039813"/>
            <a:ext cx="8491538" cy="600075"/>
          </a:xfrm>
          <a:prstGeom prst="rect">
            <a:avLst/>
          </a:prstGeom>
          <a:noFill/>
          <a:ln w="12700">
            <a:noFill/>
            <a:miter lim="400000"/>
            <a:headEnd/>
            <a:tailEnd/>
          </a:ln>
        </p:spPr>
        <p:txBody>
          <a:bodyPr lIns="45719" rIns="45719">
            <a:spAutoFit/>
          </a:bodyPr>
          <a:lstStyle/>
          <a:p>
            <a:pPr>
              <a:spcBef>
                <a:spcPts val="700"/>
              </a:spcBef>
            </a:pPr>
            <a:r>
              <a:rPr lang="en-US" sz="3200" dirty="0">
                <a:solidFill>
                  <a:srgbClr val="0094BA"/>
                </a:solidFill>
                <a:latin typeface="L Futura Light"/>
                <a:ea typeface="L Futura Light"/>
                <a:cs typeface="L Futura Light"/>
                <a:sym typeface="L Futura Light"/>
              </a:rPr>
              <a:t>Implications: </a:t>
            </a:r>
            <a:r>
              <a:rPr lang="en-US" sz="3200" i="1" dirty="0" smtClean="0">
                <a:solidFill>
                  <a:srgbClr val="0094BA"/>
                </a:solidFill>
                <a:latin typeface="L Futura Light"/>
                <a:ea typeface="L Futura Light"/>
                <a:cs typeface="L Futura Light"/>
                <a:sym typeface="L Futura Light"/>
              </a:rPr>
              <a:t>adapting interventions</a:t>
            </a:r>
            <a:endParaRPr lang="en-US" sz="3200" i="1" dirty="0">
              <a:solidFill>
                <a:srgbClr val="0094BA"/>
              </a:solidFill>
              <a:latin typeface="L Futura Light"/>
              <a:ea typeface="L Futura Light"/>
              <a:cs typeface="L Futura Light"/>
              <a:sym typeface="L Futura Light"/>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192008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09"/>
          <p:cNvSpPr>
            <a:spLocks noGrp="1"/>
          </p:cNvSpPr>
          <p:nvPr>
            <p:ph type="body" idx="4294967295"/>
          </p:nvPr>
        </p:nvSpPr>
        <p:spPr bwMode="auto">
          <a:xfrm>
            <a:off x="395536" y="2996952"/>
            <a:ext cx="6938950" cy="2440930"/>
          </a:xfrm>
          <a:prstGeom prst="rect">
            <a:avLst/>
          </a:prstGeom>
          <a:noFill/>
          <a:ln w="12700">
            <a:miter lim="400000"/>
            <a:headEnd/>
            <a:tailEnd/>
          </a:ln>
        </p:spPr>
        <p:txBody>
          <a:bodyPr lIns="0" tIns="0" rIns="0" bIns="0"/>
          <a:lstStyle/>
          <a:p>
            <a:pPr eaLnBrk="1" hangingPunct="1">
              <a:lnSpc>
                <a:spcPct val="115000"/>
              </a:lnSpc>
              <a:spcBef>
                <a:spcPts val="600"/>
              </a:spcBef>
              <a:buSzTx/>
              <a:buFont typeface="Arial" charset="0"/>
              <a:buNone/>
            </a:pPr>
            <a:r>
              <a:rPr lang="en-US" sz="2000" b="1" dirty="0">
                <a:solidFill>
                  <a:srgbClr val="000000"/>
                </a:solidFill>
                <a:latin typeface="L Futura Light"/>
                <a:ea typeface="L Futura Light"/>
                <a:cs typeface="L Futura Light"/>
                <a:sym typeface="L Futura Light"/>
              </a:rPr>
              <a:t>Email</a:t>
            </a:r>
            <a:r>
              <a:rPr lang="en-US" sz="2000" dirty="0">
                <a:solidFill>
                  <a:srgbClr val="000000"/>
                </a:solidFill>
                <a:latin typeface="L Futura Light"/>
                <a:ea typeface="L Futura Light"/>
                <a:cs typeface="L Futura Light"/>
                <a:sym typeface="L Futura Light"/>
              </a:rPr>
              <a:t>: 	</a:t>
            </a:r>
            <a:r>
              <a:rPr lang="en-US" sz="2000" dirty="0" smtClean="0">
                <a:solidFill>
                  <a:srgbClr val="000000"/>
                </a:solidFill>
                <a:latin typeface="L Futura Light"/>
                <a:ea typeface="L Futura Light"/>
                <a:cs typeface="L Futura Light"/>
                <a:sym typeface="L Futura Light"/>
              </a:rPr>
              <a:t>	</a:t>
            </a:r>
            <a:r>
              <a:rPr lang="en-US" sz="2000" dirty="0" smtClean="0">
                <a:solidFill>
                  <a:srgbClr val="000000"/>
                </a:solidFill>
                <a:latin typeface="L Futura Light"/>
                <a:ea typeface="L Futura Light"/>
                <a:cs typeface="L Futura Light"/>
                <a:sym typeface="L Futura Light"/>
                <a:hlinkClick r:id="rId3"/>
              </a:rPr>
              <a:t>nathan.hughes@sheffield.ac.uk</a:t>
            </a:r>
            <a:r>
              <a:rPr lang="en-US" sz="2000" dirty="0" smtClean="0">
                <a:solidFill>
                  <a:srgbClr val="000000"/>
                </a:solidFill>
                <a:latin typeface="L Futura Light"/>
                <a:ea typeface="L Futura Light"/>
                <a:cs typeface="L Futura Light"/>
                <a:sym typeface="L Futura Light"/>
              </a:rPr>
              <a:t> </a:t>
            </a:r>
            <a:endParaRPr lang="en-US" sz="2000" dirty="0">
              <a:solidFill>
                <a:srgbClr val="000000"/>
              </a:solidFill>
              <a:latin typeface="L Futura Light"/>
              <a:ea typeface="L Futura Light"/>
              <a:cs typeface="L Futura Light"/>
              <a:sym typeface="L Futura Light"/>
            </a:endParaRPr>
          </a:p>
          <a:p>
            <a:pPr eaLnBrk="1" hangingPunct="1">
              <a:lnSpc>
                <a:spcPct val="115000"/>
              </a:lnSpc>
              <a:spcBef>
                <a:spcPts val="600"/>
              </a:spcBef>
              <a:buSzTx/>
              <a:buFont typeface="Arial" charset="0"/>
              <a:buNone/>
            </a:pPr>
            <a:endParaRPr lang="en-US" sz="2000" b="1" dirty="0">
              <a:solidFill>
                <a:srgbClr val="000000"/>
              </a:solidFill>
              <a:latin typeface="L Futura Light"/>
              <a:ea typeface="L Futura Light"/>
              <a:cs typeface="L Futura Light"/>
              <a:sym typeface="L Futura Light"/>
            </a:endParaRPr>
          </a:p>
          <a:p>
            <a:pPr eaLnBrk="1" hangingPunct="1">
              <a:lnSpc>
                <a:spcPct val="115000"/>
              </a:lnSpc>
              <a:spcBef>
                <a:spcPts val="600"/>
              </a:spcBef>
              <a:buSzTx/>
              <a:buFont typeface="Arial" charset="0"/>
              <a:buNone/>
            </a:pPr>
            <a:r>
              <a:rPr lang="en-US" sz="2000" b="1" dirty="0">
                <a:solidFill>
                  <a:srgbClr val="000000"/>
                </a:solidFill>
                <a:latin typeface="L Futura Light"/>
                <a:ea typeface="L Futura Light"/>
                <a:cs typeface="L Futura Light"/>
                <a:sym typeface="L Futura Light"/>
              </a:rPr>
              <a:t>Web</a:t>
            </a:r>
            <a:r>
              <a:rPr lang="en-US" sz="2000" dirty="0">
                <a:solidFill>
                  <a:srgbClr val="000000"/>
                </a:solidFill>
                <a:latin typeface="L Futura Light"/>
                <a:ea typeface="L Futura Light"/>
                <a:cs typeface="L Futura Light"/>
                <a:sym typeface="L Futura Light"/>
              </a:rPr>
              <a:t>: 		</a:t>
            </a:r>
            <a:r>
              <a:rPr lang="en-US" sz="2000" dirty="0">
                <a:solidFill>
                  <a:srgbClr val="000000"/>
                </a:solidFill>
                <a:latin typeface="L Futura Light"/>
                <a:ea typeface="L Futura Light"/>
                <a:cs typeface="L Futura Light"/>
                <a:sym typeface="L Futura Light"/>
                <a:hlinkClick r:id="rId4"/>
              </a:rPr>
              <a:t>sheffield.academia.edu/NathanHughes/</a:t>
            </a:r>
            <a:r>
              <a:rPr lang="en-US" sz="2000" dirty="0">
                <a:solidFill>
                  <a:srgbClr val="000000"/>
                </a:solidFill>
                <a:latin typeface="L Futura Light"/>
                <a:ea typeface="L Futura Light"/>
                <a:cs typeface="L Futura Light"/>
                <a:sym typeface="L Futura Light"/>
              </a:rPr>
              <a:t> </a:t>
            </a:r>
          </a:p>
          <a:p>
            <a:pPr eaLnBrk="1" hangingPunct="1">
              <a:lnSpc>
                <a:spcPct val="115000"/>
              </a:lnSpc>
              <a:spcBef>
                <a:spcPts val="600"/>
              </a:spcBef>
              <a:buSzTx/>
              <a:buFont typeface="Arial" charset="0"/>
              <a:buNone/>
            </a:pPr>
            <a:endParaRPr lang="en-US" sz="2000" b="1" dirty="0">
              <a:solidFill>
                <a:srgbClr val="000000"/>
              </a:solidFill>
              <a:latin typeface="L Futura Light"/>
              <a:ea typeface="L Futura Light"/>
              <a:cs typeface="L Futura Light"/>
              <a:sym typeface="L Futura Light"/>
            </a:endParaRPr>
          </a:p>
          <a:p>
            <a:pPr eaLnBrk="1" hangingPunct="1">
              <a:lnSpc>
                <a:spcPct val="115000"/>
              </a:lnSpc>
              <a:spcBef>
                <a:spcPts val="600"/>
              </a:spcBef>
              <a:buSzTx/>
              <a:buFont typeface="Arial" charset="0"/>
              <a:buNone/>
            </a:pPr>
            <a:r>
              <a:rPr lang="en-US" sz="2000" b="1" dirty="0">
                <a:solidFill>
                  <a:srgbClr val="000000"/>
                </a:solidFill>
                <a:latin typeface="L Futura Light"/>
                <a:ea typeface="L Futura Light"/>
                <a:cs typeface="L Futura Light"/>
                <a:sym typeface="L Futura Light"/>
              </a:rPr>
              <a:t>Google:</a:t>
            </a:r>
            <a:r>
              <a:rPr lang="en-US" sz="2000" dirty="0">
                <a:solidFill>
                  <a:srgbClr val="000000"/>
                </a:solidFill>
                <a:latin typeface="L Futura Light"/>
                <a:ea typeface="L Futura Light"/>
                <a:cs typeface="L Futura Light"/>
                <a:sym typeface="L Futura Light"/>
              </a:rPr>
              <a:t>	</a:t>
            </a:r>
            <a:r>
              <a:rPr lang="en-US" sz="2000" dirty="0" err="1">
                <a:solidFill>
                  <a:srgbClr val="000000"/>
                </a:solidFill>
                <a:latin typeface="L Futura Light"/>
                <a:ea typeface="L Futura Light"/>
                <a:cs typeface="L Futura Light"/>
                <a:sym typeface="L Futura Light"/>
              </a:rPr>
              <a:t>nathan</a:t>
            </a:r>
            <a:r>
              <a:rPr lang="en-US" sz="2000" dirty="0">
                <a:solidFill>
                  <a:srgbClr val="000000"/>
                </a:solidFill>
                <a:latin typeface="L Futura Light"/>
                <a:ea typeface="L Futura Light"/>
                <a:cs typeface="L Futura Light"/>
                <a:sym typeface="L Futura Light"/>
              </a:rPr>
              <a:t> </a:t>
            </a:r>
            <a:r>
              <a:rPr lang="en-US" sz="2000" dirty="0" err="1">
                <a:solidFill>
                  <a:srgbClr val="000000"/>
                </a:solidFill>
                <a:latin typeface="L Futura Light"/>
                <a:ea typeface="L Futura Light"/>
                <a:cs typeface="L Futura Light"/>
                <a:sym typeface="L Futura Light"/>
              </a:rPr>
              <a:t>hughes</a:t>
            </a:r>
            <a:r>
              <a:rPr lang="en-US" sz="2000" dirty="0">
                <a:solidFill>
                  <a:srgbClr val="000000"/>
                </a:solidFill>
                <a:latin typeface="L Futura Light"/>
                <a:ea typeface="L Futura Light"/>
                <a:cs typeface="L Futura Light"/>
                <a:sym typeface="L Futura Light"/>
              </a:rPr>
              <a:t> academia</a:t>
            </a:r>
          </a:p>
        </p:txBody>
      </p:sp>
      <p:sp>
        <p:nvSpPr>
          <p:cNvPr id="28675" name="Shape 113"/>
          <p:cNvSpPr>
            <a:spLocks noChangeArrowheads="1"/>
          </p:cNvSpPr>
          <p:nvPr/>
        </p:nvSpPr>
        <p:spPr bwMode="auto">
          <a:xfrm>
            <a:off x="345180" y="1772543"/>
            <a:ext cx="8816975" cy="574675"/>
          </a:xfrm>
          <a:prstGeom prst="rect">
            <a:avLst/>
          </a:prstGeom>
          <a:noFill/>
          <a:ln w="12700">
            <a:noFill/>
            <a:miter lim="400000"/>
            <a:headEnd/>
            <a:tailEnd/>
          </a:ln>
        </p:spPr>
        <p:txBody>
          <a:bodyPr lIns="45719" rIns="45719">
            <a:spAutoFit/>
          </a:bodyPr>
          <a:lstStyle/>
          <a:p>
            <a:pPr>
              <a:spcBef>
                <a:spcPts val="700"/>
              </a:spcBef>
            </a:pPr>
            <a:r>
              <a:rPr lang="en-US" sz="3200" dirty="0">
                <a:solidFill>
                  <a:srgbClr val="0094BA"/>
                </a:solidFill>
                <a:latin typeface="L Futura Light"/>
                <a:ea typeface="L Futura Light"/>
                <a:cs typeface="L Futura Light"/>
                <a:sym typeface="L Futura Light"/>
              </a:rPr>
              <a:t>Contact details:</a:t>
            </a:r>
          </a:p>
        </p:txBody>
      </p:sp>
      <p:sp>
        <p:nvSpPr>
          <p:cNvPr id="7" name="Rectangle 6"/>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8" name="Group 7"/>
          <p:cNvGrpSpPr/>
          <p:nvPr/>
        </p:nvGrpSpPr>
        <p:grpSpPr>
          <a:xfrm>
            <a:off x="2627784" y="6165304"/>
            <a:ext cx="6604813" cy="677855"/>
            <a:chOff x="2627784" y="6165304"/>
            <a:chExt cx="6604813" cy="677855"/>
          </a:xfrm>
        </p:grpSpPr>
        <p:grpSp>
          <p:nvGrpSpPr>
            <p:cNvPr id="9" name="Group 8"/>
            <p:cNvGrpSpPr/>
            <p:nvPr/>
          </p:nvGrpSpPr>
          <p:grpSpPr>
            <a:xfrm>
              <a:off x="2627784" y="6165304"/>
              <a:ext cx="6137269" cy="677855"/>
              <a:chOff x="2627784" y="6165304"/>
              <a:chExt cx="6137269" cy="677855"/>
            </a:xfrm>
          </p:grpSpPr>
          <p:pic>
            <p:nvPicPr>
              <p:cNvPr id="11" name="Picture 10" descr="1474550282410.png"/>
              <p:cNvPicPr/>
              <p:nvPr/>
            </p:nvPicPr>
            <p:blipFill>
              <a:blip r:embed="rId5"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12" name="Rounded Rectangle 1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ounded Rectangle 12"/>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0" name="TextBox 9"/>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6"/>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7"/>
                </a:rPr>
                <a:t>n</a:t>
              </a:r>
              <a:r>
                <a:rPr lang="en-GB" sz="1400" dirty="0">
                  <a:solidFill>
                    <a:srgbClr val="000000"/>
                  </a:solidFill>
                  <a:latin typeface="L Futura Light"/>
                  <a:ea typeface="Calibri"/>
                  <a:cs typeface="Calibri"/>
                  <a:sym typeface="Calibri"/>
                  <a:hlinkClick r:id="rId7"/>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7"/>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51854547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E940A6-753A-4045-B7A5-317F3C16BB4E}"/>
              </a:ext>
            </a:extLst>
          </p:cNvPr>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6" name="Picture 5"/>
          <p:cNvPicPr>
            <a:picLocks noChangeAspect="1"/>
          </p:cNvPicPr>
          <p:nvPr/>
        </p:nvPicPr>
        <p:blipFill rotWithShape="1">
          <a:blip r:embed="rId3"/>
          <a:srcRect l="79877" b="38462"/>
          <a:stretch/>
        </p:blipFill>
        <p:spPr>
          <a:xfrm>
            <a:off x="1" y="0"/>
            <a:ext cx="9144000" cy="6858000"/>
          </a:xfrm>
          <a:prstGeom prst="rect">
            <a:avLst/>
          </a:prstGeom>
        </p:spPr>
      </p:pic>
      <p:pic>
        <p:nvPicPr>
          <p:cNvPr id="4" name="Picture 3"/>
          <p:cNvPicPr>
            <a:picLocks noChangeAspect="1"/>
          </p:cNvPicPr>
          <p:nvPr/>
        </p:nvPicPr>
        <p:blipFill rotWithShape="1">
          <a:blip r:embed="rId3"/>
          <a:srcRect l="10981" b="21281"/>
          <a:stretch/>
        </p:blipFill>
        <p:spPr>
          <a:xfrm>
            <a:off x="46089" y="504056"/>
            <a:ext cx="4669927" cy="6021288"/>
          </a:xfrm>
          <a:prstGeom prst="rect">
            <a:avLst/>
          </a:prstGeom>
        </p:spPr>
      </p:pic>
      <p:pic>
        <p:nvPicPr>
          <p:cNvPr id="5" name="Picture 4"/>
          <p:cNvPicPr>
            <a:picLocks noChangeAspect="1"/>
          </p:cNvPicPr>
          <p:nvPr/>
        </p:nvPicPr>
        <p:blipFill rotWithShape="1">
          <a:blip r:embed="rId3"/>
          <a:srcRect l="3741" t="76923" r="5798"/>
          <a:stretch/>
        </p:blipFill>
        <p:spPr>
          <a:xfrm>
            <a:off x="2996115" y="1471862"/>
            <a:ext cx="6112389" cy="2272556"/>
          </a:xfrm>
          <a:prstGeom prst="rect">
            <a:avLst/>
          </a:prstGeom>
        </p:spPr>
      </p:pic>
      <p:pic>
        <p:nvPicPr>
          <p:cNvPr id="8" name="Picture 7"/>
          <p:cNvPicPr>
            <a:picLocks noChangeAspect="1"/>
          </p:cNvPicPr>
          <p:nvPr/>
        </p:nvPicPr>
        <p:blipFill rotWithShape="1">
          <a:blip r:embed="rId4"/>
          <a:srcRect l="2317" b="16437"/>
          <a:stretch/>
        </p:blipFill>
        <p:spPr>
          <a:xfrm>
            <a:off x="3059832" y="4032448"/>
            <a:ext cx="6072537" cy="732160"/>
          </a:xfrm>
          <a:prstGeom prst="rect">
            <a:avLst/>
          </a:prstGeom>
        </p:spPr>
      </p:pic>
      <p:sp>
        <p:nvSpPr>
          <p:cNvPr id="2" name="TextBox 1"/>
          <p:cNvSpPr txBox="1"/>
          <p:nvPr/>
        </p:nvSpPr>
        <p:spPr>
          <a:xfrm>
            <a:off x="4355976" y="5216280"/>
            <a:ext cx="4536503" cy="461663"/>
          </a:xfrm>
          <a:prstGeom prst="rect">
            <a:avLst/>
          </a:prstGeom>
          <a:noFill/>
          <a:ln w="12700" cap="flat">
            <a:solidFill>
              <a:schemeClr val="accent1">
                <a:alpha val="99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000000"/>
                </a:solidFill>
                <a:effectLst/>
                <a:uFillTx/>
                <a:latin typeface="Calibri"/>
                <a:ea typeface="Calibri"/>
                <a:cs typeface="Calibri"/>
                <a:sym typeface="Calibri"/>
              </a:rPr>
              <a:t>Google: “UKABIF Time for Change”</a:t>
            </a:r>
            <a:endParaRPr kumimoji="0" lang="en-GB" sz="2400" b="1"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22130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29"/>
          <p:cNvSpPr>
            <a:spLocks noChangeArrowheads="1"/>
          </p:cNvSpPr>
          <p:nvPr/>
        </p:nvSpPr>
        <p:spPr bwMode="auto">
          <a:xfrm>
            <a:off x="263525" y="1039813"/>
            <a:ext cx="8491538" cy="600075"/>
          </a:xfrm>
          <a:prstGeom prst="rect">
            <a:avLst/>
          </a:prstGeom>
          <a:noFill/>
          <a:ln w="12700">
            <a:noFill/>
            <a:miter lim="400000"/>
            <a:headEnd/>
            <a:tailEnd/>
          </a:ln>
        </p:spPr>
        <p:txBody>
          <a:bodyPr lIns="0" tIns="0" rIns="0" bIns="0">
            <a:spAutoFit/>
          </a:bodyPr>
          <a:lstStyle/>
          <a:p>
            <a:pPr>
              <a:spcBef>
                <a:spcPts val="700"/>
              </a:spcBef>
            </a:pPr>
            <a:r>
              <a:rPr lang="en-US" sz="3300">
                <a:solidFill>
                  <a:srgbClr val="0094BA"/>
                </a:solidFill>
                <a:latin typeface="L Futura Light"/>
                <a:ea typeface="L Futura Light"/>
                <a:cs typeface="L Futura Light"/>
                <a:sym typeface="L Futura Light"/>
              </a:rPr>
              <a:t>Definitions</a:t>
            </a:r>
          </a:p>
        </p:txBody>
      </p:sp>
      <p:sp>
        <p:nvSpPr>
          <p:cNvPr id="10243" name="Shape 30"/>
          <p:cNvSpPr>
            <a:spLocks noChangeArrowheads="1"/>
          </p:cNvSpPr>
          <p:nvPr/>
        </p:nvSpPr>
        <p:spPr bwMode="auto">
          <a:xfrm>
            <a:off x="263525" y="1911350"/>
            <a:ext cx="8667750" cy="2163156"/>
          </a:xfrm>
          <a:prstGeom prst="rect">
            <a:avLst/>
          </a:prstGeom>
          <a:noFill/>
          <a:ln w="12700">
            <a:noFill/>
            <a:miter lim="400000"/>
            <a:headEnd/>
            <a:tailEnd/>
          </a:ln>
        </p:spPr>
        <p:txBody>
          <a:bodyPr lIns="0" tIns="0" rIns="0" bIns="0">
            <a:spAutoFit/>
          </a:bodyPr>
          <a:lstStyle/>
          <a:p>
            <a:pPr>
              <a:lnSpc>
                <a:spcPct val="110000"/>
              </a:lnSpc>
              <a:spcBef>
                <a:spcPts val="500"/>
              </a:spcBef>
            </a:pPr>
            <a:r>
              <a:rPr lang="en-US" sz="2400" b="1" dirty="0" smtClean="0">
                <a:solidFill>
                  <a:srgbClr val="00203F"/>
                </a:solidFill>
                <a:latin typeface="L Futura Light"/>
                <a:ea typeface="L Futura Light"/>
                <a:cs typeface="L Futura Light"/>
                <a:sym typeface="L Futura Light"/>
              </a:rPr>
              <a:t>Neurodevelopmental </a:t>
            </a:r>
            <a:r>
              <a:rPr lang="en-US" sz="2400" b="1" dirty="0">
                <a:solidFill>
                  <a:srgbClr val="00203F"/>
                </a:solidFill>
                <a:latin typeface="L Futura Light"/>
                <a:ea typeface="L Futura Light"/>
                <a:cs typeface="L Futura Light"/>
                <a:sym typeface="L Futura Light"/>
              </a:rPr>
              <a:t>disorders</a:t>
            </a:r>
            <a:r>
              <a:rPr lang="en-US" sz="2400" dirty="0">
                <a:solidFill>
                  <a:srgbClr val="00203F"/>
                </a:solidFill>
                <a:latin typeface="L Futura Light"/>
                <a:ea typeface="L Futura Light"/>
                <a:cs typeface="L Futura Light"/>
                <a:sym typeface="L Futura Light"/>
              </a:rPr>
              <a:t>: </a:t>
            </a:r>
            <a:r>
              <a:rPr lang="en-US" sz="2000" dirty="0">
                <a:solidFill>
                  <a:srgbClr val="00203F"/>
                </a:solidFill>
                <a:latin typeface="L Futura Light"/>
                <a:ea typeface="L Futura Light"/>
                <a:cs typeface="L Futura Light"/>
                <a:sym typeface="L Futura Light"/>
              </a:rPr>
              <a:t>‘a group of conditions… [which] typically manifest early in development, often before the child enters grade school, and are characterized by developmental deficits that produce impairments of personal, social, academic, or occupational functioning.’ (APA, 2013</a:t>
            </a:r>
            <a:r>
              <a:rPr lang="en-US" sz="2000" dirty="0" smtClean="0">
                <a:solidFill>
                  <a:srgbClr val="00203F"/>
                </a:solidFill>
                <a:latin typeface="L Futura Light"/>
                <a:ea typeface="L Futura Light"/>
                <a:cs typeface="L Futura Light"/>
                <a:sym typeface="L Futura Light"/>
              </a:rPr>
              <a:t>)</a:t>
            </a:r>
          </a:p>
          <a:p>
            <a:pPr>
              <a:lnSpc>
                <a:spcPct val="110000"/>
              </a:lnSpc>
              <a:spcBef>
                <a:spcPts val="500"/>
              </a:spcBef>
            </a:pPr>
            <a:endParaRPr lang="en-US" sz="2000" dirty="0">
              <a:solidFill>
                <a:srgbClr val="00203F"/>
              </a:solidFill>
              <a:latin typeface="L Futura Light"/>
              <a:ea typeface="L Futura Light"/>
              <a:cs typeface="L Futura Light"/>
              <a:sym typeface="L Futura Light"/>
            </a:endParaRPr>
          </a:p>
        </p:txBody>
      </p:sp>
      <p:sp>
        <p:nvSpPr>
          <p:cNvPr id="2" name="TextBox 1"/>
          <p:cNvSpPr txBox="1"/>
          <p:nvPr/>
        </p:nvSpPr>
        <p:spPr>
          <a:xfrm>
            <a:off x="286965" y="3822429"/>
            <a:ext cx="8510860" cy="28469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2" spcCol="38100" rtlCol="0" anchor="t">
            <a:spAutoFit/>
          </a:bodyPr>
          <a:lstStyle/>
          <a:p>
            <a:pPr>
              <a:lnSpc>
                <a:spcPct val="110000"/>
              </a:lnSpc>
              <a:spcBef>
                <a:spcPts val="500"/>
              </a:spcBef>
            </a:pPr>
            <a:r>
              <a:rPr lang="en-US" sz="2000" dirty="0">
                <a:solidFill>
                  <a:srgbClr val="00203F"/>
                </a:solidFill>
                <a:latin typeface="L Futura Light"/>
                <a:ea typeface="L Futura Light"/>
                <a:cs typeface="L Futura Light"/>
                <a:sym typeface="L Futura Light"/>
              </a:rPr>
              <a:t>Such disorders include:</a:t>
            </a:r>
          </a:p>
          <a:p>
            <a:pPr marL="342900" indent="-342900">
              <a:lnSpc>
                <a:spcPct val="110000"/>
              </a:lnSpc>
              <a:spcBef>
                <a:spcPts val="500"/>
              </a:spcBef>
              <a:buFont typeface="Arial" panose="020B0604020202020204" pitchFamily="34" charset="0"/>
              <a:buChar char="•"/>
            </a:pPr>
            <a:r>
              <a:rPr lang="en-US" sz="2000" dirty="0">
                <a:solidFill>
                  <a:srgbClr val="00203F"/>
                </a:solidFill>
                <a:latin typeface="L Futura Light"/>
                <a:ea typeface="L Futura Light"/>
                <a:cs typeface="L Futura Light"/>
              </a:rPr>
              <a:t>intellectual / learning disability; </a:t>
            </a:r>
          </a:p>
          <a:p>
            <a:pPr marL="342900" indent="-342900">
              <a:lnSpc>
                <a:spcPct val="110000"/>
              </a:lnSpc>
              <a:spcBef>
                <a:spcPts val="500"/>
              </a:spcBef>
              <a:buFont typeface="Arial" panose="020B0604020202020204" pitchFamily="34" charset="0"/>
              <a:buChar char="•"/>
            </a:pPr>
            <a:r>
              <a:rPr lang="en-US" sz="2000" dirty="0">
                <a:solidFill>
                  <a:srgbClr val="00203F"/>
                </a:solidFill>
                <a:latin typeface="L Futura Light"/>
                <a:ea typeface="L Futura Light"/>
                <a:cs typeface="L Futura Light"/>
              </a:rPr>
              <a:t>specific learning </a:t>
            </a:r>
            <a:r>
              <a:rPr lang="en-US" sz="2000" dirty="0" smtClean="0">
                <a:solidFill>
                  <a:srgbClr val="00203F"/>
                </a:solidFill>
                <a:latin typeface="L Futura Light"/>
                <a:ea typeface="L Futura Light"/>
                <a:cs typeface="L Futura Light"/>
              </a:rPr>
              <a:t>disabilities, e.g. dyslexia; </a:t>
            </a:r>
            <a:endParaRPr lang="en-US" sz="2000" dirty="0">
              <a:solidFill>
                <a:srgbClr val="00203F"/>
              </a:solidFill>
              <a:latin typeface="L Futura Light"/>
              <a:ea typeface="L Futura Light"/>
              <a:cs typeface="L Futura Light"/>
            </a:endParaRPr>
          </a:p>
          <a:p>
            <a:pPr marL="342900" indent="-342900">
              <a:lnSpc>
                <a:spcPct val="110000"/>
              </a:lnSpc>
              <a:spcBef>
                <a:spcPts val="500"/>
              </a:spcBef>
              <a:buFont typeface="Arial" panose="020B0604020202020204" pitchFamily="34" charset="0"/>
              <a:buChar char="•"/>
            </a:pPr>
            <a:r>
              <a:rPr lang="en-US" sz="2000" dirty="0">
                <a:solidFill>
                  <a:srgbClr val="00203F"/>
                </a:solidFill>
                <a:latin typeface="L Futura Light"/>
                <a:ea typeface="L Futura Light"/>
                <a:cs typeface="L Futura Light"/>
              </a:rPr>
              <a:t>communication disorders; </a:t>
            </a:r>
          </a:p>
          <a:p>
            <a:pPr marL="342900" indent="-342900">
              <a:lnSpc>
                <a:spcPct val="110000"/>
              </a:lnSpc>
              <a:spcBef>
                <a:spcPts val="500"/>
              </a:spcBef>
              <a:buFont typeface="Arial" panose="020B0604020202020204" pitchFamily="34" charset="0"/>
              <a:buChar char="•"/>
            </a:pPr>
            <a:endParaRPr lang="en-US" sz="2000" dirty="0" smtClean="0">
              <a:solidFill>
                <a:srgbClr val="00203F"/>
              </a:solidFill>
              <a:latin typeface="L Futura Light"/>
              <a:ea typeface="L Futura Light"/>
              <a:cs typeface="L Futura Light"/>
            </a:endParaRPr>
          </a:p>
          <a:p>
            <a:pPr marL="342900" indent="-342900">
              <a:lnSpc>
                <a:spcPct val="110000"/>
              </a:lnSpc>
              <a:spcBef>
                <a:spcPts val="500"/>
              </a:spcBef>
              <a:buFont typeface="Arial" panose="020B0604020202020204" pitchFamily="34" charset="0"/>
              <a:buChar char="•"/>
            </a:pPr>
            <a:endParaRPr lang="en-US" sz="2000" dirty="0">
              <a:solidFill>
                <a:srgbClr val="00203F"/>
              </a:solidFill>
              <a:latin typeface="L Futura Light"/>
              <a:ea typeface="L Futura Light"/>
              <a:cs typeface="L Futura Light"/>
            </a:endParaRPr>
          </a:p>
          <a:p>
            <a:pPr marL="342900" indent="-342900">
              <a:lnSpc>
                <a:spcPct val="110000"/>
              </a:lnSpc>
              <a:spcBef>
                <a:spcPts val="500"/>
              </a:spcBef>
              <a:buFont typeface="Arial" panose="020B0604020202020204" pitchFamily="34" charset="0"/>
              <a:buChar char="•"/>
            </a:pPr>
            <a:endParaRPr lang="en-US" sz="2000" dirty="0" smtClean="0">
              <a:solidFill>
                <a:srgbClr val="00203F"/>
              </a:solidFill>
              <a:latin typeface="L Futura Light"/>
              <a:ea typeface="L Futura Light"/>
              <a:cs typeface="L Futura Light"/>
            </a:endParaRPr>
          </a:p>
          <a:p>
            <a:pPr marL="342900" indent="-342900">
              <a:lnSpc>
                <a:spcPct val="110000"/>
              </a:lnSpc>
              <a:spcBef>
                <a:spcPts val="500"/>
              </a:spcBef>
              <a:buFont typeface="Arial" panose="020B0604020202020204" pitchFamily="34" charset="0"/>
              <a:buChar char="•"/>
            </a:pPr>
            <a:r>
              <a:rPr lang="en-US" sz="2000" dirty="0" smtClean="0">
                <a:solidFill>
                  <a:srgbClr val="00203F"/>
                </a:solidFill>
                <a:latin typeface="L Futura Light"/>
                <a:ea typeface="L Futura Light"/>
                <a:cs typeface="L Futura Light"/>
              </a:rPr>
              <a:t>attention-deficit / hyperactivity disorder;</a:t>
            </a:r>
            <a:endParaRPr lang="en-US" sz="2000" dirty="0">
              <a:solidFill>
                <a:srgbClr val="00203F"/>
              </a:solidFill>
              <a:latin typeface="L Futura Light"/>
              <a:ea typeface="L Futura Light"/>
              <a:cs typeface="L Futura Light"/>
            </a:endParaRPr>
          </a:p>
          <a:p>
            <a:pPr marL="342900" indent="-342900">
              <a:lnSpc>
                <a:spcPct val="110000"/>
              </a:lnSpc>
              <a:spcBef>
                <a:spcPts val="500"/>
              </a:spcBef>
              <a:buFont typeface="Arial" panose="020B0604020202020204" pitchFamily="34" charset="0"/>
              <a:buChar char="•"/>
            </a:pPr>
            <a:r>
              <a:rPr lang="en-US" sz="2000" dirty="0">
                <a:solidFill>
                  <a:srgbClr val="00203F"/>
                </a:solidFill>
                <a:latin typeface="L Futura Light"/>
                <a:ea typeface="L Futura Light"/>
                <a:cs typeface="L Futura Light"/>
              </a:rPr>
              <a:t>autism spectrum </a:t>
            </a:r>
            <a:r>
              <a:rPr lang="en-US" sz="2000" dirty="0" smtClean="0">
                <a:solidFill>
                  <a:srgbClr val="00203F"/>
                </a:solidFill>
                <a:latin typeface="L Futura Light"/>
                <a:ea typeface="L Futura Light"/>
                <a:cs typeface="L Futura Light"/>
              </a:rPr>
              <a:t>disorder;</a:t>
            </a:r>
          </a:p>
          <a:p>
            <a:pPr marL="342900" indent="-342900">
              <a:lnSpc>
                <a:spcPct val="110000"/>
              </a:lnSpc>
              <a:spcBef>
                <a:spcPts val="500"/>
              </a:spcBef>
              <a:buFont typeface="Arial" panose="020B0604020202020204" pitchFamily="34" charset="0"/>
              <a:buChar char="•"/>
            </a:pPr>
            <a:r>
              <a:rPr lang="en-US" sz="2000" dirty="0">
                <a:solidFill>
                  <a:srgbClr val="00203F"/>
                </a:solidFill>
                <a:latin typeface="L Futura Light"/>
                <a:ea typeface="L Futura Light"/>
                <a:cs typeface="L Futura Light"/>
                <a:sym typeface="L Futura Light"/>
              </a:rPr>
              <a:t>f</a:t>
            </a:r>
            <a:r>
              <a:rPr lang="en-US" sz="2000" dirty="0" smtClean="0">
                <a:solidFill>
                  <a:srgbClr val="00203F"/>
                </a:solidFill>
                <a:latin typeface="L Futura Light"/>
                <a:ea typeface="L Futura Light"/>
                <a:cs typeface="L Futura Light"/>
                <a:sym typeface="L Futura Light"/>
              </a:rPr>
              <a:t>etal alcohol spectrum disorder.</a:t>
            </a:r>
            <a:endParaRPr lang="en-US" sz="2000" dirty="0">
              <a:solidFill>
                <a:srgbClr val="00203F"/>
              </a:solidFill>
              <a:latin typeface="L Futura Light"/>
              <a:ea typeface="L Futura Light"/>
              <a:cs typeface="L Futura Light"/>
              <a:sym typeface="L Futura Light"/>
            </a:endParaRPr>
          </a:p>
          <a:p>
            <a:pPr marL="0" marR="0" indent="0" algn="l" defTabSz="457200" rtl="0" fontAlgn="auto" latinLnBrk="1" hangingPunct="0">
              <a:lnSpc>
                <a:spcPct val="100000"/>
              </a:lnSpc>
              <a:spcBef>
                <a:spcPts val="0"/>
              </a:spcBef>
              <a:spcAft>
                <a:spcPts val="0"/>
              </a:spcAft>
              <a:buClrTx/>
              <a:buSzTx/>
              <a:buFontTx/>
              <a:buNone/>
              <a:tabLst/>
            </a:pPr>
            <a:endParaRPr lang="en-AU" sz="2000" dirty="0">
              <a:solidFill>
                <a:srgbClr val="00203F"/>
              </a:solidFill>
              <a:latin typeface="L Futura Light"/>
              <a:ea typeface="L Futura Light"/>
              <a:cs typeface="L Futura Light"/>
              <a:sym typeface="Calibri"/>
            </a:endParaRPr>
          </a:p>
        </p:txBody>
      </p:sp>
      <p:sp>
        <p:nvSpPr>
          <p:cNvPr id="15" name="Rectangle 14"/>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21" name="Group 20"/>
          <p:cNvGrpSpPr/>
          <p:nvPr/>
        </p:nvGrpSpPr>
        <p:grpSpPr>
          <a:xfrm>
            <a:off x="2627784" y="6165304"/>
            <a:ext cx="6604813" cy="677855"/>
            <a:chOff x="2627784" y="6165304"/>
            <a:chExt cx="6604813" cy="677855"/>
          </a:xfrm>
        </p:grpSpPr>
        <p:grpSp>
          <p:nvGrpSpPr>
            <p:cNvPr id="22" name="Group 21"/>
            <p:cNvGrpSpPr/>
            <p:nvPr/>
          </p:nvGrpSpPr>
          <p:grpSpPr>
            <a:xfrm>
              <a:off x="2627784" y="6165304"/>
              <a:ext cx="6137269" cy="677855"/>
              <a:chOff x="2627784" y="6165304"/>
              <a:chExt cx="6137269" cy="677855"/>
            </a:xfrm>
          </p:grpSpPr>
          <p:pic>
            <p:nvPicPr>
              <p:cNvPr id="24" name="Picture 23"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5" name="Rounded Rectangle 24"/>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6" name="Rounded Rectangle 25"/>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3" name="TextBox 22"/>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smtClean="0">
                  <a:ln>
                    <a:noFill/>
                  </a:ln>
                  <a:solidFill>
                    <a:srgbClr val="000000"/>
                  </a:solidFill>
                  <a:effectLst/>
                  <a:uFillTx/>
                  <a:latin typeface="L Futura Light"/>
                  <a:ea typeface="Calibri"/>
                  <a:cs typeface="Calibri"/>
                  <a:sym typeface="Calibri"/>
                </a:rPr>
                <a:t> </a:t>
              </a:r>
              <a:r>
                <a:rPr lang="en-AU" sz="1400" u="sng" dirty="0" smtClean="0">
                  <a:latin typeface="L Futura Light"/>
                  <a:hlinkClick r:id="rId4"/>
                </a:rPr>
                <a:t>sheffield.academia.edu/NathanHughes</a:t>
              </a:r>
              <a:r>
                <a:rPr lang="en-AU" sz="1400" dirty="0">
                  <a:latin typeface="L Futura Light"/>
                </a:rPr>
                <a:t>/</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E:</a:t>
              </a:r>
              <a:r>
                <a:rPr kumimoji="0" lang="en-GB" sz="1400" b="1" i="0" u="none" strike="noStrike" cap="none" spc="0" normalizeH="0" dirty="0" smtClean="0">
                  <a:ln>
                    <a:noFill/>
                  </a:ln>
                  <a:solidFill>
                    <a:srgbClr val="000000"/>
                  </a:solidFill>
                  <a:effectLst/>
                  <a:uFillTx/>
                  <a:latin typeface="L Futura Light"/>
                  <a:ea typeface="Calibri"/>
                  <a:cs typeface="Calibri"/>
                  <a:sym typeface="Calibri"/>
                </a:rPr>
                <a:t> </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n</a:t>
              </a:r>
              <a:r>
                <a:rPr lang="en-GB" sz="1400" dirty="0" smtClean="0">
                  <a:solidFill>
                    <a:srgbClr val="000000"/>
                  </a:solidFill>
                  <a:latin typeface="L Futura Light"/>
                  <a:ea typeface="Calibri"/>
                  <a:cs typeface="Calibri"/>
                  <a:sym typeface="Calibri"/>
                  <a:hlinkClick r:id="rId5"/>
                </a:rPr>
                <a:t>athan</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33235286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575" y="3209925"/>
            <a:ext cx="8939213" cy="2376488"/>
          </a:xfrm>
        </p:spPr>
        <p:txBody>
          <a:bodyPr rtlCol="0">
            <a:normAutofit fontScale="85000" lnSpcReduction="20000"/>
          </a:bodyPr>
          <a:lstStyle/>
          <a:p>
            <a:pPr algn="l" eaLnBrk="1" fontAlgn="auto" hangingPunct="1">
              <a:spcAft>
                <a:spcPts val="0"/>
              </a:spcAft>
              <a:defRPr/>
            </a:pPr>
            <a:r>
              <a:rPr lang="en-GB" sz="2900" b="1" dirty="0" smtClean="0">
                <a:solidFill>
                  <a:schemeClr val="accent1">
                    <a:lumMod val="75000"/>
                  </a:schemeClr>
                </a:solidFill>
              </a:rPr>
              <a:t>Lead Authors:</a:t>
            </a:r>
          </a:p>
          <a:p>
            <a:pPr algn="l" eaLnBrk="1" fontAlgn="auto" hangingPunct="1">
              <a:spcAft>
                <a:spcPts val="0"/>
              </a:spcAft>
              <a:defRPr/>
            </a:pPr>
            <a:r>
              <a:rPr lang="en-GB" sz="2900" dirty="0" smtClean="0">
                <a:solidFill>
                  <a:schemeClr val="accent1">
                    <a:lumMod val="75000"/>
                  </a:schemeClr>
                </a:solidFill>
              </a:rPr>
              <a:t>Dr Nathan Hughes</a:t>
            </a:r>
            <a:r>
              <a:rPr lang="en-GB" dirty="0" smtClean="0">
                <a:solidFill>
                  <a:schemeClr val="accent1">
                    <a:lumMod val="75000"/>
                  </a:schemeClr>
                </a:solidFill>
              </a:rPr>
              <a:t> 	</a:t>
            </a:r>
            <a:r>
              <a:rPr lang="en-GB" sz="2000" dirty="0" smtClean="0">
                <a:solidFill>
                  <a:schemeClr val="accent1">
                    <a:lumMod val="75000"/>
                  </a:schemeClr>
                </a:solidFill>
              </a:rPr>
              <a:t>(Senior </a:t>
            </a:r>
            <a:r>
              <a:rPr lang="en-GB" sz="2000" dirty="0">
                <a:solidFill>
                  <a:schemeClr val="accent1">
                    <a:lumMod val="75000"/>
                  </a:schemeClr>
                </a:solidFill>
              </a:rPr>
              <a:t>Lecturer in Social </a:t>
            </a:r>
            <a:r>
              <a:rPr lang="en-GB" sz="2000" dirty="0" smtClean="0">
                <a:solidFill>
                  <a:schemeClr val="accent1">
                    <a:lumMod val="75000"/>
                  </a:schemeClr>
                </a:solidFill>
              </a:rPr>
              <a:t>Policy, University </a:t>
            </a:r>
            <a:r>
              <a:rPr lang="en-GB" sz="2000" dirty="0">
                <a:solidFill>
                  <a:schemeClr val="accent1">
                    <a:lumMod val="75000"/>
                  </a:schemeClr>
                </a:solidFill>
              </a:rPr>
              <a:t>of </a:t>
            </a:r>
            <a:r>
              <a:rPr lang="en-GB" sz="2000" dirty="0" smtClean="0">
                <a:solidFill>
                  <a:schemeClr val="accent1">
                    <a:lumMod val="75000"/>
                  </a:schemeClr>
                </a:solidFill>
              </a:rPr>
              <a:t>Birmingham)</a:t>
            </a:r>
          </a:p>
          <a:p>
            <a:pPr algn="l" eaLnBrk="1" fontAlgn="auto" hangingPunct="1">
              <a:spcAft>
                <a:spcPts val="0"/>
              </a:spcAft>
              <a:defRPr/>
            </a:pPr>
            <a:r>
              <a:rPr lang="en-GB" sz="2900" dirty="0" smtClean="0">
                <a:solidFill>
                  <a:schemeClr val="accent1">
                    <a:lumMod val="75000"/>
                  </a:schemeClr>
                </a:solidFill>
              </a:rPr>
              <a:t>Prof Huw Williams </a:t>
            </a:r>
            <a:r>
              <a:rPr lang="en-GB" dirty="0" smtClean="0">
                <a:solidFill>
                  <a:schemeClr val="accent1">
                    <a:lumMod val="75000"/>
                  </a:schemeClr>
                </a:solidFill>
              </a:rPr>
              <a:t>	</a:t>
            </a:r>
            <a:r>
              <a:rPr lang="en-GB" sz="2000" dirty="0" smtClean="0">
                <a:solidFill>
                  <a:schemeClr val="accent1">
                    <a:lumMod val="75000"/>
                  </a:schemeClr>
                </a:solidFill>
              </a:rPr>
              <a:t>(</a:t>
            </a:r>
            <a:r>
              <a:rPr lang="en-GB" sz="2000" dirty="0">
                <a:solidFill>
                  <a:schemeClr val="accent1">
                    <a:lumMod val="75000"/>
                  </a:schemeClr>
                </a:solidFill>
              </a:rPr>
              <a:t>Director of the Centre for Clinical Neuropsychology </a:t>
            </a:r>
            <a:r>
              <a:rPr lang="en-GB" sz="2000" dirty="0" smtClean="0">
                <a:solidFill>
                  <a:schemeClr val="accent1">
                    <a:lumMod val="75000"/>
                  </a:schemeClr>
                </a:solidFill>
              </a:rPr>
              <a:t>Research, </a:t>
            </a:r>
          </a:p>
          <a:p>
            <a:pPr algn="l" eaLnBrk="1" fontAlgn="auto" hangingPunct="1">
              <a:spcAft>
                <a:spcPts val="0"/>
              </a:spcAft>
              <a:defRPr/>
            </a:pPr>
            <a:r>
              <a:rPr lang="en-GB" sz="2000" dirty="0">
                <a:solidFill>
                  <a:schemeClr val="accent1">
                    <a:lumMod val="75000"/>
                  </a:schemeClr>
                </a:solidFill>
              </a:rPr>
              <a:t>	</a:t>
            </a:r>
            <a:r>
              <a:rPr lang="en-GB" sz="2000" dirty="0" smtClean="0">
                <a:solidFill>
                  <a:schemeClr val="accent1">
                    <a:lumMod val="75000"/>
                  </a:schemeClr>
                </a:solidFill>
              </a:rPr>
              <a:t>					University </a:t>
            </a:r>
            <a:r>
              <a:rPr lang="en-GB" sz="2000" dirty="0">
                <a:solidFill>
                  <a:schemeClr val="accent1">
                    <a:lumMod val="75000"/>
                  </a:schemeClr>
                </a:solidFill>
              </a:rPr>
              <a:t>of Exeter</a:t>
            </a:r>
            <a:r>
              <a:rPr lang="en-GB" sz="2000" dirty="0" smtClean="0">
                <a:solidFill>
                  <a:schemeClr val="accent1">
                    <a:lumMod val="75000"/>
                  </a:schemeClr>
                </a:solidFill>
              </a:rPr>
              <a:t>)</a:t>
            </a:r>
            <a:endParaRPr lang="en-GB" sz="2000" dirty="0">
              <a:solidFill>
                <a:schemeClr val="accent1">
                  <a:lumMod val="75000"/>
                </a:schemeClr>
              </a:solidFill>
            </a:endParaRPr>
          </a:p>
          <a:p>
            <a:pPr algn="l" eaLnBrk="1" fontAlgn="auto" hangingPunct="1">
              <a:spcAft>
                <a:spcPts val="0"/>
              </a:spcAft>
              <a:defRPr/>
            </a:pPr>
            <a:r>
              <a:rPr lang="en-GB" sz="2900" dirty="0">
                <a:solidFill>
                  <a:schemeClr val="accent1">
                    <a:lumMod val="75000"/>
                  </a:schemeClr>
                </a:solidFill>
              </a:rPr>
              <a:t>Dr Prathiba Chitsabesan </a:t>
            </a:r>
            <a:r>
              <a:rPr lang="en-GB" sz="2900" dirty="0" smtClean="0">
                <a:solidFill>
                  <a:schemeClr val="accent1">
                    <a:lumMod val="75000"/>
                  </a:schemeClr>
                </a:solidFill>
              </a:rPr>
              <a:t>	</a:t>
            </a:r>
            <a:r>
              <a:rPr lang="en-GB" sz="2000" dirty="0" smtClean="0">
                <a:solidFill>
                  <a:schemeClr val="accent1">
                    <a:lumMod val="75000"/>
                  </a:schemeClr>
                </a:solidFill>
              </a:rPr>
              <a:t>(</a:t>
            </a:r>
            <a:r>
              <a:rPr lang="en-GB" sz="2000" dirty="0">
                <a:solidFill>
                  <a:schemeClr val="accent1">
                    <a:lumMod val="75000"/>
                  </a:schemeClr>
                </a:solidFill>
              </a:rPr>
              <a:t>Consultant Child and Adolescent Psychiatrist, Pennine Care </a:t>
            </a:r>
            <a:endParaRPr lang="en-GB" sz="2000" dirty="0" smtClean="0">
              <a:solidFill>
                <a:schemeClr val="accent1">
                  <a:lumMod val="75000"/>
                </a:schemeClr>
              </a:solidFill>
            </a:endParaRPr>
          </a:p>
          <a:p>
            <a:pPr algn="l" eaLnBrk="1" fontAlgn="auto" hangingPunct="1">
              <a:spcAft>
                <a:spcPts val="0"/>
              </a:spcAft>
              <a:defRPr/>
            </a:pPr>
            <a:r>
              <a:rPr lang="en-GB" sz="2000" dirty="0">
                <a:solidFill>
                  <a:schemeClr val="accent1">
                    <a:lumMod val="75000"/>
                  </a:schemeClr>
                </a:solidFill>
              </a:rPr>
              <a:t>	</a:t>
            </a:r>
            <a:r>
              <a:rPr lang="en-GB" sz="2000" dirty="0" smtClean="0">
                <a:solidFill>
                  <a:schemeClr val="accent1">
                    <a:lumMod val="75000"/>
                  </a:schemeClr>
                </a:solidFill>
              </a:rPr>
              <a:t>						NHS Foundation Trust</a:t>
            </a:r>
            <a:r>
              <a:rPr lang="en-US" sz="2000" dirty="0" smtClean="0">
                <a:solidFill>
                  <a:schemeClr val="accent1">
                    <a:lumMod val="75000"/>
                  </a:schemeClr>
                </a:solidFill>
              </a:rPr>
              <a:t>)</a:t>
            </a:r>
            <a:endParaRPr lang="en-GB" sz="2000" dirty="0">
              <a:solidFill>
                <a:schemeClr val="accent1">
                  <a:lumMod val="75000"/>
                </a:schemeClr>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645275" cy="309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125413"/>
            <a:ext cx="2449513" cy="147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5685234"/>
            <a:ext cx="879951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5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32"/>
          <p:cNvSpPr>
            <a:spLocks noGrp="1"/>
          </p:cNvSpPr>
          <p:nvPr>
            <p:ph type="title" idx="4294967295"/>
          </p:nvPr>
        </p:nvSpPr>
        <p:spPr bwMode="auto">
          <a:xfrm>
            <a:off x="685800" y="2130425"/>
            <a:ext cx="7772400" cy="1470025"/>
          </a:xfrm>
          <a:prstGeom prst="rect">
            <a:avLst/>
          </a:prstGeom>
          <a:noFill/>
          <a:ln w="12700">
            <a:miter lim="400000"/>
            <a:headEnd/>
            <a:tailEnd/>
          </a:ln>
        </p:spPr>
        <p:txBody>
          <a:bodyPr lIns="0" tIns="0" rIns="0" bIns="0"/>
          <a:lstStyle/>
          <a:p>
            <a:pPr eaLnBrk="1" hangingPunct="1"/>
            <a:endParaRPr lang="en-US" smtClean="0">
              <a:solidFill>
                <a:srgbClr val="000000"/>
              </a:solidFill>
              <a:latin typeface="Calibri" pitchFamily="34" charset="0"/>
            </a:endParaRPr>
          </a:p>
        </p:txBody>
      </p:sp>
      <p:sp>
        <p:nvSpPr>
          <p:cNvPr id="11266" name="Shape 33"/>
          <p:cNvSpPr>
            <a:spLocks noGrp="1"/>
          </p:cNvSpPr>
          <p:nvPr>
            <p:ph type="body" idx="4294967295"/>
          </p:nvPr>
        </p:nvSpPr>
        <p:spPr bwMode="auto">
          <a:xfrm>
            <a:off x="1371600" y="3886200"/>
            <a:ext cx="6400800" cy="1752600"/>
          </a:xfrm>
          <a:prstGeom prst="rect">
            <a:avLst/>
          </a:prstGeom>
          <a:noFill/>
          <a:ln w="12700">
            <a:miter lim="400000"/>
            <a:headEnd/>
            <a:tailEnd/>
          </a:ln>
        </p:spPr>
        <p:txBody>
          <a:bodyPr lIns="0" tIns="0" rIns="0" bIns="0"/>
          <a:lstStyle/>
          <a:p>
            <a:pPr marL="0" indent="0" algn="ctr" eaLnBrk="1" hangingPunct="1">
              <a:buSzTx/>
              <a:buFont typeface="Arial" charset="0"/>
              <a:buNone/>
            </a:pPr>
            <a:endParaRPr lang="en-US" smtClean="0">
              <a:solidFill>
                <a:srgbClr val="898989"/>
              </a:solidFill>
              <a:latin typeface="Calibri" pitchFamily="34" charset="0"/>
            </a:endParaRPr>
          </a:p>
        </p:txBody>
      </p:sp>
      <p:sp>
        <p:nvSpPr>
          <p:cNvPr id="34" name="Shape 34"/>
          <p:cNvSpPr/>
          <p:nvPr/>
        </p:nvSpPr>
        <p:spPr>
          <a:xfrm>
            <a:off x="0" y="-242888"/>
            <a:ext cx="9144000" cy="7100888"/>
          </a:xfrm>
          <a:prstGeom prst="rect">
            <a:avLst/>
          </a:prstGeom>
          <a:solidFill>
            <a:srgbClr val="FFFFFF"/>
          </a:solidFill>
          <a:ln>
            <a:solidFill>
              <a:srgbClr val="4A7EBB"/>
            </a:solidFill>
            <a:round/>
          </a:ln>
          <a:effectLst>
            <a:outerShdw blurRad="38100" dist="23000" dir="5400000" rotWithShape="0">
              <a:srgbClr val="000000">
                <a:alpha val="34999"/>
              </a:srgbClr>
            </a:outerShdw>
          </a:effectLst>
        </p:spPr>
        <p:txBody>
          <a:bodyPr lIns="0" tIns="0" rIns="0" bIns="0" anchor="ctr"/>
          <a:lstStyle/>
          <a:p>
            <a:pPr algn="ctr" fontAlgn="auto">
              <a:spcBef>
                <a:spcPts val="0"/>
              </a:spcBef>
              <a:spcAft>
                <a:spcPts val="0"/>
              </a:spcAft>
              <a:defRPr>
                <a:solidFill>
                  <a:srgbClr val="FFFFFF"/>
                </a:solidFill>
              </a:defRPr>
            </a:pPr>
            <a:endParaRPr kern="0">
              <a:solidFill>
                <a:srgbClr val="FFFFFF"/>
              </a:solidFill>
              <a:latin typeface="Calibri"/>
              <a:ea typeface="Calibri"/>
              <a:cs typeface="Calibri"/>
              <a:sym typeface="Calibri"/>
            </a:endParaRPr>
          </a:p>
        </p:txBody>
      </p:sp>
      <p:sp>
        <p:nvSpPr>
          <p:cNvPr id="11268" name="Shape 35"/>
          <p:cNvSpPr>
            <a:spLocks noChangeArrowheads="1"/>
          </p:cNvSpPr>
          <p:nvPr/>
        </p:nvSpPr>
        <p:spPr bwMode="auto">
          <a:xfrm>
            <a:off x="0" y="0"/>
            <a:ext cx="9144000" cy="427038"/>
          </a:xfrm>
          <a:prstGeom prst="rect">
            <a:avLst/>
          </a:prstGeom>
          <a:noFill/>
          <a:ln w="12700">
            <a:noFill/>
            <a:miter lim="400000"/>
            <a:headEnd/>
            <a:tailEnd/>
          </a:ln>
        </p:spPr>
        <p:txBody>
          <a:bodyPr lIns="45719" rIns="45719">
            <a:spAutoFit/>
          </a:bodyPr>
          <a:lstStyle/>
          <a:p>
            <a:pPr algn="ctr"/>
            <a:r>
              <a:rPr lang="en-US" sz="2200" b="1" dirty="0">
                <a:solidFill>
                  <a:srgbClr val="0094BA"/>
                </a:solidFill>
                <a:latin typeface="L Futura Light"/>
              </a:rPr>
              <a:t>Prevalence of neurodevelopmental disorders  (Hughes et al, 2012)</a:t>
            </a:r>
          </a:p>
        </p:txBody>
      </p:sp>
      <p:pic>
        <p:nvPicPr>
          <p:cNvPr id="11271" name="image.png"/>
          <p:cNvPicPr>
            <a:picLocks noChangeAspect="1" noChangeArrowheads="1"/>
          </p:cNvPicPr>
          <p:nvPr/>
        </p:nvPicPr>
        <p:blipFill>
          <a:blip r:embed="rId3"/>
          <a:srcRect/>
          <a:stretch>
            <a:fillRect/>
          </a:stretch>
        </p:blipFill>
        <p:spPr bwMode="auto">
          <a:xfrm>
            <a:off x="89693" y="5939155"/>
            <a:ext cx="7133434" cy="918846"/>
          </a:xfrm>
          <a:prstGeom prst="rect">
            <a:avLst/>
          </a:prstGeom>
          <a:noFill/>
          <a:ln w="12700">
            <a:noFill/>
            <a:miter lim="400000"/>
            <a:headEnd/>
            <a:tailEnd/>
          </a:ln>
        </p:spPr>
      </p:pic>
      <p:pic>
        <p:nvPicPr>
          <p:cNvPr id="11272" name="image.jpg"/>
          <p:cNvPicPr>
            <a:picLocks noChangeAspect="1" noChangeArrowheads="1"/>
          </p:cNvPicPr>
          <p:nvPr/>
        </p:nvPicPr>
        <p:blipFill>
          <a:blip r:embed="rId4"/>
          <a:srcRect/>
          <a:stretch>
            <a:fillRect/>
          </a:stretch>
        </p:blipFill>
        <p:spPr bwMode="auto">
          <a:xfrm>
            <a:off x="7338112" y="5878512"/>
            <a:ext cx="1716194" cy="979488"/>
          </a:xfrm>
          <a:prstGeom prst="rect">
            <a:avLst/>
          </a:prstGeom>
          <a:noFill/>
          <a:ln w="12700">
            <a:noFill/>
            <a:miter lim="400000"/>
            <a:headEnd/>
            <a:tailEnd/>
          </a:ln>
        </p:spPr>
      </p:pic>
      <p:graphicFrame>
        <p:nvGraphicFramePr>
          <p:cNvPr id="11396" name="Group 132"/>
          <p:cNvGraphicFramePr>
            <a:graphicFrameLocks noGrp="1"/>
          </p:cNvGraphicFramePr>
          <p:nvPr>
            <p:extLst>
              <p:ext uri="{D42A27DB-BD31-4B8C-83A1-F6EECF244321}">
                <p14:modId xmlns:p14="http://schemas.microsoft.com/office/powerpoint/2010/main" val="1046009131"/>
              </p:ext>
            </p:extLst>
          </p:nvPr>
        </p:nvGraphicFramePr>
        <p:xfrm>
          <a:off x="108521" y="476672"/>
          <a:ext cx="8927975" cy="5394960"/>
        </p:xfrm>
        <a:graphic>
          <a:graphicData uri="http://schemas.openxmlformats.org/drawingml/2006/table">
            <a:tbl>
              <a:tblPr/>
              <a:tblGrid>
                <a:gridCol w="2473436">
                  <a:extLst>
                    <a:ext uri="{9D8B030D-6E8A-4147-A177-3AD203B41FA5}">
                      <a16:colId xmlns:a16="http://schemas.microsoft.com/office/drawing/2014/main" val="20000"/>
                    </a:ext>
                  </a:extLst>
                </a:gridCol>
                <a:gridCol w="2922999">
                  <a:extLst>
                    <a:ext uri="{9D8B030D-6E8A-4147-A177-3AD203B41FA5}">
                      <a16:colId xmlns:a16="http://schemas.microsoft.com/office/drawing/2014/main" val="20001"/>
                    </a:ext>
                  </a:extLst>
                </a:gridCol>
                <a:gridCol w="187535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28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Neurodevelopmental disorder</a:t>
                      </a:r>
                      <a:endParaRPr kumimoji="0" lang="en-GB" sz="16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Definition</a:t>
                      </a:r>
                      <a:endParaRPr kumimoji="0" lang="en-US" sz="1600" b="0" i="0" u="none" strike="noStrike" cap="none" normalizeH="0" baseline="0" dirty="0" smtClean="0">
                        <a:ln>
                          <a:noFill/>
                        </a:ln>
                        <a:solidFill>
                          <a:schemeClr val="tx1"/>
                        </a:solidFill>
                        <a:effectLst/>
                        <a:latin typeface="L Futura Light"/>
                        <a:ea typeface="Calibri" pitchFamily="34" charset="0"/>
                        <a:cs typeface="Times New Roman" pitchFamily="18" charset="0"/>
                        <a:sym typeface="Calibri"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(based on APA, 2013)</a:t>
                      </a:r>
                      <a:endParaRPr kumimoji="0" lang="en-GB" sz="1600" b="0" i="0" u="none" strike="noStrike" cap="none" normalizeH="0" baseline="0" dirty="0" smtClean="0">
                        <a:ln>
                          <a:noFill/>
                        </a:ln>
                        <a:solidFill>
                          <a:schemeClr val="tx1"/>
                        </a:solidFill>
                        <a:effectLst/>
                        <a:latin typeface="L Futura Light"/>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Prevalence among young people in general population</a:t>
                      </a:r>
                      <a:endParaRPr kumimoji="0" lang="en-GB" sz="16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Prevalence among young people in custody</a:t>
                      </a:r>
                      <a:endParaRPr kumimoji="0" lang="en-GB" sz="16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Learning / Intellectual Disability</a:t>
                      </a:r>
                      <a:endParaRPr kumimoji="0" lang="en-AU" sz="1600" b="0"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Deficits in: </a:t>
                      </a:r>
                      <a:r>
                        <a:rPr kumimoji="0" lang="en-US" sz="1300" b="0"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cognitive capacity (measured by an IQ score of less than 70); and adaptive functioning (significant difficulties with everyday tasks)</a:t>
                      </a:r>
                      <a:endParaRPr kumimoji="0" lang="en-GB" sz="1300" b="0" i="0" u="none" strike="noStrike" cap="none" normalizeH="0" baseline="0" dirty="0" smtClean="0">
                        <a:ln>
                          <a:noFill/>
                        </a:ln>
                        <a:solidFill>
                          <a:schemeClr val="tx1"/>
                        </a:solidFill>
                        <a:effectLst/>
                        <a:latin typeface="L Futura Light"/>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2 - 4%</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23 - 32%</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3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Communication Disorders</a:t>
                      </a:r>
                      <a:endParaRPr kumimoji="0" lang="en-AU" sz="1600" b="0"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Problems with speech, language or hearing that significantly impact upon an individual's academic achievement or day-to-day social interactions. </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5 - 7%</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60 - 90%</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Attention-Deficit / Hyperactivity Disorder</a:t>
                      </a:r>
                      <a:endParaRPr kumimoji="0" lang="en-AU" sz="1600" b="0"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rPr>
                        <a:t>Persistence in multiple symptoms of inattention, hyperactivity and/or impulsivity</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1.7 – 9%</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0000"/>
                          </a:solidFill>
                          <a:effectLst/>
                          <a:latin typeface="L Futura Light"/>
                          <a:ea typeface="Calibri" pitchFamily="34" charset="0"/>
                          <a:cs typeface="Arial" charset="0"/>
                          <a:sym typeface="Calibri" pitchFamily="34" charset="0"/>
                        </a:rPr>
                        <a:t>12% </a:t>
                      </a:r>
                      <a:endParaRPr kumimoji="0" lang="en-AU" sz="18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chemeClr val="tx1"/>
                          </a:solidFill>
                          <a:effectLst/>
                          <a:latin typeface="L Futura Light"/>
                          <a:ea typeface="Calibri" pitchFamily="34" charset="0"/>
                          <a:cs typeface="Arial" charset="0"/>
                          <a:sym typeface="Calibri" pitchFamily="34" charset="0"/>
                        </a:rPr>
                        <a:t>Fetal</a:t>
                      </a:r>
                      <a:r>
                        <a:rPr kumimoji="0" lang="en-AU" sz="1600" b="1"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rPr>
                        <a:t> Alcohol Spectrum Disorder</a:t>
                      </a:r>
                      <a:endParaRPr kumimoji="0" lang="en-AU" sz="1600" b="0" i="0" u="none" strike="noStrike" cap="none" normalizeH="0" baseline="0" dirty="0" smtClean="0">
                        <a:ln>
                          <a:noFill/>
                        </a:ln>
                        <a:solidFill>
                          <a:schemeClr val="tx1"/>
                        </a:solidFill>
                        <a:effectLst/>
                        <a:latin typeface="L Futura Light"/>
                        <a:ea typeface="Calibri" pitchFamily="34" charset="0"/>
                        <a:cs typeface="Arial"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L Futura Light"/>
                          <a:ea typeface="SimSun" pitchFamily="2" charset="-122"/>
                          <a:cs typeface="Arial" charset="0"/>
                          <a:sym typeface="Calibri"/>
                        </a:rPr>
                        <a:t>Reduced height, weight, or head circumference; characteristic facial features; deficits in executive functioning, memory, cognition, intelligence, attention, and/or motor skills; resulting from prenatal alcohol exposure</a:t>
                      </a:r>
                      <a:endParaRPr kumimoji="0" lang="en-GB" sz="1300" b="0" i="0" u="none" strike="noStrike" cap="none" normalizeH="0" baseline="0" dirty="0" smtClean="0">
                        <a:ln>
                          <a:noFill/>
                        </a:ln>
                        <a:solidFill>
                          <a:schemeClr val="tx1"/>
                        </a:solidFill>
                        <a:effectLst/>
                        <a:latin typeface="L Futura Light"/>
                        <a:ea typeface="SimSun" pitchFamily="2" charset="-122"/>
                        <a:cs typeface="Arial"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sz="1800" b="1" i="0" u="none" strike="noStrike" cap="none" normalizeH="0" baseline="0" dirty="0" smtClean="0">
                          <a:ln>
                            <a:noFill/>
                          </a:ln>
                          <a:solidFill>
                            <a:schemeClr val="tx1"/>
                          </a:solidFill>
                          <a:effectLst/>
                          <a:latin typeface="L Futura Light"/>
                          <a:ea typeface="Calibri" pitchFamily="34" charset="0"/>
                          <a:cs typeface="Arial" charset="0"/>
                          <a:sym typeface="Calibri"/>
                        </a:rPr>
                        <a:t>0.1 – 5</a:t>
                      </a:r>
                      <a:r>
                        <a:rPr kumimoji="0" lang="en-US" sz="1800" b="1" i="0" u="none" strike="noStrike" cap="none" normalizeH="0" baseline="0" dirty="0">
                          <a:ln>
                            <a:noFill/>
                          </a:ln>
                          <a:solidFill>
                            <a:schemeClr val="tx1"/>
                          </a:solidFill>
                          <a:effectLst/>
                          <a:latin typeface="L Futura Light"/>
                          <a:ea typeface="Calibri" pitchFamily="34" charset="0"/>
                          <a:cs typeface="Arial" charset="0"/>
                          <a:sym typeface="Calibri"/>
                        </a:rPr>
                        <a:t>%</a:t>
                      </a:r>
                      <a:endParaRPr kumimoji="0" lang="en-GB" sz="1800" b="1" i="0" u="none" strike="noStrike" cap="none" normalizeH="0" baseline="0" dirty="0">
                        <a:ln>
                          <a:noFill/>
                        </a:ln>
                        <a:solidFill>
                          <a:schemeClr val="tx1"/>
                        </a:solidFill>
                        <a:effectLst/>
                        <a:latin typeface="L Futura Light"/>
                        <a:ea typeface="Calibri" pitchFamily="34" charset="0"/>
                        <a:cs typeface="Arial" charset="0"/>
                        <a:sym typeface="Calibri"/>
                      </a:endParaRPr>
                    </a:p>
                    <a:p>
                      <a:pPr algn="ctr">
                        <a:spcAft>
                          <a:spcPts val="0"/>
                        </a:spcAft>
                      </a:pPr>
                      <a:r>
                        <a:rPr kumimoji="0" lang="en-US" sz="1800" b="1" i="0" u="none" strike="noStrike" cap="none" normalizeH="0" baseline="0" dirty="0">
                          <a:ln>
                            <a:noFill/>
                          </a:ln>
                          <a:solidFill>
                            <a:schemeClr val="tx1"/>
                          </a:solidFill>
                          <a:effectLst/>
                          <a:latin typeface="L Futura Light"/>
                          <a:ea typeface="Calibri" pitchFamily="34" charset="0"/>
                          <a:cs typeface="Arial" charset="0"/>
                          <a:sym typeface="Calibri"/>
                        </a:rPr>
                        <a:t> </a:t>
                      </a:r>
                      <a:endParaRPr kumimoji="0" lang="en-GB" sz="1800" b="1" i="0" u="none" strike="noStrike" cap="none" normalizeH="0" baseline="0" dirty="0">
                        <a:ln>
                          <a:noFill/>
                        </a:ln>
                        <a:solidFill>
                          <a:schemeClr val="tx1"/>
                        </a:solidFill>
                        <a:effectLst/>
                        <a:latin typeface="L Futura Light"/>
                        <a:ea typeface="Calibri" pitchFamily="34" charset="0"/>
                        <a:cs typeface="Arial" charset="0"/>
                        <a:sym typeface="Calibri"/>
                      </a:endParaRPr>
                    </a:p>
                  </a:txBody>
                  <a:tcPr marL="34925" marR="34925" marT="34925" marB="34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sz="1800" b="1" i="0" u="none" strike="noStrike" cap="none" normalizeH="0" baseline="0" dirty="0" smtClean="0">
                          <a:ln>
                            <a:noFill/>
                          </a:ln>
                          <a:solidFill>
                            <a:schemeClr val="tx1"/>
                          </a:solidFill>
                          <a:effectLst/>
                          <a:latin typeface="L Futura Light"/>
                          <a:ea typeface="Calibri" pitchFamily="34" charset="0"/>
                          <a:cs typeface="Arial" charset="0"/>
                          <a:sym typeface="Calibri"/>
                        </a:rPr>
                        <a:t>11 – 21</a:t>
                      </a:r>
                      <a:r>
                        <a:rPr kumimoji="0" lang="en-US" sz="1800" b="1" i="0" u="none" strike="noStrike" cap="none" normalizeH="0" baseline="0" dirty="0">
                          <a:ln>
                            <a:noFill/>
                          </a:ln>
                          <a:solidFill>
                            <a:schemeClr val="tx1"/>
                          </a:solidFill>
                          <a:effectLst/>
                          <a:latin typeface="L Futura Light"/>
                          <a:ea typeface="Calibri" pitchFamily="34" charset="0"/>
                          <a:cs typeface="Arial" charset="0"/>
                          <a:sym typeface="Calibri"/>
                        </a:rPr>
                        <a:t>%</a:t>
                      </a:r>
                      <a:endParaRPr kumimoji="0" lang="en-GB" sz="1800" b="1" i="0" u="none" strike="noStrike" cap="none" normalizeH="0" baseline="0" dirty="0">
                        <a:ln>
                          <a:noFill/>
                        </a:ln>
                        <a:solidFill>
                          <a:schemeClr val="tx1"/>
                        </a:solidFill>
                        <a:effectLst/>
                        <a:latin typeface="L Futura Light"/>
                        <a:ea typeface="Calibri" pitchFamily="34" charset="0"/>
                        <a:cs typeface="Arial" charset="0"/>
                        <a:sym typeface="Calibri"/>
                      </a:endParaRPr>
                    </a:p>
                  </a:txBody>
                  <a:tcPr marL="34925" marR="34925" marT="34925" marB="34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86198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8938006" cy="3982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17" descr="https://www.plos.org/wp-content/uploads/2013/10/Open-Acces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236" y="1124744"/>
            <a:ext cx="2236788"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0" name="image.png">
            <a:extLst>
              <a:ext uri="{FF2B5EF4-FFF2-40B4-BE49-F238E27FC236}">
                <a16:creationId xmlns:a16="http://schemas.microsoft.com/office/drawing/2014/main" id="{0A3B615D-A5EC-4B00-B164-73E3313CDA5E}"/>
              </a:ext>
            </a:extLst>
          </p:cNvPr>
          <p:cNvPicPr>
            <a:picLocks noChangeAspect="1" noChangeArrowheads="1"/>
          </p:cNvPicPr>
          <p:nvPr/>
        </p:nvPicPr>
        <p:blipFill>
          <a:blip r:embed="rId5"/>
          <a:srcRect/>
          <a:stretch>
            <a:fillRect/>
          </a:stretch>
        </p:blipFill>
        <p:spPr bwMode="auto">
          <a:xfrm>
            <a:off x="2672518" y="6056375"/>
            <a:ext cx="6435986" cy="829009"/>
          </a:xfrm>
          <a:prstGeom prst="rect">
            <a:avLst/>
          </a:prstGeom>
          <a:noFill/>
          <a:ln w="12700">
            <a:noFill/>
            <a:miter lim="400000"/>
            <a:headEnd/>
            <a:tailEnd/>
          </a:ln>
        </p:spPr>
      </p:pic>
    </p:spTree>
    <p:extLst>
      <p:ext uri="{BB962C8B-B14F-4D97-AF65-F5344CB8AC3E}">
        <p14:creationId xmlns:p14="http://schemas.microsoft.com/office/powerpoint/2010/main" val="659854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32"/>
          <p:cNvSpPr>
            <a:spLocks noGrp="1"/>
          </p:cNvSpPr>
          <p:nvPr>
            <p:ph type="title" idx="4294967295"/>
          </p:nvPr>
        </p:nvSpPr>
        <p:spPr bwMode="auto">
          <a:xfrm>
            <a:off x="685800" y="2130425"/>
            <a:ext cx="7772400" cy="1470025"/>
          </a:xfrm>
          <a:prstGeom prst="rect">
            <a:avLst/>
          </a:prstGeom>
          <a:noFill/>
          <a:ln w="12700">
            <a:miter lim="400000"/>
            <a:headEnd/>
            <a:tailEnd/>
          </a:ln>
        </p:spPr>
        <p:txBody>
          <a:bodyPr lIns="0" tIns="0" rIns="0" bIns="0"/>
          <a:lstStyle/>
          <a:p>
            <a:pPr eaLnBrk="1" hangingPunct="1"/>
            <a:endParaRPr lang="en-US">
              <a:solidFill>
                <a:srgbClr val="000000"/>
              </a:solidFill>
              <a:latin typeface="Calibri" pitchFamily="34" charset="0"/>
            </a:endParaRPr>
          </a:p>
        </p:txBody>
      </p:sp>
      <p:sp>
        <p:nvSpPr>
          <p:cNvPr id="11266" name="Shape 33"/>
          <p:cNvSpPr>
            <a:spLocks noGrp="1"/>
          </p:cNvSpPr>
          <p:nvPr>
            <p:ph type="body" idx="4294967295"/>
          </p:nvPr>
        </p:nvSpPr>
        <p:spPr bwMode="auto">
          <a:xfrm>
            <a:off x="1371600" y="3886200"/>
            <a:ext cx="6400800" cy="1752600"/>
          </a:xfrm>
          <a:prstGeom prst="rect">
            <a:avLst/>
          </a:prstGeom>
          <a:noFill/>
          <a:ln w="12700">
            <a:miter lim="400000"/>
            <a:headEnd/>
            <a:tailEnd/>
          </a:ln>
        </p:spPr>
        <p:txBody>
          <a:bodyPr lIns="0" tIns="0" rIns="0" bIns="0"/>
          <a:lstStyle/>
          <a:p>
            <a:pPr marL="0" indent="0" algn="ctr" eaLnBrk="1" hangingPunct="1">
              <a:buSzTx/>
              <a:buFont typeface="Arial" charset="0"/>
              <a:buNone/>
            </a:pPr>
            <a:endParaRPr lang="en-US">
              <a:solidFill>
                <a:srgbClr val="898989"/>
              </a:solidFill>
              <a:latin typeface="Calibri" pitchFamily="34" charset="0"/>
            </a:endParaRPr>
          </a:p>
        </p:txBody>
      </p:sp>
      <p:sp>
        <p:nvSpPr>
          <p:cNvPr id="34" name="Shape 34"/>
          <p:cNvSpPr/>
          <p:nvPr/>
        </p:nvSpPr>
        <p:spPr>
          <a:xfrm>
            <a:off x="0" y="-144464"/>
            <a:ext cx="9144000" cy="6200839"/>
          </a:xfrm>
          <a:prstGeom prst="rect">
            <a:avLst/>
          </a:prstGeom>
          <a:solidFill>
            <a:srgbClr val="FFFFFF"/>
          </a:solidFill>
          <a:ln>
            <a:noFill/>
            <a:round/>
          </a:ln>
          <a:effectLst>
            <a:outerShdw blurRad="38100" dist="23000" dir="5400000" rotWithShape="0">
              <a:schemeClr val="bg1">
                <a:alpha val="35000"/>
              </a:schemeClr>
            </a:outerShdw>
          </a:effectLst>
        </p:spPr>
        <p:txBody>
          <a:bodyPr lIns="0" tIns="0" rIns="0" bIns="0" anchor="ctr"/>
          <a:lstStyle/>
          <a:p>
            <a:pPr algn="ctr" fontAlgn="auto">
              <a:spcBef>
                <a:spcPts val="0"/>
              </a:spcBef>
              <a:spcAft>
                <a:spcPts val="0"/>
              </a:spcAft>
              <a:defRPr>
                <a:solidFill>
                  <a:srgbClr val="FFFFFF"/>
                </a:solidFill>
              </a:defRPr>
            </a:pPr>
            <a:endParaRPr kern="0">
              <a:solidFill>
                <a:srgbClr val="FFFFFF"/>
              </a:solidFill>
              <a:latin typeface="Calibri"/>
              <a:ea typeface="Calibri"/>
              <a:cs typeface="Calibri"/>
              <a:sym typeface="Calibri"/>
            </a:endParaRPr>
          </a:p>
        </p:txBody>
      </p:sp>
      <p:sp>
        <p:nvSpPr>
          <p:cNvPr id="11268" name="Shape 35"/>
          <p:cNvSpPr>
            <a:spLocks noChangeArrowheads="1"/>
          </p:cNvSpPr>
          <p:nvPr/>
        </p:nvSpPr>
        <p:spPr bwMode="auto">
          <a:xfrm>
            <a:off x="0" y="0"/>
            <a:ext cx="9144000" cy="461665"/>
          </a:xfrm>
          <a:prstGeom prst="rect">
            <a:avLst/>
          </a:prstGeom>
          <a:noFill/>
          <a:ln w="12700">
            <a:noFill/>
            <a:miter lim="400000"/>
            <a:headEnd/>
            <a:tailEnd/>
          </a:ln>
        </p:spPr>
        <p:txBody>
          <a:bodyPr lIns="45719" rIns="45719">
            <a:spAutoFit/>
          </a:bodyPr>
          <a:lstStyle/>
          <a:p>
            <a:pPr algn="ctr"/>
            <a:r>
              <a:rPr lang="en-US" sz="2400" b="1" dirty="0">
                <a:solidFill>
                  <a:srgbClr val="0094BA"/>
                </a:solidFill>
                <a:latin typeface="L Futura Light"/>
              </a:rPr>
              <a:t>Prevalence of traumatic brain injury (Hughes et al, 2015)</a:t>
            </a:r>
          </a:p>
        </p:txBody>
      </p:sp>
      <p:pic>
        <p:nvPicPr>
          <p:cNvPr id="11271" name="image.png"/>
          <p:cNvPicPr>
            <a:picLocks noChangeAspect="1" noChangeArrowheads="1"/>
          </p:cNvPicPr>
          <p:nvPr/>
        </p:nvPicPr>
        <p:blipFill>
          <a:blip r:embed="rId3"/>
          <a:srcRect/>
          <a:stretch>
            <a:fillRect/>
          </a:stretch>
        </p:blipFill>
        <p:spPr bwMode="auto">
          <a:xfrm>
            <a:off x="2672518" y="6056375"/>
            <a:ext cx="6435986" cy="829009"/>
          </a:xfrm>
          <a:prstGeom prst="rect">
            <a:avLst/>
          </a:prstGeom>
          <a:noFill/>
          <a:ln w="12700">
            <a:noFill/>
            <a:miter lim="400000"/>
            <a:headEnd/>
            <a:tailEnd/>
          </a:ln>
        </p:spPr>
      </p:pic>
      <p:sp>
        <p:nvSpPr>
          <p:cNvPr id="2" name="AutoShape 2" descr="Image result for mcr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13" name="Group 132"/>
          <p:cNvGraphicFramePr>
            <a:graphicFrameLocks noGrp="1"/>
          </p:cNvGraphicFramePr>
          <p:nvPr>
            <p:extLst>
              <p:ext uri="{D42A27DB-BD31-4B8C-83A1-F6EECF244321}">
                <p14:modId xmlns:p14="http://schemas.microsoft.com/office/powerpoint/2010/main" val="2206533938"/>
              </p:ext>
            </p:extLst>
          </p:nvPr>
        </p:nvGraphicFramePr>
        <p:xfrm>
          <a:off x="155573" y="669925"/>
          <a:ext cx="8832851" cy="5232502"/>
        </p:xfrm>
        <a:graphic>
          <a:graphicData uri="http://schemas.openxmlformats.org/drawingml/2006/table">
            <a:tbl>
              <a:tblPr/>
              <a:tblGrid>
                <a:gridCol w="3624339">
                  <a:extLst>
                    <a:ext uri="{9D8B030D-6E8A-4147-A177-3AD203B41FA5}">
                      <a16:colId xmlns:a16="http://schemas.microsoft.com/office/drawing/2014/main" val="20000"/>
                    </a:ext>
                  </a:extLst>
                </a:gridCol>
                <a:gridCol w="2520358">
                  <a:extLst>
                    <a:ext uri="{9D8B030D-6E8A-4147-A177-3AD203B41FA5}">
                      <a16:colId xmlns:a16="http://schemas.microsoft.com/office/drawing/2014/main" val="20001"/>
                    </a:ext>
                  </a:extLst>
                </a:gridCol>
                <a:gridCol w="2688154">
                  <a:extLst>
                    <a:ext uri="{9D8B030D-6E8A-4147-A177-3AD203B41FA5}">
                      <a16:colId xmlns:a16="http://schemas.microsoft.com/office/drawing/2014/main" val="20002"/>
                    </a:ext>
                  </a:extLst>
                </a:gridCol>
              </a:tblGrid>
              <a:tr h="13523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L Futura Light"/>
                          <a:ea typeface="SimSun" pitchFamily="2" charset="-122"/>
                          <a:cs typeface="Arial" panose="020B0604020202020204" pitchFamily="34" charset="0"/>
                          <a:sym typeface="Calibri" pitchFamily="34" charset="0"/>
                        </a:rPr>
                        <a:t>Nature of TBI</a:t>
                      </a:r>
                      <a:endParaRPr kumimoji="0" lang="en-GB" sz="2000" b="0" i="0" u="none" strike="noStrike" cap="none" normalizeH="0" baseline="0" dirty="0">
                        <a:ln>
                          <a:noFill/>
                        </a:ln>
                        <a:solidFill>
                          <a:schemeClr val="tx1"/>
                        </a:solidFill>
                        <a:effectLst/>
                        <a:latin typeface="L Futura Light"/>
                        <a:ea typeface="SimSun" pitchFamily="2" charset="-122"/>
                        <a:cs typeface="Arial" panose="020B0604020202020204" pitchFamily="34" charset="0"/>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L Futura Light"/>
                          <a:ea typeface="SimSun" pitchFamily="2" charset="-122"/>
                          <a:cs typeface="Arial" panose="020B0604020202020204" pitchFamily="34" charset="0"/>
                          <a:sym typeface="Calibri" pitchFamily="34" charset="0"/>
                        </a:rPr>
                        <a:t>Prevalence among young people in general population</a:t>
                      </a:r>
                      <a:endParaRPr kumimoji="0" lang="en-GB" sz="1800" b="0" i="0" u="none" strike="noStrike" cap="none" normalizeH="0" baseline="0" dirty="0">
                        <a:ln>
                          <a:noFill/>
                        </a:ln>
                        <a:solidFill>
                          <a:schemeClr val="tx1"/>
                        </a:solidFill>
                        <a:effectLst/>
                        <a:latin typeface="L Futura Light"/>
                        <a:ea typeface="SimSun" pitchFamily="2" charset="-122"/>
                        <a:cs typeface="Arial" panose="020B0604020202020204" pitchFamily="34" charset="0"/>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L Futura Light"/>
                          <a:ea typeface="SimSun" pitchFamily="2" charset="-122"/>
                          <a:cs typeface="Arial" panose="020B0604020202020204" pitchFamily="34" charset="0"/>
                          <a:sym typeface="Calibri" pitchFamily="34" charset="0"/>
                        </a:rPr>
                        <a:t>Prevalence among young people in custody</a:t>
                      </a:r>
                      <a:endParaRPr kumimoji="0" lang="en-GB" sz="1800" b="0" i="0" u="none" strike="noStrike" cap="none" normalizeH="0" baseline="0" dirty="0">
                        <a:ln>
                          <a:noFill/>
                        </a:ln>
                        <a:solidFill>
                          <a:schemeClr val="tx1"/>
                        </a:solidFill>
                        <a:effectLst/>
                        <a:latin typeface="L Futura Light"/>
                        <a:ea typeface="SimSun" pitchFamily="2" charset="-122"/>
                        <a:cs typeface="Arial" panose="020B0604020202020204" pitchFamily="34" charset="0"/>
                        <a:sym typeface="Calibri" pitchFamily="34"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71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Any head injury</a:t>
                      </a: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24 – 42%</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49 – 72%</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6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Head injury resulting in loss of consciousness</a:t>
                      </a: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2000" b="0" dirty="0">
                          <a:effectLst/>
                          <a:latin typeface="L Futura Light"/>
                          <a:ea typeface="Calibri" panose="020F0502020204030204" pitchFamily="34" charset="0"/>
                          <a:cs typeface="Arial" panose="020B0604020202020204" pitchFamily="34" charset="0"/>
                        </a:rPr>
                        <a:t>5</a:t>
                      </a:r>
                      <a:r>
                        <a:rPr lang="en-AU" sz="2000" b="0" baseline="0" dirty="0">
                          <a:effectLst/>
                          <a:latin typeface="L Futura Light"/>
                          <a:ea typeface="Calibri" panose="020F0502020204030204" pitchFamily="34" charset="0"/>
                          <a:cs typeface="Arial" panose="020B0604020202020204" pitchFamily="34" charset="0"/>
                        </a:rPr>
                        <a:t> - 24%</a:t>
                      </a:r>
                      <a:endParaRPr lang="en-AU" sz="2000" b="0" dirty="0">
                        <a:effectLst/>
                        <a:latin typeface="L Futura Light"/>
                        <a:ea typeface="Calibri" panose="020F050202020403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AU" sz="2000" b="0" kern="1200" dirty="0">
                          <a:solidFill>
                            <a:schemeClr val="dk1"/>
                          </a:solidFill>
                          <a:effectLst/>
                          <a:latin typeface="L Futura Light"/>
                          <a:ea typeface="Calibri" panose="020F0502020204030204" pitchFamily="34" charset="0"/>
                          <a:cs typeface="Arial" panose="020B0604020202020204" pitchFamily="34" charset="0"/>
                        </a:rPr>
                        <a:t>32 - 49.7%</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70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Head injury resulting in loss of consciousness for 20 minutes or more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5%</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18.3%</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6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More than one head injury</a:t>
                      </a: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9.2 – 12%</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L Futura Light"/>
                          <a:ea typeface="Calibri" pitchFamily="34" charset="0"/>
                          <a:cs typeface="Arial" panose="020B0604020202020204" pitchFamily="34" charset="0"/>
                          <a:sym typeface="Calibri" pitchFamily="34" charset="0"/>
                        </a:rPr>
                        <a:t>45 – 55%</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04101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body" idx="4294967295"/>
          </p:nvPr>
        </p:nvSpPr>
        <p:spPr>
          <a:xfrm>
            <a:off x="263525" y="1039813"/>
            <a:ext cx="8491538" cy="474662"/>
          </a:xfrm>
          <a:prstGeom prst="rect">
            <a:avLst/>
          </a:prstGeom>
          <a:ln w="12700">
            <a:miter lim="400000"/>
          </a:ln>
          <a:extLst/>
        </p:spPr>
        <p:txBody>
          <a:bodyPr lIns="0" tIns="0" rIns="0" bIns="0">
            <a:normAutofit lnSpcReduction="10000"/>
          </a:bodyPr>
          <a:lstStyle/>
          <a:p>
            <a:pPr marL="0" indent="0" defTabSz="328613" eaLnBrk="1" hangingPunct="1">
              <a:spcBef>
                <a:spcPts val="500"/>
              </a:spcBef>
              <a:buSzTx/>
              <a:buFont typeface="Arial" charset="0"/>
              <a:buNone/>
            </a:pPr>
            <a:r>
              <a:rPr lang="en-US" sz="3300" smtClean="0">
                <a:solidFill>
                  <a:srgbClr val="0094BA"/>
                </a:solidFill>
                <a:latin typeface="L Futura Light"/>
                <a:ea typeface="L Futura Light"/>
                <a:cs typeface="L Futura Light"/>
                <a:sym typeface="L Futura Light"/>
              </a:rPr>
              <a:t>Understanding pathways into custody</a:t>
            </a:r>
          </a:p>
        </p:txBody>
      </p:sp>
      <p:sp>
        <p:nvSpPr>
          <p:cNvPr id="13314" name="Shape 44"/>
          <p:cNvSpPr>
            <a:spLocks noChangeArrowheads="1"/>
          </p:cNvSpPr>
          <p:nvPr/>
        </p:nvSpPr>
        <p:spPr bwMode="auto">
          <a:xfrm>
            <a:off x="323850" y="1895534"/>
            <a:ext cx="8208590" cy="3549690"/>
          </a:xfrm>
          <a:prstGeom prst="rect">
            <a:avLst/>
          </a:prstGeom>
          <a:noFill/>
          <a:ln w="12700">
            <a:noFill/>
            <a:miter lim="400000"/>
            <a:headEnd/>
            <a:tailEnd/>
          </a:ln>
        </p:spPr>
        <p:txBody>
          <a:bodyPr wrap="square" lIns="45719" rIns="45719">
            <a:spAutoFit/>
          </a:bodyPr>
          <a:lstStyle/>
          <a:p>
            <a:pPr marL="457200" indent="-457200">
              <a:lnSpc>
                <a:spcPct val="110000"/>
              </a:lnSpc>
              <a:spcBef>
                <a:spcPts val="400"/>
              </a:spcBef>
              <a:buClr>
                <a:srgbClr val="00203F"/>
              </a:buClr>
              <a:buSzPct val="100000"/>
              <a:buFont typeface="+mj-lt"/>
              <a:buAutoNum type="arabicPeriod"/>
            </a:pPr>
            <a:r>
              <a:rPr lang="en-US" sz="2000" dirty="0" smtClean="0">
                <a:solidFill>
                  <a:srgbClr val="00203F"/>
                </a:solidFill>
                <a:latin typeface="L Futura Light"/>
                <a:ea typeface="L Futura Light"/>
                <a:cs typeface="L Futura Light"/>
                <a:sym typeface="L Futura Light"/>
              </a:rPr>
              <a:t>Symptoms </a:t>
            </a:r>
            <a:r>
              <a:rPr lang="en-US" sz="2000" dirty="0">
                <a:solidFill>
                  <a:srgbClr val="00203F"/>
                </a:solidFill>
                <a:latin typeface="L Futura Light"/>
                <a:ea typeface="L Futura Light"/>
                <a:cs typeface="L Futura Light"/>
                <a:sym typeface="L Futura Light"/>
              </a:rPr>
              <a:t>and expressions may increase propensity to antisocial </a:t>
            </a:r>
            <a:r>
              <a:rPr lang="en-US" sz="2000" dirty="0" err="1">
                <a:solidFill>
                  <a:srgbClr val="00203F"/>
                </a:solidFill>
                <a:latin typeface="L Futura Light"/>
                <a:ea typeface="L Futura Light"/>
                <a:cs typeface="L Futura Light"/>
                <a:sym typeface="L Futura Light"/>
              </a:rPr>
              <a:t>behavioural</a:t>
            </a:r>
            <a:r>
              <a:rPr lang="en-US" sz="2000" dirty="0">
                <a:solidFill>
                  <a:srgbClr val="00203F"/>
                </a:solidFill>
                <a:latin typeface="L Futura Light"/>
                <a:ea typeface="L Futura Light"/>
                <a:cs typeface="L Futura Light"/>
                <a:sym typeface="L Futura Light"/>
              </a:rPr>
              <a:t> traits (</a:t>
            </a:r>
            <a:r>
              <a:rPr lang="en-AU" altLang="en-US" sz="2000" dirty="0">
                <a:solidFill>
                  <a:srgbClr val="00203F"/>
                </a:solidFill>
                <a:latin typeface="L Futura Light"/>
                <a:ea typeface="L Futura Light"/>
                <a:cs typeface="L Futura Light"/>
              </a:rPr>
              <a:t>e.g. </a:t>
            </a:r>
            <a:r>
              <a:rPr lang="en-AU" altLang="en-US" sz="2000" dirty="0" smtClean="0">
                <a:solidFill>
                  <a:srgbClr val="00203F"/>
                </a:solidFill>
                <a:latin typeface="L Futura Light"/>
                <a:ea typeface="L Futura Light"/>
                <a:cs typeface="L Futura Light"/>
              </a:rPr>
              <a:t>social </a:t>
            </a:r>
            <a:r>
              <a:rPr lang="en-AU" altLang="en-US" sz="2000" dirty="0">
                <a:solidFill>
                  <a:srgbClr val="00203F"/>
                </a:solidFill>
                <a:latin typeface="L Futura Light"/>
                <a:ea typeface="L Futura Light"/>
                <a:cs typeface="L Futura Light"/>
              </a:rPr>
              <a:t>communication; socio-cognitive skills; </a:t>
            </a:r>
            <a:r>
              <a:rPr lang="en-AU" altLang="en-US" sz="2000" dirty="0" smtClean="0">
                <a:solidFill>
                  <a:srgbClr val="00203F"/>
                </a:solidFill>
                <a:latin typeface="L Futura Light"/>
                <a:ea typeface="L Futura Light"/>
                <a:cs typeface="L Futura Light"/>
              </a:rPr>
              <a:t>impulse </a:t>
            </a:r>
            <a:r>
              <a:rPr lang="en-AU" altLang="en-US" sz="2000" dirty="0">
                <a:solidFill>
                  <a:srgbClr val="00203F"/>
                </a:solidFill>
                <a:latin typeface="L Futura Light"/>
                <a:ea typeface="L Futura Light"/>
                <a:cs typeface="L Futura Light"/>
              </a:rPr>
              <a:t>control; cognitive </a:t>
            </a:r>
            <a:r>
              <a:rPr lang="en-AU" altLang="en-US" sz="2000" dirty="0" smtClean="0">
                <a:solidFill>
                  <a:srgbClr val="00203F"/>
                </a:solidFill>
                <a:latin typeface="L Futura Light"/>
                <a:ea typeface="L Futura Light"/>
                <a:cs typeface="L Futura Light"/>
              </a:rPr>
              <a:t>empathy)</a:t>
            </a:r>
            <a:endParaRPr lang="en-US" sz="2000" dirty="0">
              <a:solidFill>
                <a:srgbClr val="00203F"/>
              </a:solidFill>
              <a:latin typeface="L Futura Light"/>
              <a:ea typeface="L Futura Light"/>
              <a:cs typeface="L Futura Light"/>
              <a:sym typeface="L Futura Light"/>
            </a:endParaRPr>
          </a:p>
          <a:p>
            <a:pPr marL="457200" indent="-457200">
              <a:lnSpc>
                <a:spcPct val="110000"/>
              </a:lnSpc>
              <a:spcBef>
                <a:spcPts val="400"/>
              </a:spcBef>
              <a:buClr>
                <a:srgbClr val="00203F"/>
              </a:buClr>
              <a:buSzPct val="100000"/>
              <a:buFont typeface="+mj-lt"/>
              <a:buAutoNum type="arabicPeriod"/>
            </a:pPr>
            <a:r>
              <a:rPr lang="en-US" sz="2000" dirty="0">
                <a:solidFill>
                  <a:srgbClr val="00203F"/>
                </a:solidFill>
                <a:latin typeface="L Futura Light"/>
                <a:ea typeface="L Futura Light"/>
                <a:cs typeface="L Futura Light"/>
                <a:sym typeface="L Futura Light"/>
              </a:rPr>
              <a:t>Such deficits may increase exposure to social and environmental risk factors (e.g. </a:t>
            </a:r>
            <a:r>
              <a:rPr lang="en-AU" altLang="en-US" sz="2000" dirty="0">
                <a:solidFill>
                  <a:srgbClr val="00203F"/>
                </a:solidFill>
                <a:latin typeface="L Futura Light"/>
                <a:ea typeface="L Futura Light"/>
                <a:cs typeface="L Futura Light"/>
              </a:rPr>
              <a:t>educational disengagement; peer pressure; parenting challenges)</a:t>
            </a:r>
            <a:endParaRPr lang="en-US" sz="2000" dirty="0">
              <a:solidFill>
                <a:srgbClr val="00203F"/>
              </a:solidFill>
              <a:latin typeface="L Futura Light"/>
              <a:ea typeface="L Futura Light"/>
              <a:cs typeface="L Futura Light"/>
              <a:sym typeface="L Futura Light"/>
            </a:endParaRPr>
          </a:p>
          <a:p>
            <a:pPr marL="457200" indent="-457200">
              <a:lnSpc>
                <a:spcPct val="110000"/>
              </a:lnSpc>
              <a:spcBef>
                <a:spcPts val="400"/>
              </a:spcBef>
              <a:buClr>
                <a:srgbClr val="00203F"/>
              </a:buClr>
              <a:buSzPct val="100000"/>
              <a:buFont typeface="+mj-lt"/>
              <a:buAutoNum type="arabicPeriod"/>
            </a:pPr>
            <a:r>
              <a:rPr lang="en-US" sz="2000" dirty="0">
                <a:solidFill>
                  <a:srgbClr val="00203F"/>
                </a:solidFill>
                <a:latin typeface="L Futura Light"/>
                <a:ea typeface="L Futura Light"/>
                <a:cs typeface="L Futura Light"/>
                <a:sym typeface="L Futura Light"/>
              </a:rPr>
              <a:t>Criminal justice processes and practices may </a:t>
            </a:r>
            <a:r>
              <a:rPr lang="en-US" sz="2000" i="1" dirty="0">
                <a:solidFill>
                  <a:srgbClr val="00203F"/>
                </a:solidFill>
                <a:latin typeface="L Futura Light"/>
                <a:ea typeface="L Futura Light"/>
                <a:cs typeface="L Futura Light"/>
                <a:sym typeface="L Futura Light"/>
              </a:rPr>
              <a:t>disable and </a:t>
            </a:r>
            <a:r>
              <a:rPr lang="en-US" sz="2000" i="1" dirty="0" err="1">
                <a:solidFill>
                  <a:srgbClr val="00203F"/>
                </a:solidFill>
                <a:latin typeface="L Futura Light"/>
                <a:ea typeface="L Futura Light"/>
                <a:cs typeface="L Futura Light"/>
                <a:sym typeface="L Futura Light"/>
              </a:rPr>
              <a:t>criminalise</a:t>
            </a:r>
            <a:r>
              <a:rPr lang="en-US" sz="2000" i="1" dirty="0">
                <a:solidFill>
                  <a:srgbClr val="00203F"/>
                </a:solidFill>
                <a:latin typeface="L Futura Light"/>
                <a:ea typeface="L Futura Light"/>
                <a:cs typeface="L Futura Light"/>
                <a:sym typeface="L Futura Light"/>
              </a:rPr>
              <a:t> </a:t>
            </a:r>
            <a:r>
              <a:rPr lang="en-US" sz="2000" dirty="0">
                <a:solidFill>
                  <a:srgbClr val="00203F"/>
                </a:solidFill>
                <a:latin typeface="L Futura Light"/>
                <a:ea typeface="L Futura Light"/>
                <a:cs typeface="L Futura Light"/>
                <a:sym typeface="L Futura Light"/>
              </a:rPr>
              <a:t>young people</a:t>
            </a:r>
          </a:p>
          <a:p>
            <a:pPr>
              <a:lnSpc>
                <a:spcPct val="110000"/>
              </a:lnSpc>
              <a:spcBef>
                <a:spcPts val="2400"/>
              </a:spcBef>
            </a:pPr>
            <a:r>
              <a:rPr lang="en-US" sz="2000" dirty="0" smtClean="0">
                <a:solidFill>
                  <a:srgbClr val="00203F"/>
                </a:solidFill>
                <a:latin typeface="L Futura Light"/>
                <a:ea typeface="L Futura Light"/>
                <a:cs typeface="L Futura Light"/>
                <a:sym typeface="L Futura Light"/>
              </a:rPr>
              <a:t>Policy </a:t>
            </a:r>
            <a:r>
              <a:rPr lang="en-US" sz="2000" dirty="0">
                <a:solidFill>
                  <a:srgbClr val="00203F"/>
                </a:solidFill>
                <a:latin typeface="L Futura Light"/>
                <a:ea typeface="L Futura Light"/>
                <a:cs typeface="L Futura Light"/>
                <a:sym typeface="L Futura Light"/>
              </a:rPr>
              <a:t>and practice responses need to address all three of these </a:t>
            </a:r>
            <a:r>
              <a:rPr lang="en-US" sz="2000" dirty="0" smtClean="0">
                <a:solidFill>
                  <a:srgbClr val="00203F"/>
                </a:solidFill>
                <a:latin typeface="L Futura Light"/>
                <a:ea typeface="L Futura Light"/>
                <a:cs typeface="L Futura Light"/>
                <a:sym typeface="L Futura Light"/>
              </a:rPr>
              <a:t>effects</a:t>
            </a:r>
          </a:p>
        </p:txBody>
      </p:sp>
      <p:sp>
        <p:nvSpPr>
          <p:cNvPr id="11" name="Rectangle 10"/>
          <p:cNvSpPr/>
          <p:nvPr/>
        </p:nvSpPr>
        <p:spPr>
          <a:xfrm>
            <a:off x="7020272" y="116632"/>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8" name="Group 17"/>
          <p:cNvGrpSpPr/>
          <p:nvPr/>
        </p:nvGrpSpPr>
        <p:grpSpPr>
          <a:xfrm>
            <a:off x="2627784" y="6165304"/>
            <a:ext cx="6604813" cy="677855"/>
            <a:chOff x="2627784" y="6165304"/>
            <a:chExt cx="6604813" cy="677855"/>
          </a:xfrm>
        </p:grpSpPr>
        <p:grpSp>
          <p:nvGrpSpPr>
            <p:cNvPr id="19" name="Group 18"/>
            <p:cNvGrpSpPr/>
            <p:nvPr/>
          </p:nvGrpSpPr>
          <p:grpSpPr>
            <a:xfrm>
              <a:off x="2627784" y="6165304"/>
              <a:ext cx="6137269" cy="677855"/>
              <a:chOff x="2627784" y="6165304"/>
              <a:chExt cx="6137269" cy="677855"/>
            </a:xfrm>
          </p:grpSpPr>
          <p:pic>
            <p:nvPicPr>
              <p:cNvPr id="21" name="Picture 20"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22" name="Rounded Rectangle 2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Rounded Rectangle 22"/>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0" name="TextBox 19"/>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smtClean="0">
                  <a:ln>
                    <a:noFill/>
                  </a:ln>
                  <a:solidFill>
                    <a:srgbClr val="000000"/>
                  </a:solidFill>
                  <a:effectLst/>
                  <a:uFillTx/>
                  <a:latin typeface="L Futura Light"/>
                  <a:ea typeface="Calibri"/>
                  <a:cs typeface="Calibri"/>
                  <a:sym typeface="Calibri"/>
                </a:rPr>
                <a:t> </a:t>
              </a:r>
              <a:r>
                <a:rPr lang="en-AU" sz="1400" u="sng" dirty="0" smtClean="0">
                  <a:latin typeface="L Futura Light"/>
                  <a:hlinkClick r:id="rId4"/>
                </a:rPr>
                <a:t>sheffield.academia.edu/NathanHughes</a:t>
              </a:r>
              <a:r>
                <a:rPr lang="en-AU" sz="1400" dirty="0">
                  <a:latin typeface="L Futura Light"/>
                </a:rPr>
                <a:t>/</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smtClean="0">
                  <a:ln>
                    <a:noFill/>
                  </a:ln>
                  <a:solidFill>
                    <a:srgbClr val="000000"/>
                  </a:solidFill>
                  <a:effectLst/>
                  <a:uFillTx/>
                  <a:latin typeface="L Futura Light"/>
                  <a:ea typeface="Calibri"/>
                  <a:cs typeface="Calibri"/>
                  <a:sym typeface="Calibri"/>
                </a:rPr>
                <a:t>E:</a:t>
              </a:r>
              <a:r>
                <a:rPr kumimoji="0" lang="en-GB" sz="1400" b="1" i="0" u="none" strike="noStrike" cap="none" spc="0" normalizeH="0" dirty="0" smtClean="0">
                  <a:ln>
                    <a:noFill/>
                  </a:ln>
                  <a:solidFill>
                    <a:srgbClr val="000000"/>
                  </a:solidFill>
                  <a:effectLst/>
                  <a:uFillTx/>
                  <a:latin typeface="L Futura Light"/>
                  <a:ea typeface="Calibri"/>
                  <a:cs typeface="Calibri"/>
                  <a:sym typeface="Calibri"/>
                </a:rPr>
                <a:t> </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n</a:t>
              </a:r>
              <a:r>
                <a:rPr lang="en-GB" sz="1400" dirty="0" smtClean="0">
                  <a:solidFill>
                    <a:srgbClr val="000000"/>
                  </a:solidFill>
                  <a:latin typeface="L Futura Light"/>
                  <a:ea typeface="Calibri"/>
                  <a:cs typeface="Calibri"/>
                  <a:sym typeface="Calibri"/>
                  <a:hlinkClick r:id="rId5"/>
                </a:rPr>
                <a:t>athan</a:t>
              </a:r>
              <a:r>
                <a:rPr kumimoji="0" lang="en-GB" sz="1400" b="0" i="0" u="none" strike="noStrike" cap="none" spc="0" normalizeH="0" dirty="0" smtClean="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smtClean="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428913722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55576" y="2223664"/>
            <a:ext cx="2993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Poor theory of mind</a:t>
            </a:r>
          </a:p>
        </p:txBody>
      </p:sp>
      <p:sp>
        <p:nvSpPr>
          <p:cNvPr id="7" name="TextBox 6"/>
          <p:cNvSpPr txBox="1">
            <a:spLocks noChangeArrowheads="1"/>
          </p:cNvSpPr>
          <p:nvPr/>
        </p:nvSpPr>
        <p:spPr bwMode="auto">
          <a:xfrm>
            <a:off x="194829" y="2899510"/>
            <a:ext cx="48066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Social communication difficulties</a:t>
            </a:r>
          </a:p>
        </p:txBody>
      </p:sp>
      <p:sp>
        <p:nvSpPr>
          <p:cNvPr id="10" name="TextBox 9"/>
          <p:cNvSpPr txBox="1">
            <a:spLocks noChangeArrowheads="1"/>
          </p:cNvSpPr>
          <p:nvPr/>
        </p:nvSpPr>
        <p:spPr bwMode="auto">
          <a:xfrm>
            <a:off x="364487" y="4499682"/>
            <a:ext cx="35464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Poor cognitive empathy</a:t>
            </a:r>
          </a:p>
        </p:txBody>
      </p:sp>
      <p:sp>
        <p:nvSpPr>
          <p:cNvPr id="11" name="TextBox 10"/>
          <p:cNvSpPr txBox="1">
            <a:spLocks noChangeArrowheads="1"/>
          </p:cNvSpPr>
          <p:nvPr/>
        </p:nvSpPr>
        <p:spPr bwMode="auto">
          <a:xfrm>
            <a:off x="4126324" y="2197898"/>
            <a:ext cx="43134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Executive functioning deficits</a:t>
            </a:r>
          </a:p>
        </p:txBody>
      </p:sp>
      <p:sp>
        <p:nvSpPr>
          <p:cNvPr id="12" name="TextBox 11"/>
          <p:cNvSpPr txBox="1">
            <a:spLocks noChangeArrowheads="1"/>
          </p:cNvSpPr>
          <p:nvPr/>
        </p:nvSpPr>
        <p:spPr bwMode="auto">
          <a:xfrm>
            <a:off x="5239585" y="3473969"/>
            <a:ext cx="38499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Poor emotional regulation</a:t>
            </a:r>
          </a:p>
        </p:txBody>
      </p:sp>
      <p:sp>
        <p:nvSpPr>
          <p:cNvPr id="13" name="TextBox 12"/>
          <p:cNvSpPr txBox="1">
            <a:spLocks noChangeArrowheads="1"/>
          </p:cNvSpPr>
          <p:nvPr/>
        </p:nvSpPr>
        <p:spPr bwMode="auto">
          <a:xfrm>
            <a:off x="6770673" y="4262951"/>
            <a:ext cx="19943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High arousal</a:t>
            </a:r>
          </a:p>
        </p:txBody>
      </p:sp>
      <p:sp>
        <p:nvSpPr>
          <p:cNvPr id="14" name="TextBox 13"/>
          <p:cNvSpPr txBox="1">
            <a:spLocks noChangeArrowheads="1"/>
          </p:cNvSpPr>
          <p:nvPr/>
        </p:nvSpPr>
        <p:spPr bwMode="auto">
          <a:xfrm>
            <a:off x="1025906" y="5214391"/>
            <a:ext cx="3100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Reactive aggression</a:t>
            </a:r>
          </a:p>
        </p:txBody>
      </p:sp>
      <p:sp>
        <p:nvSpPr>
          <p:cNvPr id="15" name="TextBox 14"/>
          <p:cNvSpPr txBox="1">
            <a:spLocks noChangeArrowheads="1"/>
          </p:cNvSpPr>
          <p:nvPr/>
        </p:nvSpPr>
        <p:spPr bwMode="auto">
          <a:xfrm>
            <a:off x="115306" y="3704802"/>
            <a:ext cx="50385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Difficulties with abstract reasoning</a:t>
            </a:r>
          </a:p>
        </p:txBody>
      </p:sp>
      <p:sp>
        <p:nvSpPr>
          <p:cNvPr id="16" name="TextBox 15"/>
          <p:cNvSpPr txBox="1">
            <a:spLocks noChangeArrowheads="1"/>
          </p:cNvSpPr>
          <p:nvPr/>
        </p:nvSpPr>
        <p:spPr bwMode="auto">
          <a:xfrm>
            <a:off x="4819636" y="5029724"/>
            <a:ext cx="35283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Failure to recognize consequences of action</a:t>
            </a:r>
          </a:p>
        </p:txBody>
      </p:sp>
      <p:sp>
        <p:nvSpPr>
          <p:cNvPr id="17" name="TextBox 16"/>
          <p:cNvSpPr txBox="1">
            <a:spLocks noChangeArrowheads="1"/>
          </p:cNvSpPr>
          <p:nvPr/>
        </p:nvSpPr>
        <p:spPr bwMode="auto">
          <a:xfrm>
            <a:off x="5356553" y="2882270"/>
            <a:ext cx="345692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Poor emotional literacy</a:t>
            </a:r>
          </a:p>
        </p:txBody>
      </p:sp>
      <p:sp>
        <p:nvSpPr>
          <p:cNvPr id="18" name="TextBox 17"/>
          <p:cNvSpPr txBox="1">
            <a:spLocks noChangeArrowheads="1"/>
          </p:cNvSpPr>
          <p:nvPr/>
        </p:nvSpPr>
        <p:spPr bwMode="auto">
          <a:xfrm>
            <a:off x="4093585" y="4262950"/>
            <a:ext cx="16905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a:solidFill>
                  <a:srgbClr val="FFFFFE"/>
                </a:solidFill>
                <a:latin typeface="Arial" charset="0"/>
                <a:ea typeface="ＭＳ Ｐゴシック" charset="0"/>
                <a:cs typeface="ＭＳ Ｐゴシック" charset="0"/>
              </a:defRPr>
            </a:lvl1pPr>
            <a:lvl2pPr>
              <a:defRPr sz="2800" b="1">
                <a:solidFill>
                  <a:srgbClr val="FFFFFE"/>
                </a:solidFill>
                <a:latin typeface="Arial" charset="0"/>
                <a:ea typeface="ＭＳ Ｐゴシック" charset="0"/>
              </a:defRPr>
            </a:lvl2pPr>
            <a:lvl3pPr>
              <a:defRPr sz="2800" b="1">
                <a:solidFill>
                  <a:srgbClr val="FFFFFE"/>
                </a:solidFill>
                <a:latin typeface="Arial" charset="0"/>
                <a:ea typeface="ＭＳ Ｐゴシック" charset="0"/>
              </a:defRPr>
            </a:lvl3pPr>
            <a:lvl4pPr>
              <a:defRPr sz="2800" b="1">
                <a:solidFill>
                  <a:srgbClr val="FFFFFE"/>
                </a:solidFill>
                <a:latin typeface="Arial" charset="0"/>
                <a:ea typeface="ＭＳ Ｐゴシック" charset="0"/>
              </a:defRPr>
            </a:lvl4pPr>
            <a:lvl5pPr>
              <a:defRPr sz="2800" b="1">
                <a:solidFill>
                  <a:srgbClr val="FFFFFE"/>
                </a:solidFill>
                <a:latin typeface="Arial" charset="0"/>
                <a:ea typeface="ＭＳ Ｐゴシック" charset="0"/>
              </a:defRPr>
            </a:lvl5pPr>
            <a:lvl6pPr eaLnBrk="0" hangingPunct="0">
              <a:buClr>
                <a:srgbClr val="00A3C7"/>
              </a:buClr>
              <a:defRPr sz="2800" b="1">
                <a:solidFill>
                  <a:srgbClr val="FFFFFE"/>
                </a:solidFill>
                <a:latin typeface="Arial" charset="0"/>
                <a:ea typeface="ＭＳ Ｐゴシック" charset="0"/>
              </a:defRPr>
            </a:lvl6pPr>
            <a:lvl7pPr eaLnBrk="0" hangingPunct="0">
              <a:buClr>
                <a:srgbClr val="00A3C7"/>
              </a:buClr>
              <a:defRPr sz="2800" b="1">
                <a:solidFill>
                  <a:srgbClr val="FFFFFE"/>
                </a:solidFill>
                <a:latin typeface="Arial" charset="0"/>
                <a:ea typeface="ＭＳ Ｐゴシック" charset="0"/>
              </a:defRPr>
            </a:lvl7pPr>
            <a:lvl8pPr eaLnBrk="0" hangingPunct="0">
              <a:buClr>
                <a:srgbClr val="00A3C7"/>
              </a:buClr>
              <a:defRPr sz="2800" b="1">
                <a:solidFill>
                  <a:srgbClr val="FFFFFE"/>
                </a:solidFill>
                <a:latin typeface="Arial" charset="0"/>
                <a:ea typeface="ＭＳ Ｐゴシック" charset="0"/>
              </a:defRPr>
            </a:lvl8pPr>
            <a:lvl9pPr eaLnBrk="0" hangingPunct="0">
              <a:buClr>
                <a:srgbClr val="00A3C7"/>
              </a:buClr>
              <a:defRPr sz="2800" b="1">
                <a:solidFill>
                  <a:srgbClr val="FFFFFE"/>
                </a:solidFill>
                <a:latin typeface="Arial" charset="0"/>
                <a:ea typeface="ＭＳ Ｐゴシック" charset="0"/>
              </a:defRPr>
            </a:lvl9pPr>
          </a:lstStyle>
          <a:p>
            <a:r>
              <a:rPr lang="en-US" sz="2400" b="0" dirty="0">
                <a:solidFill>
                  <a:schemeClr val="tx1"/>
                </a:solidFill>
                <a:cs typeface="Arial" charset="0"/>
              </a:rPr>
              <a:t>Impulsivity</a:t>
            </a:r>
          </a:p>
        </p:txBody>
      </p:sp>
      <p:sp>
        <p:nvSpPr>
          <p:cNvPr id="19" name="Shape 35"/>
          <p:cNvSpPr>
            <a:spLocks noChangeArrowheads="1"/>
          </p:cNvSpPr>
          <p:nvPr/>
        </p:nvSpPr>
        <p:spPr bwMode="auto">
          <a:xfrm>
            <a:off x="755576" y="818709"/>
            <a:ext cx="756084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45719" rIns="45719">
            <a:spAutoFit/>
          </a:bodyPr>
          <a:lstStyle/>
          <a:p>
            <a:pPr algn="ctr"/>
            <a:r>
              <a:rPr lang="en-US" sz="2800" b="1" dirty="0">
                <a:solidFill>
                  <a:srgbClr val="0094BA"/>
                </a:solidFill>
                <a:latin typeface="L Futura Light" charset="0"/>
              </a:rPr>
              <a:t>Symptoms and experiences related to neurodevelopmental impairment</a:t>
            </a:r>
          </a:p>
        </p:txBody>
      </p:sp>
      <p:sp>
        <p:nvSpPr>
          <p:cNvPr id="20" name="Shape 35"/>
          <p:cNvSpPr>
            <a:spLocks noChangeArrowheads="1"/>
          </p:cNvSpPr>
          <p:nvPr/>
        </p:nvSpPr>
        <p:spPr bwMode="auto">
          <a:xfrm>
            <a:off x="336159" y="901681"/>
            <a:ext cx="7948775" cy="954107"/>
          </a:xfrm>
          <a:prstGeom prst="rect">
            <a:avLst/>
          </a:prstGeom>
          <a:solidFill>
            <a:schemeClr val="bg1"/>
          </a:solidFill>
          <a:ln>
            <a:noFill/>
          </a:ln>
        </p:spPr>
        <p:txBody>
          <a:bodyPr wrap="square" lIns="45719" rIns="45719">
            <a:spAutoFit/>
          </a:bodyPr>
          <a:lstStyle/>
          <a:p>
            <a:pPr algn="ctr"/>
            <a:r>
              <a:rPr lang="en-US" sz="2800" b="1" dirty="0">
                <a:solidFill>
                  <a:srgbClr val="FF0000"/>
                </a:solidFill>
                <a:latin typeface="L Futura Light" charset="0"/>
              </a:rPr>
              <a:t>Risk factors for childhood aggressive and antisocial </a:t>
            </a:r>
            <a:r>
              <a:rPr lang="en-US" sz="2800" b="1" dirty="0" err="1">
                <a:solidFill>
                  <a:srgbClr val="FF0000"/>
                </a:solidFill>
                <a:latin typeface="L Futura Light" charset="0"/>
              </a:rPr>
              <a:t>behaviour</a:t>
            </a:r>
            <a:endParaRPr lang="en-US" sz="2800" b="1" dirty="0">
              <a:solidFill>
                <a:srgbClr val="FF0000"/>
              </a:solidFill>
              <a:latin typeface="L Futura Light" charset="0"/>
            </a:endParaRPr>
          </a:p>
        </p:txBody>
      </p:sp>
      <p:grpSp>
        <p:nvGrpSpPr>
          <p:cNvPr id="22" name="Group 21"/>
          <p:cNvGrpSpPr/>
          <p:nvPr/>
        </p:nvGrpSpPr>
        <p:grpSpPr>
          <a:xfrm>
            <a:off x="2627784" y="6165304"/>
            <a:ext cx="6137269" cy="677855"/>
            <a:chOff x="2627784" y="6165304"/>
            <a:chExt cx="6137269" cy="677855"/>
          </a:xfrm>
        </p:grpSpPr>
        <p:pic>
          <p:nvPicPr>
            <p:cNvPr id="29" name="Picture 28"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30" name="Rounded Rectangle 29"/>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1" name="Rounded Rectangle 30"/>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5" name="Rectangle 24"/>
          <p:cNvSpPr/>
          <p:nvPr/>
        </p:nvSpPr>
        <p:spPr>
          <a:xfrm>
            <a:off x="7020272" y="44624"/>
            <a:ext cx="2123728" cy="92318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24" name="Group 23"/>
          <p:cNvGrpSpPr/>
          <p:nvPr/>
        </p:nvGrpSpPr>
        <p:grpSpPr>
          <a:xfrm>
            <a:off x="2627784" y="6165304"/>
            <a:ext cx="6604813" cy="677855"/>
            <a:chOff x="2627784" y="6165304"/>
            <a:chExt cx="6604813" cy="677855"/>
          </a:xfrm>
        </p:grpSpPr>
        <p:grpSp>
          <p:nvGrpSpPr>
            <p:cNvPr id="26" name="Group 25"/>
            <p:cNvGrpSpPr/>
            <p:nvPr/>
          </p:nvGrpSpPr>
          <p:grpSpPr>
            <a:xfrm>
              <a:off x="2627784" y="6165304"/>
              <a:ext cx="6137269" cy="677855"/>
              <a:chOff x="2627784" y="6165304"/>
              <a:chExt cx="6137269" cy="677855"/>
            </a:xfrm>
          </p:grpSpPr>
          <p:pic>
            <p:nvPicPr>
              <p:cNvPr id="28" name="Picture 27" descr="1474550282410.png"/>
              <p:cNvPicPr/>
              <p:nvPr/>
            </p:nvPicPr>
            <p:blipFill>
              <a:blip r:embed="rId3" cstate="print">
                <a:extLst>
                  <a:ext uri="{28A0092B-C50C-407E-A947-70E740481C1C}">
                    <a14:useLocalDpi xmlns:a14="http://schemas.microsoft.com/office/drawing/2010/main" val="0"/>
                  </a:ext>
                </a:extLst>
              </a:blip>
              <a:stretch>
                <a:fillRect/>
              </a:stretch>
            </p:blipFill>
            <p:spPr>
              <a:xfrm>
                <a:off x="2812472" y="6165304"/>
                <a:ext cx="1900205" cy="677855"/>
              </a:xfrm>
              <a:prstGeom prst="rect">
                <a:avLst/>
              </a:prstGeom>
            </p:spPr>
          </p:pic>
          <p:sp>
            <p:nvSpPr>
              <p:cNvPr id="32" name="Rounded Rectangle 31"/>
              <p:cNvSpPr/>
              <p:nvPr/>
            </p:nvSpPr>
            <p:spPr>
              <a:xfrm>
                <a:off x="2627784" y="6201191"/>
                <a:ext cx="2232248"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3" name="Rounded Rectangle 32"/>
              <p:cNvSpPr/>
              <p:nvPr/>
            </p:nvSpPr>
            <p:spPr>
              <a:xfrm>
                <a:off x="4993017" y="6195387"/>
                <a:ext cx="3772036" cy="612000"/>
              </a:xfrm>
              <a:prstGeom prst="roundRect">
                <a:avLst>
                  <a:gd name="adj" fmla="val 8562"/>
                </a:avLst>
              </a:prstGeom>
              <a:solidFill>
                <a:srgbClr val="FFFFFF">
                  <a:alpha val="0"/>
                </a:srgbClr>
              </a:solidFill>
              <a:ln w="25400" cap="flat">
                <a:solidFill>
                  <a:srgbClr val="8E939E"/>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7" name="TextBox 26"/>
            <p:cNvSpPr txBox="1"/>
            <p:nvPr/>
          </p:nvSpPr>
          <p:spPr>
            <a:xfrm>
              <a:off x="5020637" y="6214990"/>
              <a:ext cx="421196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W:</a:t>
              </a:r>
              <a:r>
                <a:rPr kumimoji="0" lang="en-GB" sz="1400" b="0" i="0" u="none" strike="noStrike" cap="none" spc="0" normalizeH="0" baseline="0" dirty="0">
                  <a:ln>
                    <a:noFill/>
                  </a:ln>
                  <a:solidFill>
                    <a:srgbClr val="000000"/>
                  </a:solidFill>
                  <a:effectLst/>
                  <a:uFillTx/>
                  <a:latin typeface="L Futura Light"/>
                  <a:ea typeface="Calibri"/>
                  <a:cs typeface="Calibri"/>
                  <a:sym typeface="Calibri"/>
                </a:rPr>
                <a:t> </a:t>
              </a:r>
              <a:r>
                <a:rPr lang="en-AU" sz="1400" u="sng" dirty="0">
                  <a:latin typeface="L Futura Light"/>
                  <a:hlinkClick r:id="rId4"/>
                </a:rPr>
                <a:t>sheffield.academia.edu/NathanHughes</a:t>
              </a:r>
              <a:r>
                <a:rPr lang="en-AU" sz="1400" dirty="0">
                  <a:latin typeface="L Futura Light"/>
                </a:rPr>
                <a:t>/</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p>
            <a:p>
              <a:pPr fontAlgn="auto" latinLnBrk="1" hangingPunct="0">
                <a:spcBef>
                  <a:spcPts val="0"/>
                </a:spcBef>
                <a:spcAft>
                  <a:spcPts val="0"/>
                </a:spcAft>
              </a:pPr>
              <a:r>
                <a:rPr kumimoji="0" lang="en-GB" sz="1400" b="1" i="0" u="none" strike="noStrike" cap="none" spc="0" normalizeH="0" baseline="0" dirty="0">
                  <a:ln>
                    <a:noFill/>
                  </a:ln>
                  <a:solidFill>
                    <a:srgbClr val="000000"/>
                  </a:solidFill>
                  <a:effectLst/>
                  <a:uFillTx/>
                  <a:latin typeface="L Futura Light"/>
                  <a:ea typeface="Calibri"/>
                  <a:cs typeface="Calibri"/>
                  <a:sym typeface="Calibri"/>
                </a:rPr>
                <a:t>E:</a:t>
              </a:r>
              <a:r>
                <a:rPr kumimoji="0" lang="en-GB" sz="1400" b="1" i="0" u="none" strike="noStrike" cap="none" spc="0" normalizeH="0" dirty="0">
                  <a:ln>
                    <a:noFill/>
                  </a:ln>
                  <a:solidFill>
                    <a:srgbClr val="000000"/>
                  </a:solidFill>
                  <a:effectLst/>
                  <a:uFillTx/>
                  <a:latin typeface="L Futura Light"/>
                  <a:ea typeface="Calibri"/>
                  <a:cs typeface="Calibri"/>
                  <a:sym typeface="Calibri"/>
                </a:rPr>
                <a:t> </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n</a:t>
              </a:r>
              <a:r>
                <a:rPr lang="en-GB" sz="1400" dirty="0">
                  <a:solidFill>
                    <a:srgbClr val="000000"/>
                  </a:solidFill>
                  <a:latin typeface="L Futura Light"/>
                  <a:ea typeface="Calibri"/>
                  <a:cs typeface="Calibri"/>
                  <a:sym typeface="Calibri"/>
                  <a:hlinkClick r:id="rId5"/>
                </a:rPr>
                <a:t>athan</a:t>
              </a:r>
              <a:r>
                <a:rPr kumimoji="0" lang="en-GB" sz="1400" b="0" i="0" u="none" strike="noStrike" cap="none" spc="0" normalizeH="0" dirty="0">
                  <a:ln>
                    <a:noFill/>
                  </a:ln>
                  <a:solidFill>
                    <a:srgbClr val="000000"/>
                  </a:solidFill>
                  <a:effectLst/>
                  <a:uFillTx/>
                  <a:latin typeface="L Futura Light"/>
                  <a:ea typeface="Calibri"/>
                  <a:cs typeface="Calibri"/>
                  <a:sym typeface="Calibri"/>
                  <a:hlinkClick r:id="rId5"/>
                </a:rPr>
                <a:t>.hughes@sheffield.ac.uk</a:t>
              </a:r>
              <a:r>
                <a:rPr kumimoji="0" lang="en-GB" sz="1400" b="0" i="0" u="none" strike="noStrike" cap="none" spc="0" normalizeH="0" dirty="0">
                  <a:ln>
                    <a:noFill/>
                  </a:ln>
                  <a:solidFill>
                    <a:srgbClr val="000000"/>
                  </a:solidFill>
                  <a:effectLst/>
                  <a:uFillTx/>
                  <a:latin typeface="L Futura Light"/>
                  <a:ea typeface="Calibri"/>
                  <a:cs typeface="Calibri"/>
                  <a:sym typeface="Calibri"/>
                </a:rPr>
                <a:t> </a:t>
              </a:r>
              <a:endParaRPr kumimoji="0" lang="en-GB" sz="1400" b="0" i="0" u="none" strike="noStrike" cap="none" spc="0" normalizeH="0" baseline="0" dirty="0">
                <a:ln>
                  <a:noFill/>
                </a:ln>
                <a:solidFill>
                  <a:srgbClr val="000000"/>
                </a:solidFill>
                <a:effectLst/>
                <a:uFillTx/>
                <a:latin typeface="L Futura Light"/>
                <a:ea typeface="Calibri"/>
                <a:cs typeface="Calibri"/>
                <a:sym typeface="Calibri"/>
              </a:endParaRPr>
            </a:p>
          </p:txBody>
        </p:sp>
      </p:grpSp>
    </p:spTree>
    <p:extLst>
      <p:ext uri="{BB962C8B-B14F-4D97-AF65-F5344CB8AC3E}">
        <p14:creationId xmlns:p14="http://schemas.microsoft.com/office/powerpoint/2010/main" val="3932501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16" grpId="0"/>
      <p:bldP spid="17" grpId="0"/>
      <p:bldP spid="18" grpId="0"/>
      <p:bldP spid="20" grpId="0" animBg="1"/>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themeOverride>
</file>

<file path=ppt/theme/themeOverride2.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4368</TotalTime>
  <Words>5592</Words>
  <Application>Microsoft Office PowerPoint</Application>
  <PresentationFormat>On-screen Show (4:3)</PresentationFormat>
  <Paragraphs>344</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ＭＳ Ｐゴシック</vt:lpstr>
      <vt:lpstr>ＭＳ Ｐゴシック</vt:lpstr>
      <vt:lpstr>SimSun</vt:lpstr>
      <vt:lpstr>Arial</vt:lpstr>
      <vt:lpstr>Arial Unicode MS</vt:lpstr>
      <vt:lpstr>Calibri</vt:lpstr>
      <vt:lpstr>Helvetica Neue</vt:lpstr>
      <vt:lpstr>L Futura Light</vt:lpstr>
      <vt:lpstr>LO Futura LightOblique</vt:lpstr>
      <vt:lpstr>Times New Roman</vt:lpstr>
      <vt:lpstr>TUOS Stephenson</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increase awareness of cognitive, emotional and communicative impairments</vt:lpstr>
      <vt:lpstr>PowerPoint Presentation</vt:lpstr>
      <vt:lpstr>PowerPoint Presentation</vt:lpstr>
      <vt:lpstr>E.g. altering communication techniques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Hughes</dc:creator>
  <cp:lastModifiedBy>Nathan Hughes</cp:lastModifiedBy>
  <cp:revision>187</cp:revision>
  <cp:lastPrinted>2018-09-17T15:22:49Z</cp:lastPrinted>
  <dcterms:modified xsi:type="dcterms:W3CDTF">2018-10-22T11:08:33Z</dcterms:modified>
</cp:coreProperties>
</file>