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handoutMasterIdLst>
    <p:handoutMasterId r:id="rId23"/>
  </p:handoutMasterIdLst>
  <p:sldIdLst>
    <p:sldId id="256" r:id="rId2"/>
    <p:sldId id="278" r:id="rId3"/>
    <p:sldId id="313" r:id="rId4"/>
    <p:sldId id="338" r:id="rId5"/>
    <p:sldId id="339" r:id="rId6"/>
    <p:sldId id="260" r:id="rId7"/>
    <p:sldId id="341" r:id="rId8"/>
    <p:sldId id="318" r:id="rId9"/>
    <p:sldId id="330" r:id="rId10"/>
    <p:sldId id="328" r:id="rId11"/>
    <p:sldId id="336" r:id="rId12"/>
    <p:sldId id="353" r:id="rId13"/>
    <p:sldId id="347" r:id="rId14"/>
    <p:sldId id="348" r:id="rId15"/>
    <p:sldId id="349" r:id="rId16"/>
    <p:sldId id="350" r:id="rId17"/>
    <p:sldId id="352" r:id="rId18"/>
    <p:sldId id="337" r:id="rId19"/>
    <p:sldId id="342"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57951"/>
  </p:normalViewPr>
  <p:slideViewPr>
    <p:cSldViewPr snapToGrid="0">
      <p:cViewPr varScale="1">
        <p:scale>
          <a:sx n="62" d="100"/>
          <a:sy n="62" d="100"/>
        </p:scale>
        <p:origin x="1392" y="19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26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4D7FEB-162E-4A20-9125-6AFB231C0D1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557D7655-933E-4335-A563-1DC52EA3DE4D}">
      <dgm:prSet phldrT="[Text]"/>
      <dgm:spPr/>
      <dgm:t>
        <a:bodyPr/>
        <a:lstStyle/>
        <a:p>
          <a:r>
            <a:rPr lang="en-US" dirty="0"/>
            <a:t>Finalize training with Police Feedback</a:t>
          </a:r>
        </a:p>
      </dgm:t>
    </dgm:pt>
    <dgm:pt modelId="{4CA4FD7D-AC9A-4431-8DC5-13F4534731E2}" type="parTrans" cxnId="{9BD32B3D-BFE9-4B7B-9206-4CF10B0A298A}">
      <dgm:prSet/>
      <dgm:spPr/>
      <dgm:t>
        <a:bodyPr/>
        <a:lstStyle/>
        <a:p>
          <a:endParaRPr lang="en-US"/>
        </a:p>
      </dgm:t>
    </dgm:pt>
    <dgm:pt modelId="{5C069DC1-1F2C-4433-B7D1-40B0805E6EB9}" type="sibTrans" cxnId="{9BD32B3D-BFE9-4B7B-9206-4CF10B0A298A}">
      <dgm:prSet/>
      <dgm:spPr/>
      <dgm:t>
        <a:bodyPr/>
        <a:lstStyle/>
        <a:p>
          <a:endParaRPr lang="en-US"/>
        </a:p>
      </dgm:t>
    </dgm:pt>
    <dgm:pt modelId="{48BD8584-0B14-42D1-B3DC-BA0CD1DE797C}">
      <dgm:prSet phldrT="[Text]"/>
      <dgm:spPr/>
      <dgm:t>
        <a:bodyPr/>
        <a:lstStyle/>
        <a:p>
          <a:r>
            <a:rPr lang="en-US" dirty="0"/>
            <a:t>Posters Promoting Training</a:t>
          </a:r>
        </a:p>
      </dgm:t>
    </dgm:pt>
    <dgm:pt modelId="{5F3E6793-6E1C-43A5-90C9-3F87D58E8BE5}" type="parTrans" cxnId="{EC989E4F-7DDE-4457-9654-8A263BCC69CF}">
      <dgm:prSet/>
      <dgm:spPr/>
      <dgm:t>
        <a:bodyPr/>
        <a:lstStyle/>
        <a:p>
          <a:endParaRPr lang="en-US"/>
        </a:p>
      </dgm:t>
    </dgm:pt>
    <dgm:pt modelId="{47BCCF32-278E-4A9B-B230-012F83E22DBF}" type="sibTrans" cxnId="{EC989E4F-7DDE-4457-9654-8A263BCC69CF}">
      <dgm:prSet/>
      <dgm:spPr/>
      <dgm:t>
        <a:bodyPr/>
        <a:lstStyle/>
        <a:p>
          <a:endParaRPr lang="en-US"/>
        </a:p>
      </dgm:t>
    </dgm:pt>
    <dgm:pt modelId="{964A7565-BF0E-4A6F-A397-4065151E7FF5}">
      <dgm:prSet phldrT="[Text]"/>
      <dgm:spPr/>
      <dgm:t>
        <a:bodyPr/>
        <a:lstStyle/>
        <a:p>
          <a:r>
            <a:rPr lang="en-US" dirty="0"/>
            <a:t>Training Delivered (first come first serve)</a:t>
          </a:r>
        </a:p>
      </dgm:t>
    </dgm:pt>
    <dgm:pt modelId="{7F31FD90-95F8-4DD1-8A36-85CEC62518C9}" type="parTrans" cxnId="{E575B10E-1D14-46F6-86C8-767CD0D327C9}">
      <dgm:prSet/>
      <dgm:spPr/>
      <dgm:t>
        <a:bodyPr/>
        <a:lstStyle/>
        <a:p>
          <a:endParaRPr lang="en-US"/>
        </a:p>
      </dgm:t>
    </dgm:pt>
    <dgm:pt modelId="{A33A8002-7C5E-4886-9A00-4EEFE62F1AA0}" type="sibTrans" cxnId="{E575B10E-1D14-46F6-86C8-767CD0D327C9}">
      <dgm:prSet/>
      <dgm:spPr/>
      <dgm:t>
        <a:bodyPr/>
        <a:lstStyle/>
        <a:p>
          <a:endParaRPr lang="en-US"/>
        </a:p>
      </dgm:t>
    </dgm:pt>
    <dgm:pt modelId="{05701E5F-DEA2-4D27-A1B0-A73E59FFF13C}">
      <dgm:prSet phldrT="[Text]"/>
      <dgm:spPr/>
      <dgm:t>
        <a:bodyPr/>
        <a:lstStyle/>
        <a:p>
          <a:r>
            <a:rPr lang="en-US" dirty="0"/>
            <a:t>Post-Training Questionnaire</a:t>
          </a:r>
        </a:p>
      </dgm:t>
    </dgm:pt>
    <dgm:pt modelId="{CB6458D7-2420-42DB-B12B-502984FF308B}" type="parTrans" cxnId="{2DA90F85-5F6F-491C-925A-C9918DF2D29B}">
      <dgm:prSet/>
      <dgm:spPr/>
      <dgm:t>
        <a:bodyPr/>
        <a:lstStyle/>
        <a:p>
          <a:endParaRPr lang="en-US"/>
        </a:p>
      </dgm:t>
    </dgm:pt>
    <dgm:pt modelId="{E5B6D766-496D-43D6-B824-FF2C2CC7F16F}" type="sibTrans" cxnId="{2DA90F85-5F6F-491C-925A-C9918DF2D29B}">
      <dgm:prSet/>
      <dgm:spPr/>
      <dgm:t>
        <a:bodyPr/>
        <a:lstStyle/>
        <a:p>
          <a:endParaRPr lang="en-US"/>
        </a:p>
      </dgm:t>
    </dgm:pt>
    <dgm:pt modelId="{F3C800A3-B3D8-4989-8148-EC942FA769DE}">
      <dgm:prSet phldrT="[Text]"/>
      <dgm:spPr/>
      <dgm:t>
        <a:bodyPr/>
        <a:lstStyle/>
        <a:p>
          <a:r>
            <a:rPr lang="en-US" dirty="0"/>
            <a:t>Report</a:t>
          </a:r>
          <a:r>
            <a:rPr lang="en-US" baseline="0" dirty="0"/>
            <a:t> on Results</a:t>
          </a:r>
          <a:endParaRPr lang="en-US" dirty="0"/>
        </a:p>
      </dgm:t>
    </dgm:pt>
    <dgm:pt modelId="{A89B0243-77C7-4CB3-BF2D-88BBD17494D6}" type="sibTrans" cxnId="{1A885E46-C6F0-421F-B1F8-56E185AA34B1}">
      <dgm:prSet/>
      <dgm:spPr/>
      <dgm:t>
        <a:bodyPr/>
        <a:lstStyle/>
        <a:p>
          <a:endParaRPr lang="en-US"/>
        </a:p>
      </dgm:t>
    </dgm:pt>
    <dgm:pt modelId="{F47F735A-4E3C-489E-8256-3253B76B6BA9}" type="parTrans" cxnId="{1A885E46-C6F0-421F-B1F8-56E185AA34B1}">
      <dgm:prSet/>
      <dgm:spPr/>
      <dgm:t>
        <a:bodyPr/>
        <a:lstStyle/>
        <a:p>
          <a:endParaRPr lang="en-US"/>
        </a:p>
      </dgm:t>
    </dgm:pt>
    <dgm:pt modelId="{E17F0DBF-C3A4-FB47-ABC2-3F880D9314F4}">
      <dgm:prSet phldrT="[Text]"/>
      <dgm:spPr/>
      <dgm:t>
        <a:bodyPr/>
        <a:lstStyle/>
        <a:p>
          <a:r>
            <a:rPr lang="en-US" dirty="0"/>
            <a:t>Create Training</a:t>
          </a:r>
        </a:p>
      </dgm:t>
    </dgm:pt>
    <dgm:pt modelId="{ACB21F72-B370-6C43-AFDC-B85EC668D26A}" type="parTrans" cxnId="{B70FAA0C-2727-814E-AB9A-90EB439B16A3}">
      <dgm:prSet/>
      <dgm:spPr/>
      <dgm:t>
        <a:bodyPr/>
        <a:lstStyle/>
        <a:p>
          <a:endParaRPr lang="en-US"/>
        </a:p>
      </dgm:t>
    </dgm:pt>
    <dgm:pt modelId="{644ED53F-5E9C-D94D-8F60-ED465F07F3DF}" type="sibTrans" cxnId="{B70FAA0C-2727-814E-AB9A-90EB439B16A3}">
      <dgm:prSet/>
      <dgm:spPr/>
      <dgm:t>
        <a:bodyPr/>
        <a:lstStyle/>
        <a:p>
          <a:endParaRPr lang="en-US"/>
        </a:p>
      </dgm:t>
    </dgm:pt>
    <dgm:pt modelId="{7F67A817-7B0D-6743-966A-913F9497DBC4}">
      <dgm:prSet/>
      <dgm:spPr/>
      <dgm:t>
        <a:bodyPr/>
        <a:lstStyle/>
        <a:p>
          <a:r>
            <a:rPr lang="en-US" dirty="0"/>
            <a:t>Pre-Training Questionnaire</a:t>
          </a:r>
        </a:p>
      </dgm:t>
    </dgm:pt>
    <dgm:pt modelId="{8A70387B-3F7C-5D49-ABDD-BFB3CD19B5F0}" type="parTrans" cxnId="{9BB099F7-099B-7942-90E3-A1E4D27E9095}">
      <dgm:prSet/>
      <dgm:spPr/>
      <dgm:t>
        <a:bodyPr/>
        <a:lstStyle/>
        <a:p>
          <a:endParaRPr lang="en-US"/>
        </a:p>
      </dgm:t>
    </dgm:pt>
    <dgm:pt modelId="{B3B47EFF-1BA0-8640-8927-775C80AF9285}" type="sibTrans" cxnId="{9BB099F7-099B-7942-90E3-A1E4D27E9095}">
      <dgm:prSet/>
      <dgm:spPr/>
      <dgm:t>
        <a:bodyPr/>
        <a:lstStyle/>
        <a:p>
          <a:endParaRPr lang="en-US"/>
        </a:p>
      </dgm:t>
    </dgm:pt>
    <dgm:pt modelId="{9D8AA8BD-8B50-4434-8FEC-1A07196B96CE}" type="pres">
      <dgm:prSet presAssocID="{EA4D7FEB-162E-4A20-9125-6AFB231C0D1F}" presName="rootnode" presStyleCnt="0">
        <dgm:presLayoutVars>
          <dgm:chMax/>
          <dgm:chPref/>
          <dgm:dir/>
          <dgm:animLvl val="lvl"/>
        </dgm:presLayoutVars>
      </dgm:prSet>
      <dgm:spPr/>
    </dgm:pt>
    <dgm:pt modelId="{709BB564-6040-FC48-9D49-1C00150F9FE3}" type="pres">
      <dgm:prSet presAssocID="{E17F0DBF-C3A4-FB47-ABC2-3F880D9314F4}" presName="composite" presStyleCnt="0"/>
      <dgm:spPr/>
    </dgm:pt>
    <dgm:pt modelId="{82F25E70-D6FC-CA4D-A9C3-E84B365A140C}" type="pres">
      <dgm:prSet presAssocID="{E17F0DBF-C3A4-FB47-ABC2-3F880D9314F4}" presName="LShape" presStyleLbl="alignNode1" presStyleIdx="0" presStyleCnt="13"/>
      <dgm:spPr/>
    </dgm:pt>
    <dgm:pt modelId="{15CEF8AA-99C5-0945-A8AE-5CEAAC4BC105}" type="pres">
      <dgm:prSet presAssocID="{E17F0DBF-C3A4-FB47-ABC2-3F880D9314F4}" presName="ParentText" presStyleLbl="revTx" presStyleIdx="0" presStyleCnt="7">
        <dgm:presLayoutVars>
          <dgm:chMax val="0"/>
          <dgm:chPref val="0"/>
          <dgm:bulletEnabled val="1"/>
        </dgm:presLayoutVars>
      </dgm:prSet>
      <dgm:spPr/>
    </dgm:pt>
    <dgm:pt modelId="{C1279E90-69F3-A24A-A408-8A024FFBAB89}" type="pres">
      <dgm:prSet presAssocID="{E17F0DBF-C3A4-FB47-ABC2-3F880D9314F4}" presName="Triangle" presStyleLbl="alignNode1" presStyleIdx="1" presStyleCnt="13"/>
      <dgm:spPr/>
    </dgm:pt>
    <dgm:pt modelId="{EF222FC5-E59D-3445-A538-E7F31C2E065D}" type="pres">
      <dgm:prSet presAssocID="{644ED53F-5E9C-D94D-8F60-ED465F07F3DF}" presName="sibTrans" presStyleCnt="0"/>
      <dgm:spPr/>
    </dgm:pt>
    <dgm:pt modelId="{D323C4D4-2B28-2043-AE70-9B15DA9C9884}" type="pres">
      <dgm:prSet presAssocID="{644ED53F-5E9C-D94D-8F60-ED465F07F3DF}" presName="space" presStyleCnt="0"/>
      <dgm:spPr/>
    </dgm:pt>
    <dgm:pt modelId="{F027677E-2076-4BA6-BD7C-8C04C0496AEB}" type="pres">
      <dgm:prSet presAssocID="{557D7655-933E-4335-A563-1DC52EA3DE4D}" presName="composite" presStyleCnt="0"/>
      <dgm:spPr/>
    </dgm:pt>
    <dgm:pt modelId="{5D7788C0-2C41-4894-B79E-B07B3690EB80}" type="pres">
      <dgm:prSet presAssocID="{557D7655-933E-4335-A563-1DC52EA3DE4D}" presName="LShape" presStyleLbl="alignNode1" presStyleIdx="2" presStyleCnt="13"/>
      <dgm:spPr/>
    </dgm:pt>
    <dgm:pt modelId="{80A2080C-912A-4CE2-AAD0-BD370C1D5FA3}" type="pres">
      <dgm:prSet presAssocID="{557D7655-933E-4335-A563-1DC52EA3DE4D}" presName="ParentText" presStyleLbl="revTx" presStyleIdx="1" presStyleCnt="7">
        <dgm:presLayoutVars>
          <dgm:chMax val="0"/>
          <dgm:chPref val="0"/>
          <dgm:bulletEnabled val="1"/>
        </dgm:presLayoutVars>
      </dgm:prSet>
      <dgm:spPr/>
    </dgm:pt>
    <dgm:pt modelId="{0078FB60-E2EB-43F1-869C-18366093CCA7}" type="pres">
      <dgm:prSet presAssocID="{557D7655-933E-4335-A563-1DC52EA3DE4D}" presName="Triangle" presStyleLbl="alignNode1" presStyleIdx="3" presStyleCnt="13"/>
      <dgm:spPr/>
    </dgm:pt>
    <dgm:pt modelId="{6A154C9A-244A-4BD4-BCE8-2CEE16895550}" type="pres">
      <dgm:prSet presAssocID="{5C069DC1-1F2C-4433-B7D1-40B0805E6EB9}" presName="sibTrans" presStyleCnt="0"/>
      <dgm:spPr/>
    </dgm:pt>
    <dgm:pt modelId="{01DBC34F-2F3F-46A7-B72E-40494E162280}" type="pres">
      <dgm:prSet presAssocID="{5C069DC1-1F2C-4433-B7D1-40B0805E6EB9}" presName="space" presStyleCnt="0"/>
      <dgm:spPr/>
    </dgm:pt>
    <dgm:pt modelId="{083A6325-4D74-EF43-A7E8-529C20880ACE}" type="pres">
      <dgm:prSet presAssocID="{7F67A817-7B0D-6743-966A-913F9497DBC4}" presName="composite" presStyleCnt="0"/>
      <dgm:spPr/>
    </dgm:pt>
    <dgm:pt modelId="{61E6E494-BACC-764D-8B2E-0E8786CFAAB5}" type="pres">
      <dgm:prSet presAssocID="{7F67A817-7B0D-6743-966A-913F9497DBC4}" presName="LShape" presStyleLbl="alignNode1" presStyleIdx="4" presStyleCnt="13"/>
      <dgm:spPr/>
    </dgm:pt>
    <dgm:pt modelId="{F050B6F1-6E46-6F44-AF37-918EE369056F}" type="pres">
      <dgm:prSet presAssocID="{7F67A817-7B0D-6743-966A-913F9497DBC4}" presName="ParentText" presStyleLbl="revTx" presStyleIdx="2" presStyleCnt="7">
        <dgm:presLayoutVars>
          <dgm:chMax val="0"/>
          <dgm:chPref val="0"/>
          <dgm:bulletEnabled val="1"/>
        </dgm:presLayoutVars>
      </dgm:prSet>
      <dgm:spPr/>
    </dgm:pt>
    <dgm:pt modelId="{CB33CFC9-3732-C84C-B05A-487AF6FC8F58}" type="pres">
      <dgm:prSet presAssocID="{7F67A817-7B0D-6743-966A-913F9497DBC4}" presName="Triangle" presStyleLbl="alignNode1" presStyleIdx="5" presStyleCnt="13"/>
      <dgm:spPr/>
    </dgm:pt>
    <dgm:pt modelId="{A25F84B9-442B-B04E-B61B-FFFCF288AEF6}" type="pres">
      <dgm:prSet presAssocID="{B3B47EFF-1BA0-8640-8927-775C80AF9285}" presName="sibTrans" presStyleCnt="0"/>
      <dgm:spPr/>
    </dgm:pt>
    <dgm:pt modelId="{2B12E164-5A0F-544E-AA8B-FBAF866FA68E}" type="pres">
      <dgm:prSet presAssocID="{B3B47EFF-1BA0-8640-8927-775C80AF9285}" presName="space" presStyleCnt="0"/>
      <dgm:spPr/>
    </dgm:pt>
    <dgm:pt modelId="{AC0FB480-4572-4CD5-B2DA-89C580E06124}" type="pres">
      <dgm:prSet presAssocID="{48BD8584-0B14-42D1-B3DC-BA0CD1DE797C}" presName="composite" presStyleCnt="0"/>
      <dgm:spPr/>
    </dgm:pt>
    <dgm:pt modelId="{8074F1C7-2335-4184-A3EB-547E9CB8CE05}" type="pres">
      <dgm:prSet presAssocID="{48BD8584-0B14-42D1-B3DC-BA0CD1DE797C}" presName="LShape" presStyleLbl="alignNode1" presStyleIdx="6" presStyleCnt="13"/>
      <dgm:spPr/>
    </dgm:pt>
    <dgm:pt modelId="{A63C4546-00B2-43E0-899B-FCE76F62D519}" type="pres">
      <dgm:prSet presAssocID="{48BD8584-0B14-42D1-B3DC-BA0CD1DE797C}" presName="ParentText" presStyleLbl="revTx" presStyleIdx="3" presStyleCnt="7">
        <dgm:presLayoutVars>
          <dgm:chMax val="0"/>
          <dgm:chPref val="0"/>
          <dgm:bulletEnabled val="1"/>
        </dgm:presLayoutVars>
      </dgm:prSet>
      <dgm:spPr/>
    </dgm:pt>
    <dgm:pt modelId="{9770B4C8-CA53-4FAB-87C4-8BB0E1C481D0}" type="pres">
      <dgm:prSet presAssocID="{48BD8584-0B14-42D1-B3DC-BA0CD1DE797C}" presName="Triangle" presStyleLbl="alignNode1" presStyleIdx="7" presStyleCnt="13"/>
      <dgm:spPr/>
    </dgm:pt>
    <dgm:pt modelId="{ABAA53A7-DC74-433E-9779-3EFB9B14B4C0}" type="pres">
      <dgm:prSet presAssocID="{47BCCF32-278E-4A9B-B230-012F83E22DBF}" presName="sibTrans" presStyleCnt="0"/>
      <dgm:spPr/>
    </dgm:pt>
    <dgm:pt modelId="{89C1642C-410D-4BCF-BC78-9FE8DDE72790}" type="pres">
      <dgm:prSet presAssocID="{47BCCF32-278E-4A9B-B230-012F83E22DBF}" presName="space" presStyleCnt="0"/>
      <dgm:spPr/>
    </dgm:pt>
    <dgm:pt modelId="{85C1F278-C25A-494D-999B-33166BF9E03A}" type="pres">
      <dgm:prSet presAssocID="{964A7565-BF0E-4A6F-A397-4065151E7FF5}" presName="composite" presStyleCnt="0"/>
      <dgm:spPr/>
    </dgm:pt>
    <dgm:pt modelId="{55F7E811-3EA6-4A14-9A7A-C00AF792EBD0}" type="pres">
      <dgm:prSet presAssocID="{964A7565-BF0E-4A6F-A397-4065151E7FF5}" presName="LShape" presStyleLbl="alignNode1" presStyleIdx="8" presStyleCnt="13"/>
      <dgm:spPr/>
    </dgm:pt>
    <dgm:pt modelId="{931A5587-474C-4B8A-A488-7EABB013B648}" type="pres">
      <dgm:prSet presAssocID="{964A7565-BF0E-4A6F-A397-4065151E7FF5}" presName="ParentText" presStyleLbl="revTx" presStyleIdx="4" presStyleCnt="7">
        <dgm:presLayoutVars>
          <dgm:chMax val="0"/>
          <dgm:chPref val="0"/>
          <dgm:bulletEnabled val="1"/>
        </dgm:presLayoutVars>
      </dgm:prSet>
      <dgm:spPr/>
    </dgm:pt>
    <dgm:pt modelId="{7BF57076-64AE-4C45-8C18-3070DF5C92B4}" type="pres">
      <dgm:prSet presAssocID="{964A7565-BF0E-4A6F-A397-4065151E7FF5}" presName="Triangle" presStyleLbl="alignNode1" presStyleIdx="9" presStyleCnt="13"/>
      <dgm:spPr/>
    </dgm:pt>
    <dgm:pt modelId="{7F994BD6-E6E5-4B2E-88E8-1603B2A87BDA}" type="pres">
      <dgm:prSet presAssocID="{A33A8002-7C5E-4886-9A00-4EEFE62F1AA0}" presName="sibTrans" presStyleCnt="0"/>
      <dgm:spPr/>
    </dgm:pt>
    <dgm:pt modelId="{A2597C01-CE71-416F-93E1-E9910357CBB2}" type="pres">
      <dgm:prSet presAssocID="{A33A8002-7C5E-4886-9A00-4EEFE62F1AA0}" presName="space" presStyleCnt="0"/>
      <dgm:spPr/>
    </dgm:pt>
    <dgm:pt modelId="{B71D39DD-913E-4E1C-82B5-86E2325EB54A}" type="pres">
      <dgm:prSet presAssocID="{05701E5F-DEA2-4D27-A1B0-A73E59FFF13C}" presName="composite" presStyleCnt="0"/>
      <dgm:spPr/>
    </dgm:pt>
    <dgm:pt modelId="{E2DBB4A8-9E97-40DF-925D-34E892B0AAF7}" type="pres">
      <dgm:prSet presAssocID="{05701E5F-DEA2-4D27-A1B0-A73E59FFF13C}" presName="LShape" presStyleLbl="alignNode1" presStyleIdx="10" presStyleCnt="13"/>
      <dgm:spPr/>
    </dgm:pt>
    <dgm:pt modelId="{2928382A-3753-47D0-9D41-782BAF626C19}" type="pres">
      <dgm:prSet presAssocID="{05701E5F-DEA2-4D27-A1B0-A73E59FFF13C}" presName="ParentText" presStyleLbl="revTx" presStyleIdx="5" presStyleCnt="7">
        <dgm:presLayoutVars>
          <dgm:chMax val="0"/>
          <dgm:chPref val="0"/>
          <dgm:bulletEnabled val="1"/>
        </dgm:presLayoutVars>
      </dgm:prSet>
      <dgm:spPr/>
    </dgm:pt>
    <dgm:pt modelId="{759A237A-6004-4F6C-89B9-5A52E8C14A73}" type="pres">
      <dgm:prSet presAssocID="{05701E5F-DEA2-4D27-A1B0-A73E59FFF13C}" presName="Triangle" presStyleLbl="alignNode1" presStyleIdx="11" presStyleCnt="13"/>
      <dgm:spPr/>
    </dgm:pt>
    <dgm:pt modelId="{C0C52C79-9E01-47C4-8A75-642E433A2AC2}" type="pres">
      <dgm:prSet presAssocID="{E5B6D766-496D-43D6-B824-FF2C2CC7F16F}" presName="sibTrans" presStyleCnt="0"/>
      <dgm:spPr/>
    </dgm:pt>
    <dgm:pt modelId="{901084E2-E654-4CFF-B271-36CA5485AEF4}" type="pres">
      <dgm:prSet presAssocID="{E5B6D766-496D-43D6-B824-FF2C2CC7F16F}" presName="space" presStyleCnt="0"/>
      <dgm:spPr/>
    </dgm:pt>
    <dgm:pt modelId="{319DA7C4-DEDE-4A3F-B4F3-5AD1907F7795}" type="pres">
      <dgm:prSet presAssocID="{F3C800A3-B3D8-4989-8148-EC942FA769DE}" presName="composite" presStyleCnt="0"/>
      <dgm:spPr/>
    </dgm:pt>
    <dgm:pt modelId="{949AB507-D243-4916-B002-BC65682AAF65}" type="pres">
      <dgm:prSet presAssocID="{F3C800A3-B3D8-4989-8148-EC942FA769DE}" presName="LShape" presStyleLbl="alignNode1" presStyleIdx="12" presStyleCnt="13"/>
      <dgm:spPr/>
    </dgm:pt>
    <dgm:pt modelId="{A319EC5E-2D17-493C-8B7D-5536BAA95A5C}" type="pres">
      <dgm:prSet presAssocID="{F3C800A3-B3D8-4989-8148-EC942FA769DE}" presName="ParentText" presStyleLbl="revTx" presStyleIdx="6" presStyleCnt="7">
        <dgm:presLayoutVars>
          <dgm:chMax val="0"/>
          <dgm:chPref val="0"/>
          <dgm:bulletEnabled val="1"/>
        </dgm:presLayoutVars>
      </dgm:prSet>
      <dgm:spPr/>
    </dgm:pt>
  </dgm:ptLst>
  <dgm:cxnLst>
    <dgm:cxn modelId="{7F953C09-B439-4354-BB20-F5716AE774F1}" type="presOf" srcId="{557D7655-933E-4335-A563-1DC52EA3DE4D}" destId="{80A2080C-912A-4CE2-AAD0-BD370C1D5FA3}" srcOrd="0" destOrd="0" presId="urn:microsoft.com/office/officeart/2009/3/layout/StepUpProcess"/>
    <dgm:cxn modelId="{B70FAA0C-2727-814E-AB9A-90EB439B16A3}" srcId="{EA4D7FEB-162E-4A20-9125-6AFB231C0D1F}" destId="{E17F0DBF-C3A4-FB47-ABC2-3F880D9314F4}" srcOrd="0" destOrd="0" parTransId="{ACB21F72-B370-6C43-AFDC-B85EC668D26A}" sibTransId="{644ED53F-5E9C-D94D-8F60-ED465F07F3DF}"/>
    <dgm:cxn modelId="{E575B10E-1D14-46F6-86C8-767CD0D327C9}" srcId="{EA4D7FEB-162E-4A20-9125-6AFB231C0D1F}" destId="{964A7565-BF0E-4A6F-A397-4065151E7FF5}" srcOrd="4" destOrd="0" parTransId="{7F31FD90-95F8-4DD1-8A36-85CEC62518C9}" sibTransId="{A33A8002-7C5E-4886-9A00-4EEFE62F1AA0}"/>
    <dgm:cxn modelId="{9BD32B3D-BFE9-4B7B-9206-4CF10B0A298A}" srcId="{EA4D7FEB-162E-4A20-9125-6AFB231C0D1F}" destId="{557D7655-933E-4335-A563-1DC52EA3DE4D}" srcOrd="1" destOrd="0" parTransId="{4CA4FD7D-AC9A-4431-8DC5-13F4534731E2}" sibTransId="{5C069DC1-1F2C-4433-B7D1-40B0805E6EB9}"/>
    <dgm:cxn modelId="{1A885E46-C6F0-421F-B1F8-56E185AA34B1}" srcId="{EA4D7FEB-162E-4A20-9125-6AFB231C0D1F}" destId="{F3C800A3-B3D8-4989-8148-EC942FA769DE}" srcOrd="6" destOrd="0" parTransId="{F47F735A-4E3C-489E-8256-3253B76B6BA9}" sibTransId="{A89B0243-77C7-4CB3-BF2D-88BBD17494D6}"/>
    <dgm:cxn modelId="{7158C24A-091F-1B45-8331-909ADB9B74FC}" type="presOf" srcId="{7F67A817-7B0D-6743-966A-913F9497DBC4}" destId="{F050B6F1-6E46-6F44-AF37-918EE369056F}" srcOrd="0" destOrd="0" presId="urn:microsoft.com/office/officeart/2009/3/layout/StepUpProcess"/>
    <dgm:cxn modelId="{EC989E4F-7DDE-4457-9654-8A263BCC69CF}" srcId="{EA4D7FEB-162E-4A20-9125-6AFB231C0D1F}" destId="{48BD8584-0B14-42D1-B3DC-BA0CD1DE797C}" srcOrd="3" destOrd="0" parTransId="{5F3E6793-6E1C-43A5-90C9-3F87D58E8BE5}" sibTransId="{47BCCF32-278E-4A9B-B230-012F83E22DBF}"/>
    <dgm:cxn modelId="{FDF4E354-785B-471F-BD20-0BFC80FA5648}" type="presOf" srcId="{05701E5F-DEA2-4D27-A1B0-A73E59FFF13C}" destId="{2928382A-3753-47D0-9D41-782BAF626C19}" srcOrd="0" destOrd="0" presId="urn:microsoft.com/office/officeart/2009/3/layout/StepUpProcess"/>
    <dgm:cxn modelId="{2DA90F85-5F6F-491C-925A-C9918DF2D29B}" srcId="{EA4D7FEB-162E-4A20-9125-6AFB231C0D1F}" destId="{05701E5F-DEA2-4D27-A1B0-A73E59FFF13C}" srcOrd="5" destOrd="0" parTransId="{CB6458D7-2420-42DB-B12B-502984FF308B}" sibTransId="{E5B6D766-496D-43D6-B824-FF2C2CC7F16F}"/>
    <dgm:cxn modelId="{6862F58D-892B-C94F-8C39-CA90286DDC53}" type="presOf" srcId="{E17F0DBF-C3A4-FB47-ABC2-3F880D9314F4}" destId="{15CEF8AA-99C5-0945-A8AE-5CEAAC4BC105}" srcOrd="0" destOrd="0" presId="urn:microsoft.com/office/officeart/2009/3/layout/StepUpProcess"/>
    <dgm:cxn modelId="{ED104EC6-E1AC-4CBC-A277-67E4F0FC456B}" type="presOf" srcId="{EA4D7FEB-162E-4A20-9125-6AFB231C0D1F}" destId="{9D8AA8BD-8B50-4434-8FEC-1A07196B96CE}" srcOrd="0" destOrd="0" presId="urn:microsoft.com/office/officeart/2009/3/layout/StepUpProcess"/>
    <dgm:cxn modelId="{E257A9E7-4FA0-47B5-A17E-EC58C2910E43}" type="presOf" srcId="{964A7565-BF0E-4A6F-A397-4065151E7FF5}" destId="{931A5587-474C-4B8A-A488-7EABB013B648}" srcOrd="0" destOrd="0" presId="urn:microsoft.com/office/officeart/2009/3/layout/StepUpProcess"/>
    <dgm:cxn modelId="{28734DEF-4ED8-4DD7-B5F7-7D0BB909E9F5}" type="presOf" srcId="{48BD8584-0B14-42D1-B3DC-BA0CD1DE797C}" destId="{A63C4546-00B2-43E0-899B-FCE76F62D519}" srcOrd="0" destOrd="0" presId="urn:microsoft.com/office/officeart/2009/3/layout/StepUpProcess"/>
    <dgm:cxn modelId="{F39A6EF7-D613-4A3C-8D5E-72834417EE81}" type="presOf" srcId="{F3C800A3-B3D8-4989-8148-EC942FA769DE}" destId="{A319EC5E-2D17-493C-8B7D-5536BAA95A5C}" srcOrd="0" destOrd="0" presId="urn:microsoft.com/office/officeart/2009/3/layout/StepUpProcess"/>
    <dgm:cxn modelId="{9BB099F7-099B-7942-90E3-A1E4D27E9095}" srcId="{EA4D7FEB-162E-4A20-9125-6AFB231C0D1F}" destId="{7F67A817-7B0D-6743-966A-913F9497DBC4}" srcOrd="2" destOrd="0" parTransId="{8A70387B-3F7C-5D49-ABDD-BFB3CD19B5F0}" sibTransId="{B3B47EFF-1BA0-8640-8927-775C80AF9285}"/>
    <dgm:cxn modelId="{E0E03B05-0B03-194C-A70B-41566DDA3E4A}" type="presParOf" srcId="{9D8AA8BD-8B50-4434-8FEC-1A07196B96CE}" destId="{709BB564-6040-FC48-9D49-1C00150F9FE3}" srcOrd="0" destOrd="0" presId="urn:microsoft.com/office/officeart/2009/3/layout/StepUpProcess"/>
    <dgm:cxn modelId="{ED34A81C-89FE-6043-AEB5-FED00080E287}" type="presParOf" srcId="{709BB564-6040-FC48-9D49-1C00150F9FE3}" destId="{82F25E70-D6FC-CA4D-A9C3-E84B365A140C}" srcOrd="0" destOrd="0" presId="urn:microsoft.com/office/officeart/2009/3/layout/StepUpProcess"/>
    <dgm:cxn modelId="{B143B4D5-48D4-1743-9D21-1F0E9D83408C}" type="presParOf" srcId="{709BB564-6040-FC48-9D49-1C00150F9FE3}" destId="{15CEF8AA-99C5-0945-A8AE-5CEAAC4BC105}" srcOrd="1" destOrd="0" presId="urn:microsoft.com/office/officeart/2009/3/layout/StepUpProcess"/>
    <dgm:cxn modelId="{C8A549CD-F5F7-F542-8DED-A185C0C0AFA0}" type="presParOf" srcId="{709BB564-6040-FC48-9D49-1C00150F9FE3}" destId="{C1279E90-69F3-A24A-A408-8A024FFBAB89}" srcOrd="2" destOrd="0" presId="urn:microsoft.com/office/officeart/2009/3/layout/StepUpProcess"/>
    <dgm:cxn modelId="{C4E756BA-01A6-974F-A6AE-E9C26274183E}" type="presParOf" srcId="{9D8AA8BD-8B50-4434-8FEC-1A07196B96CE}" destId="{EF222FC5-E59D-3445-A538-E7F31C2E065D}" srcOrd="1" destOrd="0" presId="urn:microsoft.com/office/officeart/2009/3/layout/StepUpProcess"/>
    <dgm:cxn modelId="{B227FEFA-A3A7-8D4C-ADC9-9B4C175AA14D}" type="presParOf" srcId="{EF222FC5-E59D-3445-A538-E7F31C2E065D}" destId="{D323C4D4-2B28-2043-AE70-9B15DA9C9884}" srcOrd="0" destOrd="0" presId="urn:microsoft.com/office/officeart/2009/3/layout/StepUpProcess"/>
    <dgm:cxn modelId="{26E1BFF2-AE55-4136-B194-BFF2CC73E09A}" type="presParOf" srcId="{9D8AA8BD-8B50-4434-8FEC-1A07196B96CE}" destId="{F027677E-2076-4BA6-BD7C-8C04C0496AEB}" srcOrd="2" destOrd="0" presId="urn:microsoft.com/office/officeart/2009/3/layout/StepUpProcess"/>
    <dgm:cxn modelId="{F228F67E-5C4C-415F-91CC-CCD8249EB837}" type="presParOf" srcId="{F027677E-2076-4BA6-BD7C-8C04C0496AEB}" destId="{5D7788C0-2C41-4894-B79E-B07B3690EB80}" srcOrd="0" destOrd="0" presId="urn:microsoft.com/office/officeart/2009/3/layout/StepUpProcess"/>
    <dgm:cxn modelId="{2BADF90A-CB79-4F32-8508-6A6778D4256C}" type="presParOf" srcId="{F027677E-2076-4BA6-BD7C-8C04C0496AEB}" destId="{80A2080C-912A-4CE2-AAD0-BD370C1D5FA3}" srcOrd="1" destOrd="0" presId="urn:microsoft.com/office/officeart/2009/3/layout/StepUpProcess"/>
    <dgm:cxn modelId="{129A9A80-D558-4DDB-8A4C-339F188F64DF}" type="presParOf" srcId="{F027677E-2076-4BA6-BD7C-8C04C0496AEB}" destId="{0078FB60-E2EB-43F1-869C-18366093CCA7}" srcOrd="2" destOrd="0" presId="urn:microsoft.com/office/officeart/2009/3/layout/StepUpProcess"/>
    <dgm:cxn modelId="{5A4B62B0-1E45-4C6F-B327-A6B16D462BCC}" type="presParOf" srcId="{9D8AA8BD-8B50-4434-8FEC-1A07196B96CE}" destId="{6A154C9A-244A-4BD4-BCE8-2CEE16895550}" srcOrd="3" destOrd="0" presId="urn:microsoft.com/office/officeart/2009/3/layout/StepUpProcess"/>
    <dgm:cxn modelId="{6895DE49-D29B-4A8B-A28C-B9667D82F02F}" type="presParOf" srcId="{6A154C9A-244A-4BD4-BCE8-2CEE16895550}" destId="{01DBC34F-2F3F-46A7-B72E-40494E162280}" srcOrd="0" destOrd="0" presId="urn:microsoft.com/office/officeart/2009/3/layout/StepUpProcess"/>
    <dgm:cxn modelId="{60AED9CD-347F-6A40-9736-A503D8E50FFE}" type="presParOf" srcId="{9D8AA8BD-8B50-4434-8FEC-1A07196B96CE}" destId="{083A6325-4D74-EF43-A7E8-529C20880ACE}" srcOrd="4" destOrd="0" presId="urn:microsoft.com/office/officeart/2009/3/layout/StepUpProcess"/>
    <dgm:cxn modelId="{04F82250-7B82-FC4B-9364-AA03C17B5EBE}" type="presParOf" srcId="{083A6325-4D74-EF43-A7E8-529C20880ACE}" destId="{61E6E494-BACC-764D-8B2E-0E8786CFAAB5}" srcOrd="0" destOrd="0" presId="urn:microsoft.com/office/officeart/2009/3/layout/StepUpProcess"/>
    <dgm:cxn modelId="{8BB30DD8-3CA3-C441-8B10-12B2C49DD8A2}" type="presParOf" srcId="{083A6325-4D74-EF43-A7E8-529C20880ACE}" destId="{F050B6F1-6E46-6F44-AF37-918EE369056F}" srcOrd="1" destOrd="0" presId="urn:microsoft.com/office/officeart/2009/3/layout/StepUpProcess"/>
    <dgm:cxn modelId="{BA54468A-F406-2748-A864-D6DAB3B5F4EF}" type="presParOf" srcId="{083A6325-4D74-EF43-A7E8-529C20880ACE}" destId="{CB33CFC9-3732-C84C-B05A-487AF6FC8F58}" srcOrd="2" destOrd="0" presId="urn:microsoft.com/office/officeart/2009/3/layout/StepUpProcess"/>
    <dgm:cxn modelId="{14BEC364-E17B-0E4B-AF17-DF215DF63ECF}" type="presParOf" srcId="{9D8AA8BD-8B50-4434-8FEC-1A07196B96CE}" destId="{A25F84B9-442B-B04E-B61B-FFFCF288AEF6}" srcOrd="5" destOrd="0" presId="urn:microsoft.com/office/officeart/2009/3/layout/StepUpProcess"/>
    <dgm:cxn modelId="{0B267ABB-E251-B249-B4B1-660AA0F04395}" type="presParOf" srcId="{A25F84B9-442B-B04E-B61B-FFFCF288AEF6}" destId="{2B12E164-5A0F-544E-AA8B-FBAF866FA68E}" srcOrd="0" destOrd="0" presId="urn:microsoft.com/office/officeart/2009/3/layout/StepUpProcess"/>
    <dgm:cxn modelId="{516E99D1-C9A1-4524-A42D-923B1C57E771}" type="presParOf" srcId="{9D8AA8BD-8B50-4434-8FEC-1A07196B96CE}" destId="{AC0FB480-4572-4CD5-B2DA-89C580E06124}" srcOrd="6" destOrd="0" presId="urn:microsoft.com/office/officeart/2009/3/layout/StepUpProcess"/>
    <dgm:cxn modelId="{B39569CE-40D6-4D61-BA32-8EB5B45C68E6}" type="presParOf" srcId="{AC0FB480-4572-4CD5-B2DA-89C580E06124}" destId="{8074F1C7-2335-4184-A3EB-547E9CB8CE05}" srcOrd="0" destOrd="0" presId="urn:microsoft.com/office/officeart/2009/3/layout/StepUpProcess"/>
    <dgm:cxn modelId="{88E7522E-CA34-4BC4-A649-CF2914556305}" type="presParOf" srcId="{AC0FB480-4572-4CD5-B2DA-89C580E06124}" destId="{A63C4546-00B2-43E0-899B-FCE76F62D519}" srcOrd="1" destOrd="0" presId="urn:microsoft.com/office/officeart/2009/3/layout/StepUpProcess"/>
    <dgm:cxn modelId="{CF9CB7B8-4F58-4E42-9440-155F14137F92}" type="presParOf" srcId="{AC0FB480-4572-4CD5-B2DA-89C580E06124}" destId="{9770B4C8-CA53-4FAB-87C4-8BB0E1C481D0}" srcOrd="2" destOrd="0" presId="urn:microsoft.com/office/officeart/2009/3/layout/StepUpProcess"/>
    <dgm:cxn modelId="{2BA88631-BE44-4FF2-87D4-D584B3C4B781}" type="presParOf" srcId="{9D8AA8BD-8B50-4434-8FEC-1A07196B96CE}" destId="{ABAA53A7-DC74-433E-9779-3EFB9B14B4C0}" srcOrd="7" destOrd="0" presId="urn:microsoft.com/office/officeart/2009/3/layout/StepUpProcess"/>
    <dgm:cxn modelId="{129CD15E-7CEF-4455-82C5-A2F6100BFEEB}" type="presParOf" srcId="{ABAA53A7-DC74-433E-9779-3EFB9B14B4C0}" destId="{89C1642C-410D-4BCF-BC78-9FE8DDE72790}" srcOrd="0" destOrd="0" presId="urn:microsoft.com/office/officeart/2009/3/layout/StepUpProcess"/>
    <dgm:cxn modelId="{C489FB63-DA5B-44AC-BE9F-0D6C4E1A9418}" type="presParOf" srcId="{9D8AA8BD-8B50-4434-8FEC-1A07196B96CE}" destId="{85C1F278-C25A-494D-999B-33166BF9E03A}" srcOrd="8" destOrd="0" presId="urn:microsoft.com/office/officeart/2009/3/layout/StepUpProcess"/>
    <dgm:cxn modelId="{E6ED435C-EC3F-48D7-8004-CAE3BE06951E}" type="presParOf" srcId="{85C1F278-C25A-494D-999B-33166BF9E03A}" destId="{55F7E811-3EA6-4A14-9A7A-C00AF792EBD0}" srcOrd="0" destOrd="0" presId="urn:microsoft.com/office/officeart/2009/3/layout/StepUpProcess"/>
    <dgm:cxn modelId="{7E5573D5-0804-47C0-AD2F-8AF9885AD487}" type="presParOf" srcId="{85C1F278-C25A-494D-999B-33166BF9E03A}" destId="{931A5587-474C-4B8A-A488-7EABB013B648}" srcOrd="1" destOrd="0" presId="urn:microsoft.com/office/officeart/2009/3/layout/StepUpProcess"/>
    <dgm:cxn modelId="{563FB6CB-153F-44EB-9B84-82D54A9FDA9D}" type="presParOf" srcId="{85C1F278-C25A-494D-999B-33166BF9E03A}" destId="{7BF57076-64AE-4C45-8C18-3070DF5C92B4}" srcOrd="2" destOrd="0" presId="urn:microsoft.com/office/officeart/2009/3/layout/StepUpProcess"/>
    <dgm:cxn modelId="{B8F74547-589F-4C9E-9955-D915ED8F553C}" type="presParOf" srcId="{9D8AA8BD-8B50-4434-8FEC-1A07196B96CE}" destId="{7F994BD6-E6E5-4B2E-88E8-1603B2A87BDA}" srcOrd="9" destOrd="0" presId="urn:microsoft.com/office/officeart/2009/3/layout/StepUpProcess"/>
    <dgm:cxn modelId="{1EAFF3CD-44FE-4C48-B733-306036ADF0EC}" type="presParOf" srcId="{7F994BD6-E6E5-4B2E-88E8-1603B2A87BDA}" destId="{A2597C01-CE71-416F-93E1-E9910357CBB2}" srcOrd="0" destOrd="0" presId="urn:microsoft.com/office/officeart/2009/3/layout/StepUpProcess"/>
    <dgm:cxn modelId="{111D77A1-178A-49D2-951C-9D8D27929096}" type="presParOf" srcId="{9D8AA8BD-8B50-4434-8FEC-1A07196B96CE}" destId="{B71D39DD-913E-4E1C-82B5-86E2325EB54A}" srcOrd="10" destOrd="0" presId="urn:microsoft.com/office/officeart/2009/3/layout/StepUpProcess"/>
    <dgm:cxn modelId="{C78A36AC-1A82-4B55-A212-4904A24EE5A8}" type="presParOf" srcId="{B71D39DD-913E-4E1C-82B5-86E2325EB54A}" destId="{E2DBB4A8-9E97-40DF-925D-34E892B0AAF7}" srcOrd="0" destOrd="0" presId="urn:microsoft.com/office/officeart/2009/3/layout/StepUpProcess"/>
    <dgm:cxn modelId="{D7249549-0120-451A-B6E6-C68CA72B7719}" type="presParOf" srcId="{B71D39DD-913E-4E1C-82B5-86E2325EB54A}" destId="{2928382A-3753-47D0-9D41-782BAF626C19}" srcOrd="1" destOrd="0" presId="urn:microsoft.com/office/officeart/2009/3/layout/StepUpProcess"/>
    <dgm:cxn modelId="{06B64096-F62E-4EB6-96C2-F4EA2A404D9A}" type="presParOf" srcId="{B71D39DD-913E-4E1C-82B5-86E2325EB54A}" destId="{759A237A-6004-4F6C-89B9-5A52E8C14A73}" srcOrd="2" destOrd="0" presId="urn:microsoft.com/office/officeart/2009/3/layout/StepUpProcess"/>
    <dgm:cxn modelId="{79F5D530-28FC-4F55-8F09-0E3BD140B59F}" type="presParOf" srcId="{9D8AA8BD-8B50-4434-8FEC-1A07196B96CE}" destId="{C0C52C79-9E01-47C4-8A75-642E433A2AC2}" srcOrd="11" destOrd="0" presId="urn:microsoft.com/office/officeart/2009/3/layout/StepUpProcess"/>
    <dgm:cxn modelId="{3B0E0364-970F-4CAB-B3A8-FFAD08922D22}" type="presParOf" srcId="{C0C52C79-9E01-47C4-8A75-642E433A2AC2}" destId="{901084E2-E654-4CFF-B271-36CA5485AEF4}" srcOrd="0" destOrd="0" presId="urn:microsoft.com/office/officeart/2009/3/layout/StepUpProcess"/>
    <dgm:cxn modelId="{A9811CA6-209B-4302-95FB-0AE1CF226D14}" type="presParOf" srcId="{9D8AA8BD-8B50-4434-8FEC-1A07196B96CE}" destId="{319DA7C4-DEDE-4A3F-B4F3-5AD1907F7795}" srcOrd="12" destOrd="0" presId="urn:microsoft.com/office/officeart/2009/3/layout/StepUpProcess"/>
    <dgm:cxn modelId="{46B6202E-51A6-4511-B055-D82F3A87B494}" type="presParOf" srcId="{319DA7C4-DEDE-4A3F-B4F3-5AD1907F7795}" destId="{949AB507-D243-4916-B002-BC65682AAF65}" srcOrd="0" destOrd="0" presId="urn:microsoft.com/office/officeart/2009/3/layout/StepUpProcess"/>
    <dgm:cxn modelId="{C137D7B6-61B4-4116-96C1-281215F51CBD}" type="presParOf" srcId="{319DA7C4-DEDE-4A3F-B4F3-5AD1907F7795}" destId="{A319EC5E-2D17-493C-8B7D-5536BAA95A5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25E70-D6FC-CA4D-A9C3-E84B365A140C}">
      <dsp:nvSpPr>
        <dsp:cNvPr id="0" name=""/>
        <dsp:cNvSpPr/>
      </dsp:nvSpPr>
      <dsp:spPr>
        <a:xfrm rot="5400000">
          <a:off x="296059" y="3119561"/>
          <a:ext cx="889750" cy="1480524"/>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EF8AA-99C5-0945-A8AE-5CEAAC4BC105}">
      <dsp:nvSpPr>
        <dsp:cNvPr id="0" name=""/>
        <dsp:cNvSpPr/>
      </dsp:nvSpPr>
      <dsp:spPr>
        <a:xfrm>
          <a:off x="147538" y="3561919"/>
          <a:ext cx="1336625" cy="117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Create Training</a:t>
          </a:r>
        </a:p>
      </dsp:txBody>
      <dsp:txXfrm>
        <a:off x="147538" y="3561919"/>
        <a:ext cx="1336625" cy="1171630"/>
      </dsp:txXfrm>
    </dsp:sp>
    <dsp:sp modelId="{C1279E90-69F3-A24A-A408-8A024FFBAB89}">
      <dsp:nvSpPr>
        <dsp:cNvPr id="0" name=""/>
        <dsp:cNvSpPr/>
      </dsp:nvSpPr>
      <dsp:spPr>
        <a:xfrm>
          <a:off x="1231970" y="3010563"/>
          <a:ext cx="252193" cy="252193"/>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788C0-2C41-4894-B79E-B07B3690EB80}">
      <dsp:nvSpPr>
        <dsp:cNvPr id="0" name=""/>
        <dsp:cNvSpPr/>
      </dsp:nvSpPr>
      <dsp:spPr>
        <a:xfrm rot="5400000">
          <a:off x="1932351" y="2714659"/>
          <a:ext cx="889750" cy="1480524"/>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2080C-912A-4CE2-AAD0-BD370C1D5FA3}">
      <dsp:nvSpPr>
        <dsp:cNvPr id="0" name=""/>
        <dsp:cNvSpPr/>
      </dsp:nvSpPr>
      <dsp:spPr>
        <a:xfrm>
          <a:off x="1783829" y="3157017"/>
          <a:ext cx="1336625" cy="117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Finalize training with Police Feedback</a:t>
          </a:r>
        </a:p>
      </dsp:txBody>
      <dsp:txXfrm>
        <a:off x="1783829" y="3157017"/>
        <a:ext cx="1336625" cy="1171630"/>
      </dsp:txXfrm>
    </dsp:sp>
    <dsp:sp modelId="{0078FB60-E2EB-43F1-869C-18366093CCA7}">
      <dsp:nvSpPr>
        <dsp:cNvPr id="0" name=""/>
        <dsp:cNvSpPr/>
      </dsp:nvSpPr>
      <dsp:spPr>
        <a:xfrm>
          <a:off x="2868261" y="2605661"/>
          <a:ext cx="252193" cy="252193"/>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6E494-BACC-764D-8B2E-0E8786CFAAB5}">
      <dsp:nvSpPr>
        <dsp:cNvPr id="0" name=""/>
        <dsp:cNvSpPr/>
      </dsp:nvSpPr>
      <dsp:spPr>
        <a:xfrm rot="5400000">
          <a:off x="3568642" y="2309757"/>
          <a:ext cx="889750" cy="1480524"/>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0B6F1-6E46-6F44-AF37-918EE369056F}">
      <dsp:nvSpPr>
        <dsp:cNvPr id="0" name=""/>
        <dsp:cNvSpPr/>
      </dsp:nvSpPr>
      <dsp:spPr>
        <a:xfrm>
          <a:off x="3420120" y="2752115"/>
          <a:ext cx="1336625" cy="117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Pre-Training Questionnaire</a:t>
          </a:r>
        </a:p>
      </dsp:txBody>
      <dsp:txXfrm>
        <a:off x="3420120" y="2752115"/>
        <a:ext cx="1336625" cy="1171630"/>
      </dsp:txXfrm>
    </dsp:sp>
    <dsp:sp modelId="{CB33CFC9-3732-C84C-B05A-487AF6FC8F58}">
      <dsp:nvSpPr>
        <dsp:cNvPr id="0" name=""/>
        <dsp:cNvSpPr/>
      </dsp:nvSpPr>
      <dsp:spPr>
        <a:xfrm>
          <a:off x="4504553" y="2200759"/>
          <a:ext cx="252193" cy="252193"/>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4F1C7-2335-4184-A3EB-547E9CB8CE05}">
      <dsp:nvSpPr>
        <dsp:cNvPr id="0" name=""/>
        <dsp:cNvSpPr/>
      </dsp:nvSpPr>
      <dsp:spPr>
        <a:xfrm rot="5400000">
          <a:off x="5204933" y="1904855"/>
          <a:ext cx="889750" cy="1480524"/>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3C4546-00B2-43E0-899B-FCE76F62D519}">
      <dsp:nvSpPr>
        <dsp:cNvPr id="0" name=""/>
        <dsp:cNvSpPr/>
      </dsp:nvSpPr>
      <dsp:spPr>
        <a:xfrm>
          <a:off x="5056411" y="2347213"/>
          <a:ext cx="1336625" cy="117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Posters Promoting Training</a:t>
          </a:r>
        </a:p>
      </dsp:txBody>
      <dsp:txXfrm>
        <a:off x="5056411" y="2347213"/>
        <a:ext cx="1336625" cy="1171630"/>
      </dsp:txXfrm>
    </dsp:sp>
    <dsp:sp modelId="{9770B4C8-CA53-4FAB-87C4-8BB0E1C481D0}">
      <dsp:nvSpPr>
        <dsp:cNvPr id="0" name=""/>
        <dsp:cNvSpPr/>
      </dsp:nvSpPr>
      <dsp:spPr>
        <a:xfrm>
          <a:off x="6140844" y="1795857"/>
          <a:ext cx="252193" cy="252193"/>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F7E811-3EA6-4A14-9A7A-C00AF792EBD0}">
      <dsp:nvSpPr>
        <dsp:cNvPr id="0" name=""/>
        <dsp:cNvSpPr/>
      </dsp:nvSpPr>
      <dsp:spPr>
        <a:xfrm rot="5400000">
          <a:off x="6841224" y="1499953"/>
          <a:ext cx="889750" cy="1480524"/>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A5587-474C-4B8A-A488-7EABB013B648}">
      <dsp:nvSpPr>
        <dsp:cNvPr id="0" name=""/>
        <dsp:cNvSpPr/>
      </dsp:nvSpPr>
      <dsp:spPr>
        <a:xfrm>
          <a:off x="6692703" y="1942311"/>
          <a:ext cx="1336625" cy="117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Training Delivered (first come first serve)</a:t>
          </a:r>
        </a:p>
      </dsp:txBody>
      <dsp:txXfrm>
        <a:off x="6692703" y="1942311"/>
        <a:ext cx="1336625" cy="1171630"/>
      </dsp:txXfrm>
    </dsp:sp>
    <dsp:sp modelId="{7BF57076-64AE-4C45-8C18-3070DF5C92B4}">
      <dsp:nvSpPr>
        <dsp:cNvPr id="0" name=""/>
        <dsp:cNvSpPr/>
      </dsp:nvSpPr>
      <dsp:spPr>
        <a:xfrm>
          <a:off x="7777135" y="1390955"/>
          <a:ext cx="252193" cy="252193"/>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BB4A8-9E97-40DF-925D-34E892B0AAF7}">
      <dsp:nvSpPr>
        <dsp:cNvPr id="0" name=""/>
        <dsp:cNvSpPr/>
      </dsp:nvSpPr>
      <dsp:spPr>
        <a:xfrm rot="5400000">
          <a:off x="8477515" y="1095051"/>
          <a:ext cx="889750" cy="1480524"/>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8382A-3753-47D0-9D41-782BAF626C19}">
      <dsp:nvSpPr>
        <dsp:cNvPr id="0" name=""/>
        <dsp:cNvSpPr/>
      </dsp:nvSpPr>
      <dsp:spPr>
        <a:xfrm>
          <a:off x="8328994" y="1537409"/>
          <a:ext cx="1336625" cy="117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Post-Training Questionnaire</a:t>
          </a:r>
        </a:p>
      </dsp:txBody>
      <dsp:txXfrm>
        <a:off x="8328994" y="1537409"/>
        <a:ext cx="1336625" cy="1171630"/>
      </dsp:txXfrm>
    </dsp:sp>
    <dsp:sp modelId="{759A237A-6004-4F6C-89B9-5A52E8C14A73}">
      <dsp:nvSpPr>
        <dsp:cNvPr id="0" name=""/>
        <dsp:cNvSpPr/>
      </dsp:nvSpPr>
      <dsp:spPr>
        <a:xfrm>
          <a:off x="9413426" y="986053"/>
          <a:ext cx="252193" cy="252193"/>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9AB507-D243-4916-B002-BC65682AAF65}">
      <dsp:nvSpPr>
        <dsp:cNvPr id="0" name=""/>
        <dsp:cNvSpPr/>
      </dsp:nvSpPr>
      <dsp:spPr>
        <a:xfrm rot="5400000">
          <a:off x="10113806" y="690149"/>
          <a:ext cx="889750" cy="1480524"/>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19EC5E-2D17-493C-8B7D-5536BAA95A5C}">
      <dsp:nvSpPr>
        <dsp:cNvPr id="0" name=""/>
        <dsp:cNvSpPr/>
      </dsp:nvSpPr>
      <dsp:spPr>
        <a:xfrm>
          <a:off x="9965285" y="1132507"/>
          <a:ext cx="1336625" cy="117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Report</a:t>
          </a:r>
          <a:r>
            <a:rPr lang="en-US" sz="1600" kern="1200" baseline="0" dirty="0"/>
            <a:t> on Results</a:t>
          </a:r>
          <a:endParaRPr lang="en-US" sz="1600" kern="1200" dirty="0"/>
        </a:p>
      </dsp:txBody>
      <dsp:txXfrm>
        <a:off x="9965285" y="1132507"/>
        <a:ext cx="1336625" cy="117163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EE7270-F8C7-0E42-A11C-04CEE06C69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6B7AFC-3CE2-404A-B69A-A7045EDC4B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00A81E-0D53-D14D-AFA4-7725767EB504}" type="datetimeFigureOut">
              <a:rPr lang="en-US" smtClean="0"/>
              <a:t>10/24/18</a:t>
            </a:fld>
            <a:endParaRPr lang="en-US"/>
          </a:p>
        </p:txBody>
      </p:sp>
      <p:sp>
        <p:nvSpPr>
          <p:cNvPr id="4" name="Footer Placeholder 3">
            <a:extLst>
              <a:ext uri="{FF2B5EF4-FFF2-40B4-BE49-F238E27FC236}">
                <a16:creationId xmlns:a16="http://schemas.microsoft.com/office/drawing/2014/main" id="{162C9E3C-4A5C-1B4E-BF32-54F227344C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3941AB-713A-BE48-8D37-E0C54AA04A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A9CA50-0040-BE43-8F6A-F735DD67A025}" type="slidenum">
              <a:rPr lang="en-US" smtClean="0"/>
              <a:t>‹#›</a:t>
            </a:fld>
            <a:endParaRPr lang="en-US"/>
          </a:p>
        </p:txBody>
      </p:sp>
    </p:spTree>
    <p:extLst>
      <p:ext uri="{BB962C8B-B14F-4D97-AF65-F5344CB8AC3E}">
        <p14:creationId xmlns:p14="http://schemas.microsoft.com/office/powerpoint/2010/main" val="2016432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3C49E-F40F-49D2-B956-7DF3ECDCE49C}" type="datetimeFigureOut">
              <a:rPr lang="en-CA" smtClean="0"/>
              <a:t>2018-10-24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097A5-DE19-43A0-A8E9-8AE3A5445289}" type="slidenum">
              <a:rPr lang="en-CA" smtClean="0"/>
              <a:t>‹#›</a:t>
            </a:fld>
            <a:endParaRPr lang="en-CA"/>
          </a:p>
        </p:txBody>
      </p:sp>
    </p:spTree>
    <p:extLst>
      <p:ext uri="{BB962C8B-B14F-4D97-AF65-F5344CB8AC3E}">
        <p14:creationId xmlns:p14="http://schemas.microsoft.com/office/powerpoint/2010/main" val="17255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yasmeen.krameddine@ualberta.c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097A5-DE19-43A0-A8E9-8AE3A5445289}" type="slidenum">
              <a:rPr lang="en-CA" smtClean="0"/>
              <a:t>1</a:t>
            </a:fld>
            <a:endParaRPr lang="en-CA"/>
          </a:p>
        </p:txBody>
      </p:sp>
    </p:spTree>
    <p:extLst>
      <p:ext uri="{BB962C8B-B14F-4D97-AF65-F5344CB8AC3E}">
        <p14:creationId xmlns:p14="http://schemas.microsoft.com/office/powerpoint/2010/main" val="3252182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097A5-DE19-43A0-A8E9-8AE3A5445289}" type="slidenum">
              <a:rPr lang="en-CA" smtClean="0"/>
              <a:t>10</a:t>
            </a:fld>
            <a:endParaRPr lang="en-CA"/>
          </a:p>
        </p:txBody>
      </p:sp>
    </p:spTree>
    <p:extLst>
      <p:ext uri="{BB962C8B-B14F-4D97-AF65-F5344CB8AC3E}">
        <p14:creationId xmlns:p14="http://schemas.microsoft.com/office/powerpoint/2010/main" val="104940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Emotional intelligence relates to decision making</a:t>
            </a:r>
          </a:p>
        </p:txBody>
      </p:sp>
      <p:sp>
        <p:nvSpPr>
          <p:cNvPr id="4" name="Slide Number Placeholder 3"/>
          <p:cNvSpPr>
            <a:spLocks noGrp="1"/>
          </p:cNvSpPr>
          <p:nvPr>
            <p:ph type="sldNum" sz="quarter" idx="5"/>
          </p:nvPr>
        </p:nvSpPr>
        <p:spPr/>
        <p:txBody>
          <a:bodyPr/>
          <a:lstStyle/>
          <a:p>
            <a:fld id="{8E1097A5-DE19-43A0-A8E9-8AE3A5445289}" type="slidenum">
              <a:rPr lang="en-CA" smtClean="0"/>
              <a:t>11</a:t>
            </a:fld>
            <a:endParaRPr lang="en-CA"/>
          </a:p>
        </p:txBody>
      </p:sp>
    </p:spTree>
    <p:extLst>
      <p:ext uri="{BB962C8B-B14F-4D97-AF65-F5344CB8AC3E}">
        <p14:creationId xmlns:p14="http://schemas.microsoft.com/office/powerpoint/2010/main" val="2003843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 rate?</a:t>
            </a:r>
          </a:p>
          <a:p>
            <a:r>
              <a:rPr lang="en-US" dirty="0"/>
              <a:t>Breathing? </a:t>
            </a:r>
          </a:p>
          <a:p>
            <a:r>
              <a:rPr lang="en-US" dirty="0"/>
              <a:t>Pay attention to your body sitting in your seats. </a:t>
            </a:r>
          </a:p>
        </p:txBody>
      </p:sp>
      <p:sp>
        <p:nvSpPr>
          <p:cNvPr id="4" name="Slide Number Placeholder 3"/>
          <p:cNvSpPr>
            <a:spLocks noGrp="1"/>
          </p:cNvSpPr>
          <p:nvPr>
            <p:ph type="sldNum" sz="quarter" idx="5"/>
          </p:nvPr>
        </p:nvSpPr>
        <p:spPr/>
        <p:txBody>
          <a:bodyPr/>
          <a:lstStyle/>
          <a:p>
            <a:fld id="{8E1097A5-DE19-43A0-A8E9-8AE3A5445289}" type="slidenum">
              <a:rPr lang="en-CA" smtClean="0"/>
              <a:t>12</a:t>
            </a:fld>
            <a:endParaRPr lang="en-CA"/>
          </a:p>
        </p:txBody>
      </p:sp>
    </p:spTree>
    <p:extLst>
      <p:ext uri="{BB962C8B-B14F-4D97-AF65-F5344CB8AC3E}">
        <p14:creationId xmlns:p14="http://schemas.microsoft.com/office/powerpoint/2010/main" val="41282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097A5-DE19-43A0-A8E9-8AE3A5445289}" type="slidenum">
              <a:rPr lang="en-CA" smtClean="0"/>
              <a:t>13</a:t>
            </a:fld>
            <a:endParaRPr lang="en-CA"/>
          </a:p>
        </p:txBody>
      </p:sp>
    </p:spTree>
    <p:extLst>
      <p:ext uri="{BB962C8B-B14F-4D97-AF65-F5344CB8AC3E}">
        <p14:creationId xmlns:p14="http://schemas.microsoft.com/office/powerpoint/2010/main" val="2465370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News paper?</a:t>
            </a:r>
          </a:p>
          <a:p>
            <a:r>
              <a:rPr lang="en-US" dirty="0"/>
              <a:t>Negative friend?</a:t>
            </a:r>
          </a:p>
          <a:p>
            <a:r>
              <a:rPr lang="en-US" dirty="0"/>
              <a:t>What skills do you need to build to feel confident? Where can you learn them? Who can you ask?</a:t>
            </a:r>
          </a:p>
        </p:txBody>
      </p:sp>
      <p:sp>
        <p:nvSpPr>
          <p:cNvPr id="4" name="Slide Number Placeholder 3"/>
          <p:cNvSpPr>
            <a:spLocks noGrp="1"/>
          </p:cNvSpPr>
          <p:nvPr>
            <p:ph type="sldNum" sz="quarter" idx="5"/>
          </p:nvPr>
        </p:nvSpPr>
        <p:spPr/>
        <p:txBody>
          <a:bodyPr/>
          <a:lstStyle/>
          <a:p>
            <a:fld id="{8E1097A5-DE19-43A0-A8E9-8AE3A5445289}" type="slidenum">
              <a:rPr lang="en-CA" smtClean="0"/>
              <a:t>14</a:t>
            </a:fld>
            <a:endParaRPr lang="en-CA"/>
          </a:p>
        </p:txBody>
      </p:sp>
    </p:spTree>
    <p:extLst>
      <p:ext uri="{BB962C8B-B14F-4D97-AF65-F5344CB8AC3E}">
        <p14:creationId xmlns:p14="http://schemas.microsoft.com/office/powerpoint/2010/main" val="55432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Coping effectively: Explore what you do and do not control, and how you can use strategies to find a solution to those you control, and how to distract yourself when you cannot control it</a:t>
            </a:r>
          </a:p>
          <a:p>
            <a:endParaRPr lang="en-US" dirty="0"/>
          </a:p>
        </p:txBody>
      </p:sp>
      <p:sp>
        <p:nvSpPr>
          <p:cNvPr id="4" name="Slide Number Placeholder 3"/>
          <p:cNvSpPr>
            <a:spLocks noGrp="1"/>
          </p:cNvSpPr>
          <p:nvPr>
            <p:ph type="sldNum" sz="quarter" idx="5"/>
          </p:nvPr>
        </p:nvSpPr>
        <p:spPr/>
        <p:txBody>
          <a:bodyPr/>
          <a:lstStyle/>
          <a:p>
            <a:fld id="{8E1097A5-DE19-43A0-A8E9-8AE3A5445289}" type="slidenum">
              <a:rPr lang="en-CA" smtClean="0"/>
              <a:t>15</a:t>
            </a:fld>
            <a:endParaRPr lang="en-CA"/>
          </a:p>
        </p:txBody>
      </p:sp>
    </p:spTree>
    <p:extLst>
      <p:ext uri="{BB962C8B-B14F-4D97-AF65-F5344CB8AC3E}">
        <p14:creationId xmlns:p14="http://schemas.microsoft.com/office/powerpoint/2010/main" val="3710275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14" lvl="3" indent="-342900"/>
            <a:r>
              <a:rPr lang="en-CA" dirty="0"/>
              <a:t>Talking or venting to a supportive friend colleague or counsellor to feel understood and supported</a:t>
            </a:r>
          </a:p>
          <a:p>
            <a:pPr marL="857214" lvl="3" indent="-342900"/>
            <a:r>
              <a:rPr lang="en-CA" dirty="0"/>
              <a:t>Meditation, rest/nap (lowers norepinephrine – alert hormone)</a:t>
            </a:r>
          </a:p>
          <a:p>
            <a:pPr marL="857214" lvl="3" indent="-342900"/>
            <a:r>
              <a:rPr lang="en-CA" dirty="0"/>
              <a:t>Listening to music</a:t>
            </a:r>
          </a:p>
          <a:p>
            <a:pPr marL="857214" lvl="3" indent="-342900"/>
            <a:r>
              <a:rPr lang="en-CA" b="1" dirty="0"/>
              <a:t>Black humour? </a:t>
            </a:r>
            <a:r>
              <a:rPr lang="en-CA" dirty="0"/>
              <a:t>laughing lowers cortisol even if fake, so does smiling – or turning your corners up</a:t>
            </a:r>
          </a:p>
          <a:p>
            <a:pPr marL="857214" lvl="3" indent="-342900"/>
            <a:r>
              <a:rPr lang="en-CA" dirty="0"/>
              <a:t>Breathing exercises lowers heart rate, </a:t>
            </a:r>
          </a:p>
          <a:p>
            <a:pPr marL="857214" lvl="3" indent="-342900"/>
            <a:r>
              <a:rPr lang="en-CA" dirty="0"/>
              <a:t>journaling, </a:t>
            </a:r>
          </a:p>
          <a:p>
            <a:pPr marL="857214" lvl="3" indent="-342900"/>
            <a:r>
              <a:rPr lang="en-CA" dirty="0"/>
              <a:t>Exercise – decrease cortisol</a:t>
            </a:r>
          </a:p>
          <a:p>
            <a:pPr marL="857214" marR="0" lvl="3" indent="-342900" algn="l" defTabSz="457200" rtl="0" eaLnBrk="1" fontAlgn="auto" latinLnBrk="0" hangingPunct="1">
              <a:lnSpc>
                <a:spcPct val="100000"/>
              </a:lnSpc>
              <a:spcBef>
                <a:spcPts val="0"/>
              </a:spcBef>
              <a:spcAft>
                <a:spcPts val="0"/>
              </a:spcAft>
              <a:buClrTx/>
              <a:buSzTx/>
              <a:buFontTx/>
              <a:buNone/>
              <a:tabLst/>
              <a:defRPr/>
            </a:pPr>
            <a:r>
              <a:rPr lang="en-CA" dirty="0"/>
              <a:t>Nature – increase</a:t>
            </a:r>
          </a:p>
          <a:p>
            <a:pPr marL="857214" marR="0" lvl="3" indent="-342900" algn="l" defTabSz="4572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While we breathe in the fresh air, we breathe in phytoncides, airborne chemicals that plants give off to protect themselves from insects. Phytoncides have antibacterial and antifungal qualities which help plants fight disease and help humans kill tumor- and virus-infected cells in our bodies by increasing the number and activity of a type of white blood cell called natural killer cells or NK.</a:t>
            </a:r>
            <a:endParaRPr lang="en-CA" dirty="0"/>
          </a:p>
          <a:p>
            <a:endParaRPr lang="en-US" dirty="0"/>
          </a:p>
          <a:p>
            <a:endParaRPr lang="en-US" dirty="0"/>
          </a:p>
        </p:txBody>
      </p:sp>
      <p:sp>
        <p:nvSpPr>
          <p:cNvPr id="4" name="Slide Number Placeholder 3"/>
          <p:cNvSpPr>
            <a:spLocks noGrp="1"/>
          </p:cNvSpPr>
          <p:nvPr>
            <p:ph type="sldNum" sz="quarter" idx="5"/>
          </p:nvPr>
        </p:nvSpPr>
        <p:spPr/>
        <p:txBody>
          <a:bodyPr/>
          <a:lstStyle/>
          <a:p>
            <a:fld id="{8E1097A5-DE19-43A0-A8E9-8AE3A5445289}" type="slidenum">
              <a:rPr lang="en-CA" smtClean="0"/>
              <a:t>16</a:t>
            </a:fld>
            <a:endParaRPr lang="en-CA"/>
          </a:p>
        </p:txBody>
      </p:sp>
    </p:spTree>
    <p:extLst>
      <p:ext uri="{BB962C8B-B14F-4D97-AF65-F5344CB8AC3E}">
        <p14:creationId xmlns:p14="http://schemas.microsoft.com/office/powerpoint/2010/main" val="3592634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Write down now what you will do if you can control it, or cannot control it. </a:t>
            </a:r>
          </a:p>
          <a:p>
            <a:endParaRPr lang="en-US" dirty="0"/>
          </a:p>
        </p:txBody>
      </p:sp>
      <p:sp>
        <p:nvSpPr>
          <p:cNvPr id="4" name="Slide Number Placeholder 3"/>
          <p:cNvSpPr>
            <a:spLocks noGrp="1"/>
          </p:cNvSpPr>
          <p:nvPr>
            <p:ph type="sldNum" sz="quarter" idx="5"/>
          </p:nvPr>
        </p:nvSpPr>
        <p:spPr/>
        <p:txBody>
          <a:bodyPr/>
          <a:lstStyle/>
          <a:p>
            <a:fld id="{8E1097A5-DE19-43A0-A8E9-8AE3A5445289}" type="slidenum">
              <a:rPr lang="en-CA" smtClean="0"/>
              <a:t>17</a:t>
            </a:fld>
            <a:endParaRPr lang="en-CA"/>
          </a:p>
        </p:txBody>
      </p:sp>
    </p:spTree>
    <p:extLst>
      <p:ext uri="{BB962C8B-B14F-4D97-AF65-F5344CB8AC3E}">
        <p14:creationId xmlns:p14="http://schemas.microsoft.com/office/powerpoint/2010/main" val="404578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 that you can build your resilience by focusing on protective factors to increase mental health (next lessons)</a:t>
            </a:r>
          </a:p>
          <a:p>
            <a:endParaRPr lang="en-US" dirty="0"/>
          </a:p>
        </p:txBody>
      </p:sp>
      <p:sp>
        <p:nvSpPr>
          <p:cNvPr id="4" name="Slide Number Placeholder 3"/>
          <p:cNvSpPr>
            <a:spLocks noGrp="1"/>
          </p:cNvSpPr>
          <p:nvPr>
            <p:ph type="sldNum" sz="quarter" idx="5"/>
          </p:nvPr>
        </p:nvSpPr>
        <p:spPr/>
        <p:txBody>
          <a:bodyPr/>
          <a:lstStyle/>
          <a:p>
            <a:fld id="{8E1097A5-DE19-43A0-A8E9-8AE3A5445289}" type="slidenum">
              <a:rPr lang="en-CA" smtClean="0"/>
              <a:t>18</a:t>
            </a:fld>
            <a:endParaRPr lang="en-CA"/>
          </a:p>
        </p:txBody>
      </p:sp>
    </p:spTree>
    <p:extLst>
      <p:ext uri="{BB962C8B-B14F-4D97-AF65-F5344CB8AC3E}">
        <p14:creationId xmlns:p14="http://schemas.microsoft.com/office/powerpoint/2010/main" val="3483718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097A5-DE19-43A0-A8E9-8AE3A5445289}" type="slidenum">
              <a:rPr lang="en-CA" smtClean="0"/>
              <a:t>19</a:t>
            </a:fld>
            <a:endParaRPr lang="en-CA"/>
          </a:p>
        </p:txBody>
      </p:sp>
    </p:spTree>
    <p:extLst>
      <p:ext uri="{BB962C8B-B14F-4D97-AF65-F5344CB8AC3E}">
        <p14:creationId xmlns:p14="http://schemas.microsoft.com/office/powerpoint/2010/main" val="198548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097A5-DE19-43A0-A8E9-8AE3A5445289}" type="slidenum">
              <a:rPr lang="en-CA" smtClean="0"/>
              <a:t>2</a:t>
            </a:fld>
            <a:endParaRPr lang="en-CA"/>
          </a:p>
        </p:txBody>
      </p:sp>
    </p:spTree>
    <p:extLst>
      <p:ext uri="{BB962C8B-B14F-4D97-AF65-F5344CB8AC3E}">
        <p14:creationId xmlns:p14="http://schemas.microsoft.com/office/powerpoint/2010/main" val="2284877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supported by OHS Futures Grant – Government of Alberta</a:t>
            </a:r>
          </a:p>
          <a:p>
            <a:endParaRPr lang="en-US" dirty="0"/>
          </a:p>
          <a:p>
            <a:r>
              <a:rPr lang="en-US" sz="1200" kern="1200" dirty="0">
                <a:solidFill>
                  <a:schemeClr val="tx1"/>
                </a:solidFill>
                <a:effectLst/>
                <a:latin typeface="+mn-lt"/>
                <a:ea typeface="+mn-ea"/>
                <a:cs typeface="+mn-cs"/>
              </a:rPr>
              <a:t>We have not completed training or analysis. I will post findings on my Twitter?</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in mind that indirect measures will take a bit of time</a:t>
            </a:r>
            <a:endParaRPr lang="en-CA"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After we evaluate this training, hoping to find successful changes in officer behaviour, we will be able to create online resilience training for other organizations.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would like me to connect with you about developing online training for your organization, connect with me after this session or email me at </a:t>
            </a:r>
            <a:r>
              <a:rPr lang="en-US" sz="1200" u="sng" kern="1200" dirty="0">
                <a:solidFill>
                  <a:schemeClr val="tx1"/>
                </a:solidFill>
                <a:effectLst/>
                <a:latin typeface="+mn-lt"/>
                <a:ea typeface="+mn-ea"/>
                <a:cs typeface="+mn-cs"/>
                <a:hlinkClick r:id="rId3"/>
              </a:rPr>
              <a:t>yasmeen.krameddine@ualberta.ca</a:t>
            </a:r>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work closely with an eLearning company that will work with me to create custom training in resilience.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1097A5-DE19-43A0-A8E9-8AE3A5445289}" type="slidenum">
              <a:rPr lang="en-CA" smtClean="0"/>
              <a:t>20</a:t>
            </a:fld>
            <a:endParaRPr lang="en-CA"/>
          </a:p>
        </p:txBody>
      </p:sp>
    </p:spTree>
    <p:extLst>
      <p:ext uri="{BB962C8B-B14F-4D97-AF65-F5344CB8AC3E}">
        <p14:creationId xmlns:p14="http://schemas.microsoft.com/office/powerpoint/2010/main" val="2562465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aim to increase resilience in 500 Canadian police officers through an online scenario-based training tool using current evidence-based practices in cognitive theory and e-Learning.</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E1097A5-DE19-43A0-A8E9-8AE3A5445289}" type="slidenum">
              <a:rPr lang="en-CA" smtClean="0"/>
              <a:t>3</a:t>
            </a:fld>
            <a:endParaRPr lang="en-CA"/>
          </a:p>
        </p:txBody>
      </p:sp>
    </p:spTree>
    <p:extLst>
      <p:ext uri="{BB962C8B-B14F-4D97-AF65-F5344CB8AC3E}">
        <p14:creationId xmlns:p14="http://schemas.microsoft.com/office/powerpoint/2010/main" val="263384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endParaRPr lang="en-US" dirty="0"/>
          </a:p>
        </p:txBody>
      </p:sp>
      <p:sp>
        <p:nvSpPr>
          <p:cNvPr id="4" name="Slide Number Placeholder 3"/>
          <p:cNvSpPr>
            <a:spLocks noGrp="1"/>
          </p:cNvSpPr>
          <p:nvPr>
            <p:ph type="sldNum" sz="quarter" idx="10"/>
          </p:nvPr>
        </p:nvSpPr>
        <p:spPr/>
        <p:txBody>
          <a:bodyPr/>
          <a:lstStyle/>
          <a:p>
            <a:fld id="{8E1097A5-DE19-43A0-A8E9-8AE3A5445289}" type="slidenum">
              <a:rPr lang="en-CA" smtClean="0"/>
              <a:t>4</a:t>
            </a:fld>
            <a:endParaRPr lang="en-CA"/>
          </a:p>
        </p:txBody>
      </p:sp>
    </p:spTree>
    <p:extLst>
      <p:ext uri="{BB962C8B-B14F-4D97-AF65-F5344CB8AC3E}">
        <p14:creationId xmlns:p14="http://schemas.microsoft.com/office/powerpoint/2010/main" val="389327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097A5-DE19-43A0-A8E9-8AE3A5445289}" type="slidenum">
              <a:rPr lang="en-CA" smtClean="0"/>
              <a:t>5</a:t>
            </a:fld>
            <a:endParaRPr lang="en-CA"/>
          </a:p>
        </p:txBody>
      </p:sp>
    </p:spTree>
    <p:extLst>
      <p:ext uri="{BB962C8B-B14F-4D97-AF65-F5344CB8AC3E}">
        <p14:creationId xmlns:p14="http://schemas.microsoft.com/office/powerpoint/2010/main" val="300969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Questionnaires: </a:t>
            </a:r>
          </a:p>
          <a:p>
            <a:endParaRPr lang="en-CA" dirty="0"/>
          </a:p>
          <a:p>
            <a:r>
              <a:rPr lang="en-CA" sz="1200" kern="1200" dirty="0">
                <a:solidFill>
                  <a:schemeClr val="tx1"/>
                </a:solidFill>
                <a:effectLst/>
                <a:latin typeface="+mn-lt"/>
                <a:ea typeface="+mn-ea"/>
                <a:cs typeface="+mn-cs"/>
              </a:rPr>
              <a:t>Short scales</a:t>
            </a:r>
          </a:p>
          <a:p>
            <a:r>
              <a:rPr lang="en-CA" sz="1200" kern="1200" dirty="0">
                <a:solidFill>
                  <a:schemeClr val="tx1"/>
                </a:solidFill>
                <a:effectLst/>
                <a:latin typeface="+mn-lt"/>
                <a:ea typeface="+mn-ea"/>
                <a:cs typeface="+mn-cs"/>
              </a:rPr>
              <a:t>(PTSD, Resilience, Depression, Anxiety, Self-esteem, &amp; Quality of  Life)</a:t>
            </a:r>
          </a:p>
          <a:p>
            <a:endParaRPr lang="en-CA" dirty="0"/>
          </a:p>
          <a:p>
            <a:endParaRPr lang="en-CA" dirty="0"/>
          </a:p>
        </p:txBody>
      </p:sp>
      <p:sp>
        <p:nvSpPr>
          <p:cNvPr id="4" name="Slide Number Placeholder 3"/>
          <p:cNvSpPr>
            <a:spLocks noGrp="1"/>
          </p:cNvSpPr>
          <p:nvPr>
            <p:ph type="sldNum" sz="quarter" idx="10"/>
          </p:nvPr>
        </p:nvSpPr>
        <p:spPr/>
        <p:txBody>
          <a:bodyPr/>
          <a:lstStyle/>
          <a:p>
            <a:fld id="{8E1097A5-DE19-43A0-A8E9-8AE3A5445289}" type="slidenum">
              <a:rPr lang="en-CA" smtClean="0"/>
              <a:t>6</a:t>
            </a:fld>
            <a:endParaRPr lang="en-CA"/>
          </a:p>
        </p:txBody>
      </p:sp>
    </p:spTree>
    <p:extLst>
      <p:ext uri="{BB962C8B-B14F-4D97-AF65-F5344CB8AC3E}">
        <p14:creationId xmlns:p14="http://schemas.microsoft.com/office/powerpoint/2010/main" val="113555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Evidence informed research</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informed online training principles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Evidence informed adult principles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Bronze – Quick online – mentioning services and giving a basis about what resilience is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Silver – Full online focusing on specific resilience strategies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Gold – Full day, in person training for squads and leaders. Bringing everyone together to focus on teamwork and an ultimate sense of purpose.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E1097A5-DE19-43A0-A8E9-8AE3A5445289}" type="slidenum">
              <a:rPr lang="en-CA" smtClean="0"/>
              <a:t>7</a:t>
            </a:fld>
            <a:endParaRPr lang="en-CA"/>
          </a:p>
        </p:txBody>
      </p:sp>
    </p:spTree>
    <p:extLst>
      <p:ext uri="{BB962C8B-B14F-4D97-AF65-F5344CB8AC3E}">
        <p14:creationId xmlns:p14="http://schemas.microsoft.com/office/powerpoint/2010/main" val="324702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Thank you for choosing to be here with me today</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my goal in the next 10 minutes to give you a presentation that will change the way you think for the rest of your life. It is your choice if you want to participate because this will not be the average LEPH presentation session. I want you to walk away from this presentation thinking to yourself “I learned something”. What do you say?</a:t>
            </a:r>
            <a:endParaRPr lang="en-US" dirty="0"/>
          </a:p>
          <a:p>
            <a:endParaRPr lang="en-US" dirty="0"/>
          </a:p>
        </p:txBody>
      </p:sp>
      <p:sp>
        <p:nvSpPr>
          <p:cNvPr id="4" name="Slide Number Placeholder 3"/>
          <p:cNvSpPr>
            <a:spLocks noGrp="1"/>
          </p:cNvSpPr>
          <p:nvPr>
            <p:ph type="sldNum" sz="quarter" idx="5"/>
          </p:nvPr>
        </p:nvSpPr>
        <p:spPr/>
        <p:txBody>
          <a:bodyPr/>
          <a:lstStyle/>
          <a:p>
            <a:fld id="{8E1097A5-DE19-43A0-A8E9-8AE3A5445289}" type="slidenum">
              <a:rPr lang="en-CA" smtClean="0"/>
              <a:t>8</a:t>
            </a:fld>
            <a:endParaRPr lang="en-CA"/>
          </a:p>
        </p:txBody>
      </p:sp>
    </p:spTree>
    <p:extLst>
      <p:ext uri="{BB962C8B-B14F-4D97-AF65-F5344CB8AC3E}">
        <p14:creationId xmlns:p14="http://schemas.microsoft.com/office/powerpoint/2010/main" val="3123116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097A5-DE19-43A0-A8E9-8AE3A5445289}" type="slidenum">
              <a:rPr lang="en-CA" smtClean="0"/>
              <a:t>9</a:t>
            </a:fld>
            <a:endParaRPr lang="en-CA"/>
          </a:p>
        </p:txBody>
      </p:sp>
    </p:spTree>
    <p:extLst>
      <p:ext uri="{BB962C8B-B14F-4D97-AF65-F5344CB8AC3E}">
        <p14:creationId xmlns:p14="http://schemas.microsoft.com/office/powerpoint/2010/main" val="4098763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6091311"/>
            <a:ext cx="12192000" cy="7666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833BBB6D-BF0F-6145-AB7C-7E13E8C6E652}"/>
              </a:ext>
            </a:extLst>
          </p:cNvPr>
          <p:cNvCxnSpPr/>
          <p:nvPr userDrawn="1"/>
        </p:nvCxnSpPr>
        <p:spPr>
          <a:xfrm>
            <a:off x="1832251" y="6473687"/>
            <a:ext cx="2365375" cy="0"/>
          </a:xfrm>
          <a:prstGeom prst="line">
            <a:avLst/>
          </a:prstGeom>
          <a:ln w="57150">
            <a:solidFill>
              <a:srgbClr val="006B2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1C36EE-315F-F546-B4F4-5736BD4D950D}"/>
              </a:ext>
            </a:extLst>
          </p:cNvPr>
          <p:cNvCxnSpPr/>
          <p:nvPr userDrawn="1"/>
        </p:nvCxnSpPr>
        <p:spPr>
          <a:xfrm>
            <a:off x="1832250" y="6396404"/>
            <a:ext cx="2365375" cy="2144"/>
          </a:xfrm>
          <a:prstGeom prst="line">
            <a:avLst/>
          </a:prstGeom>
          <a:ln w="19050">
            <a:solidFill>
              <a:srgbClr val="006B2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54C64C-6B8D-4E49-932B-90CDCA8EFA72}"/>
              </a:ext>
            </a:extLst>
          </p:cNvPr>
          <p:cNvCxnSpPr/>
          <p:nvPr userDrawn="1"/>
        </p:nvCxnSpPr>
        <p:spPr>
          <a:xfrm>
            <a:off x="7676456" y="6470374"/>
            <a:ext cx="2365375" cy="0"/>
          </a:xfrm>
          <a:prstGeom prst="line">
            <a:avLst/>
          </a:prstGeom>
          <a:ln w="57150">
            <a:solidFill>
              <a:srgbClr val="006B2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A76E00B-BD0D-C245-888B-A03B5FF37577}"/>
              </a:ext>
            </a:extLst>
          </p:cNvPr>
          <p:cNvCxnSpPr/>
          <p:nvPr userDrawn="1"/>
        </p:nvCxnSpPr>
        <p:spPr>
          <a:xfrm>
            <a:off x="7676455" y="6391659"/>
            <a:ext cx="2365375" cy="2144"/>
          </a:xfrm>
          <a:prstGeom prst="line">
            <a:avLst/>
          </a:prstGeom>
          <a:ln w="19050">
            <a:solidFill>
              <a:srgbClr val="006B2D"/>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DEBC304-F85E-D742-8ECA-0ED746533B0D}"/>
              </a:ext>
            </a:extLst>
          </p:cNvPr>
          <p:cNvPicPr>
            <a:picLocks noChangeAspect="1"/>
          </p:cNvPicPr>
          <p:nvPr userDrawn="1"/>
        </p:nvPicPr>
        <p:blipFill>
          <a:blip r:embed="rId2"/>
          <a:stretch>
            <a:fillRect/>
          </a:stretch>
        </p:blipFill>
        <p:spPr>
          <a:xfrm>
            <a:off x="4733597" y="6170940"/>
            <a:ext cx="2463764" cy="59886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lvl1pPr>
              <a:defRPr sz="3600"/>
            </a:lvl1pPr>
          </a:lstStyle>
          <a:p>
            <a:r>
              <a:rPr lang="en-US" dirty="0"/>
              <a:t>Brilliant advisor </a:t>
            </a:r>
            <a:r>
              <a:rPr lang="en-US" dirty="0" err="1"/>
              <a:t>inc.</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lvl1pPr>
              <a:defRPr sz="3600"/>
            </a:lvl1pPr>
          </a:lstStyle>
          <a:p>
            <a:r>
              <a:rPr lang="en-US" dirty="0"/>
              <a:t>Brilliant advisor </a:t>
            </a:r>
            <a:r>
              <a:rPr lang="en-US" dirty="0" err="1"/>
              <a:t>inc.</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lvl1pPr>
              <a:defRPr sz="3600"/>
            </a:lvl1pPr>
          </a:lstStyle>
          <a:p>
            <a:r>
              <a:rPr lang="en-US" dirty="0"/>
              <a:t>BRILLIANT ADVISOR INC.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lvl1pPr>
              <a:defRPr sz="3600"/>
            </a:lvl1pPr>
          </a:lstStyle>
          <a:p>
            <a:r>
              <a:rPr lang="en-US" dirty="0"/>
              <a:t>BRILLIANT ADVISOR INC.</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lvl1pPr>
              <a:defRPr sz="3600"/>
            </a:lvl1pPr>
          </a:lstStyle>
          <a:p>
            <a:r>
              <a:rPr lang="en-US" dirty="0"/>
              <a:t>BRILLIANT ADVISOR INC.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4378" y="6413747"/>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sz="3600">
                <a:solidFill>
                  <a:srgbClr val="FFFFFF"/>
                </a:solidFill>
              </a:defRPr>
            </a:lvl1pPr>
          </a:lstStyle>
          <a:p>
            <a:r>
              <a:rPr lang="en-US" dirty="0"/>
              <a:t>BRILLIANT ADVISOR INC.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072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599" y="6459785"/>
            <a:ext cx="4774915" cy="365125"/>
          </a:xfrm>
          <a:prstGeom prst="rect">
            <a:avLst/>
          </a:prstGeom>
        </p:spPr>
        <p:txBody>
          <a:bodyPr/>
          <a:lstStyle>
            <a:lvl1pPr algn="l">
              <a:defRPr sz="3600">
                <a:solidFill>
                  <a:schemeClr val="tx2"/>
                </a:solidFill>
              </a:defRPr>
            </a:lvl1pPr>
          </a:lstStyle>
          <a:p>
            <a:r>
              <a:rPr lang="en-US" dirty="0">
                <a:solidFill>
                  <a:srgbClr val="0070C0"/>
                </a:solidFill>
              </a:rPr>
              <a:t>Brilliant advisor </a:t>
            </a:r>
            <a:r>
              <a:rPr lang="en-US" dirty="0" err="1">
                <a:solidFill>
                  <a:srgbClr val="0070C0"/>
                </a:solidFill>
              </a:rPr>
              <a:t>inc</a:t>
            </a:r>
            <a:r>
              <a:rPr lang="en-US" dirty="0" err="1"/>
              <a: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145" y="4977697"/>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lvl1pPr>
              <a:defRPr sz="3600"/>
            </a:lvl1pPr>
          </a:lstStyle>
          <a:p>
            <a:r>
              <a:rPr lang="en-US" dirty="0"/>
              <a:t>Brilliant advisor </a:t>
            </a:r>
            <a:r>
              <a:rPr lang="en-US" dirty="0" err="1"/>
              <a:t>inc.</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082748"/>
            <a:ext cx="12188825" cy="775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8D060F-8EA7-7944-AB6E-DDCEDB8AE5BE}"/>
              </a:ext>
            </a:extLst>
          </p:cNvPr>
          <p:cNvCxnSpPr/>
          <p:nvPr userDrawn="1"/>
        </p:nvCxnSpPr>
        <p:spPr>
          <a:xfrm>
            <a:off x="1832251" y="6473687"/>
            <a:ext cx="2365375" cy="0"/>
          </a:xfrm>
          <a:prstGeom prst="line">
            <a:avLst/>
          </a:prstGeom>
          <a:ln w="57150">
            <a:solidFill>
              <a:srgbClr val="006B2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9F1339-0ECE-BE4F-81D1-21349E30C20D}"/>
              </a:ext>
            </a:extLst>
          </p:cNvPr>
          <p:cNvCxnSpPr/>
          <p:nvPr userDrawn="1"/>
        </p:nvCxnSpPr>
        <p:spPr>
          <a:xfrm>
            <a:off x="7676456" y="6470374"/>
            <a:ext cx="2365375" cy="0"/>
          </a:xfrm>
          <a:prstGeom prst="line">
            <a:avLst/>
          </a:prstGeom>
          <a:ln w="57150">
            <a:solidFill>
              <a:srgbClr val="006B2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4EC98D4-3FFA-4342-8422-3E4B6B033E71}"/>
              </a:ext>
            </a:extLst>
          </p:cNvPr>
          <p:cNvCxnSpPr/>
          <p:nvPr userDrawn="1"/>
        </p:nvCxnSpPr>
        <p:spPr>
          <a:xfrm>
            <a:off x="1832250" y="6396404"/>
            <a:ext cx="2365375" cy="2144"/>
          </a:xfrm>
          <a:prstGeom prst="line">
            <a:avLst/>
          </a:prstGeom>
          <a:ln w="19050">
            <a:solidFill>
              <a:srgbClr val="006B2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55B9731-C0E5-8A48-BEB2-EEFA206AFCFA}"/>
              </a:ext>
            </a:extLst>
          </p:cNvPr>
          <p:cNvCxnSpPr/>
          <p:nvPr userDrawn="1"/>
        </p:nvCxnSpPr>
        <p:spPr>
          <a:xfrm>
            <a:off x="7676455" y="6391659"/>
            <a:ext cx="2365375" cy="2144"/>
          </a:xfrm>
          <a:prstGeom prst="line">
            <a:avLst/>
          </a:prstGeom>
          <a:ln w="19050">
            <a:solidFill>
              <a:srgbClr val="006B2D"/>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C5344A0-764C-4B4E-BFC1-B64887F8E9AF}"/>
              </a:ext>
            </a:extLst>
          </p:cNvPr>
          <p:cNvPicPr>
            <a:picLocks noChangeAspect="1"/>
          </p:cNvPicPr>
          <p:nvPr userDrawn="1"/>
        </p:nvPicPr>
        <p:blipFill>
          <a:blip r:embed="rId13"/>
          <a:stretch>
            <a:fillRect/>
          </a:stretch>
        </p:blipFill>
        <p:spPr>
          <a:xfrm>
            <a:off x="4733597" y="6170940"/>
            <a:ext cx="2463764" cy="5988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baseline="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baseline="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baseline="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baseline="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baseline="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17.jpg"/><Relationship Id="rId4" Type="http://schemas.openxmlformats.org/officeDocument/2006/relationships/image" Target="../media/image12.jpg"/><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Yasmeen.Krameddine@ualberta.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2618" y="938463"/>
            <a:ext cx="9344809" cy="2817810"/>
          </a:xfrm>
        </p:spPr>
        <p:txBody>
          <a:bodyPr>
            <a:normAutofit/>
          </a:bodyPr>
          <a:lstStyle/>
          <a:p>
            <a:pPr algn="ctr"/>
            <a:r>
              <a:rPr lang="en-CA" sz="4400" b="1" dirty="0">
                <a:solidFill>
                  <a:schemeClr val="tx1"/>
                </a:solidFill>
              </a:rPr>
              <a:t>Increasing Officer Mental Health for the Long Haul: Introducing an Innovative and Customizable Online Mental Health and PTSD Prevention Training Tool.</a:t>
            </a:r>
          </a:p>
        </p:txBody>
      </p:sp>
      <p:sp>
        <p:nvSpPr>
          <p:cNvPr id="3" name="Subtitle 2"/>
          <p:cNvSpPr>
            <a:spLocks noGrp="1"/>
          </p:cNvSpPr>
          <p:nvPr>
            <p:ph type="subTitle" idx="1"/>
          </p:nvPr>
        </p:nvSpPr>
        <p:spPr>
          <a:xfrm>
            <a:off x="1256922" y="4352544"/>
            <a:ext cx="10058400" cy="1063345"/>
          </a:xfrm>
          <a:ln>
            <a:solidFill>
              <a:schemeClr val="accent1"/>
            </a:solidFill>
          </a:ln>
        </p:spPr>
        <p:txBody>
          <a:bodyPr>
            <a:normAutofit/>
          </a:bodyPr>
          <a:lstStyle/>
          <a:p>
            <a:pPr algn="ctr"/>
            <a:r>
              <a:rPr lang="en-CA" sz="2800" b="1" dirty="0">
                <a:solidFill>
                  <a:schemeClr val="tx1"/>
                </a:solidFill>
              </a:rPr>
              <a:t>Law Enforcement &amp; public Health Conference 2018</a:t>
            </a:r>
          </a:p>
          <a:p>
            <a:pPr algn="ctr"/>
            <a:r>
              <a:rPr lang="en-CA" sz="2800" b="1" dirty="0">
                <a:solidFill>
                  <a:schemeClr val="tx1"/>
                </a:solidFill>
              </a:rPr>
              <a:t>October 24, 2018</a:t>
            </a:r>
          </a:p>
        </p:txBody>
      </p:sp>
      <p:sp>
        <p:nvSpPr>
          <p:cNvPr id="4" name="TextBox 3">
            <a:extLst>
              <a:ext uri="{FF2B5EF4-FFF2-40B4-BE49-F238E27FC236}">
                <a16:creationId xmlns:a16="http://schemas.microsoft.com/office/drawing/2014/main" id="{D26FE6CC-89F9-EA48-8CAC-5F1F667E8FEB}"/>
              </a:ext>
            </a:extLst>
          </p:cNvPr>
          <p:cNvSpPr txBox="1"/>
          <p:nvPr/>
        </p:nvSpPr>
        <p:spPr>
          <a:xfrm>
            <a:off x="3983526" y="5452465"/>
            <a:ext cx="4262991" cy="461665"/>
          </a:xfrm>
          <a:prstGeom prst="rect">
            <a:avLst/>
          </a:prstGeom>
          <a:noFill/>
        </p:spPr>
        <p:txBody>
          <a:bodyPr wrap="square" rtlCol="0">
            <a:spAutoFit/>
          </a:bodyPr>
          <a:lstStyle/>
          <a:p>
            <a:pPr algn="ctr"/>
            <a:r>
              <a:rPr lang="en-US" sz="2400" b="1" dirty="0"/>
              <a:t>Yasmeen Krameddine, PhD </a:t>
            </a:r>
          </a:p>
        </p:txBody>
      </p:sp>
    </p:spTree>
    <p:extLst>
      <p:ext uri="{BB962C8B-B14F-4D97-AF65-F5344CB8AC3E}">
        <p14:creationId xmlns:p14="http://schemas.microsoft.com/office/powerpoint/2010/main" val="4237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A12B4-EE26-6F4E-A4B2-53A605982DD5}"/>
              </a:ext>
            </a:extLst>
          </p:cNvPr>
          <p:cNvSpPr>
            <a:spLocks noGrp="1"/>
          </p:cNvSpPr>
          <p:nvPr>
            <p:ph type="title"/>
          </p:nvPr>
        </p:nvSpPr>
        <p:spPr/>
        <p:txBody>
          <a:bodyPr/>
          <a:lstStyle/>
          <a:p>
            <a:pPr algn="ctr"/>
            <a:r>
              <a:rPr lang="en-US" dirty="0"/>
              <a:t>QUIZ</a:t>
            </a:r>
          </a:p>
        </p:txBody>
      </p:sp>
      <p:sp>
        <p:nvSpPr>
          <p:cNvPr id="3" name="Content Placeholder 2">
            <a:extLst>
              <a:ext uri="{FF2B5EF4-FFF2-40B4-BE49-F238E27FC236}">
                <a16:creationId xmlns:a16="http://schemas.microsoft.com/office/drawing/2014/main" id="{E1ED2C1C-7EC6-4349-BBC9-C32CC5400F03}"/>
              </a:ext>
            </a:extLst>
          </p:cNvPr>
          <p:cNvSpPr>
            <a:spLocks noGrp="1"/>
          </p:cNvSpPr>
          <p:nvPr>
            <p:ph idx="1"/>
          </p:nvPr>
        </p:nvSpPr>
        <p:spPr/>
        <p:txBody>
          <a:bodyPr>
            <a:normAutofit/>
          </a:bodyPr>
          <a:lstStyle/>
          <a:p>
            <a:pPr>
              <a:buFont typeface="Wingdings" pitchFamily="2" charset="2"/>
              <a:buChar char="Ø"/>
            </a:pPr>
            <a:r>
              <a:rPr lang="en-US" dirty="0"/>
              <a:t> </a:t>
            </a:r>
            <a:r>
              <a:rPr lang="en-CA" dirty="0"/>
              <a:t>Who is responsible for your mental health? </a:t>
            </a:r>
          </a:p>
          <a:p>
            <a:pPr marL="1207008" lvl="4" indent="-457200">
              <a:buAutoNum type="alphaUcParenR"/>
            </a:pPr>
            <a:r>
              <a:rPr lang="en-CA" dirty="0"/>
              <a:t>I am</a:t>
            </a:r>
          </a:p>
          <a:p>
            <a:pPr marL="1207008" lvl="4" indent="-457200">
              <a:buAutoNum type="alphaUcParenR"/>
            </a:pPr>
            <a:r>
              <a:rPr lang="en-CA" dirty="0"/>
              <a:t>My organization</a:t>
            </a:r>
          </a:p>
          <a:p>
            <a:pPr marL="1207008" lvl="4" indent="-457200">
              <a:buAutoNum type="alphaUcParenR"/>
            </a:pPr>
            <a:r>
              <a:rPr lang="en-CA" dirty="0"/>
              <a:t>Both myself and my organization </a:t>
            </a:r>
            <a:endParaRPr lang="en-US" dirty="0"/>
          </a:p>
          <a:p>
            <a:pPr>
              <a:buFont typeface="Wingdings" pitchFamily="2" charset="2"/>
              <a:buChar char="Ø"/>
            </a:pPr>
            <a:r>
              <a:rPr lang="en-US" dirty="0"/>
              <a:t> </a:t>
            </a:r>
            <a:r>
              <a:rPr lang="en-CA" dirty="0"/>
              <a:t>Resilience, intelligence, and skills, grow with hard work? </a:t>
            </a:r>
          </a:p>
          <a:p>
            <a:pPr marL="1298448" lvl="4" indent="-457200">
              <a:buAutoNum type="alphaUcParenR"/>
            </a:pPr>
            <a:r>
              <a:rPr lang="en-CA" dirty="0"/>
              <a:t>Yes</a:t>
            </a:r>
          </a:p>
          <a:p>
            <a:pPr marL="1298448" lvl="4" indent="-457200">
              <a:buAutoNum type="alphaUcParenR"/>
            </a:pPr>
            <a:r>
              <a:rPr lang="en-CA" dirty="0"/>
              <a:t>No </a:t>
            </a:r>
          </a:p>
          <a:p>
            <a:pPr marL="1298448" lvl="4" indent="-457200">
              <a:buAutoNum type="alphaUcParenR"/>
            </a:pPr>
            <a:r>
              <a:rPr lang="en-CA" dirty="0"/>
              <a:t>I am not sure </a:t>
            </a:r>
            <a:endParaRPr lang="en-US" dirty="0"/>
          </a:p>
          <a:p>
            <a:pPr>
              <a:buFont typeface="Wingdings" pitchFamily="2" charset="2"/>
              <a:buChar char="Ø"/>
            </a:pPr>
            <a:endParaRPr lang="en-US" dirty="0"/>
          </a:p>
        </p:txBody>
      </p:sp>
    </p:spTree>
    <p:extLst>
      <p:ext uri="{BB962C8B-B14F-4D97-AF65-F5344CB8AC3E}">
        <p14:creationId xmlns:p14="http://schemas.microsoft.com/office/powerpoint/2010/main" val="312418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3" end="3"/>
                                            </p:txEl>
                                          </p:spTgt>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10" fill="hold"/>
                                        <p:tgtEl>
                                          <p:spTgt spid="3">
                                            <p:txEl>
                                              <p:pRg st="5" end="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E11B-1261-EF40-800B-F43DFC63FD30}"/>
              </a:ext>
            </a:extLst>
          </p:cNvPr>
          <p:cNvSpPr>
            <a:spLocks noGrp="1"/>
          </p:cNvSpPr>
          <p:nvPr>
            <p:ph type="title"/>
          </p:nvPr>
        </p:nvSpPr>
        <p:spPr/>
        <p:txBody>
          <a:bodyPr/>
          <a:lstStyle/>
          <a:p>
            <a:pPr algn="ctr"/>
            <a:r>
              <a:rPr lang="en-CA" dirty="0"/>
              <a:t>Module 1 - Emotional Intelligence</a:t>
            </a:r>
            <a:r>
              <a:rPr lang="en-US" dirty="0"/>
              <a:t> </a:t>
            </a:r>
          </a:p>
        </p:txBody>
      </p:sp>
      <p:sp>
        <p:nvSpPr>
          <p:cNvPr id="3" name="Content Placeholder 2">
            <a:extLst>
              <a:ext uri="{FF2B5EF4-FFF2-40B4-BE49-F238E27FC236}">
                <a16:creationId xmlns:a16="http://schemas.microsoft.com/office/drawing/2014/main" id="{D9617AAD-4E45-7E49-9BD8-42D5477418B1}"/>
              </a:ext>
            </a:extLst>
          </p:cNvPr>
          <p:cNvSpPr>
            <a:spLocks noGrp="1"/>
          </p:cNvSpPr>
          <p:nvPr>
            <p:ph idx="1"/>
          </p:nvPr>
        </p:nvSpPr>
        <p:spPr/>
        <p:txBody>
          <a:bodyPr>
            <a:normAutofit fontScale="92500" lnSpcReduction="20000"/>
          </a:bodyPr>
          <a:lstStyle/>
          <a:p>
            <a:pPr algn="ctr"/>
            <a:endParaRPr lang="en-US" b="1" dirty="0">
              <a:solidFill>
                <a:schemeClr val="tx1"/>
              </a:solidFill>
            </a:endParaRPr>
          </a:p>
          <a:p>
            <a:pPr algn="ctr"/>
            <a:r>
              <a:rPr lang="en-CA" b="1" dirty="0"/>
              <a:t>The capacity to be aware of, </a:t>
            </a:r>
            <a:r>
              <a:rPr lang="en-CA" dirty="0"/>
              <a:t>control, and express </a:t>
            </a:r>
            <a:r>
              <a:rPr lang="en-CA" b="1" dirty="0"/>
              <a:t>one's emotions</a:t>
            </a:r>
            <a:r>
              <a:rPr lang="en-CA" dirty="0"/>
              <a:t>, and to handle interpersonal relationships judiciously and empathetically.</a:t>
            </a:r>
            <a:endParaRPr lang="en-US" b="1" dirty="0">
              <a:solidFill>
                <a:schemeClr val="tx1"/>
              </a:solidFill>
            </a:endParaRPr>
          </a:p>
          <a:p>
            <a:endParaRPr lang="en-US" b="1" dirty="0">
              <a:solidFill>
                <a:schemeClr val="tx1"/>
              </a:solidFill>
            </a:endParaRPr>
          </a:p>
          <a:p>
            <a:pPr>
              <a:buFont typeface="Wingdings" pitchFamily="2" charset="2"/>
              <a:buChar char="Ø"/>
            </a:pPr>
            <a:r>
              <a:rPr lang="en-CA" b="1" dirty="0"/>
              <a:t>Self-awareness.</a:t>
            </a:r>
          </a:p>
          <a:p>
            <a:pPr>
              <a:buFont typeface="Wingdings" pitchFamily="2" charset="2"/>
              <a:buChar char="Ø"/>
            </a:pPr>
            <a:r>
              <a:rPr lang="en-CA" dirty="0"/>
              <a:t>Self-regulation.</a:t>
            </a:r>
          </a:p>
          <a:p>
            <a:pPr>
              <a:buFont typeface="Wingdings" pitchFamily="2" charset="2"/>
              <a:buChar char="Ø"/>
            </a:pPr>
            <a:r>
              <a:rPr lang="en-CA" dirty="0"/>
              <a:t>Motivation.</a:t>
            </a:r>
          </a:p>
          <a:p>
            <a:pPr>
              <a:buFont typeface="Wingdings" pitchFamily="2" charset="2"/>
              <a:buChar char="Ø"/>
            </a:pPr>
            <a:r>
              <a:rPr lang="en-CA" dirty="0"/>
              <a:t>Empathy.</a:t>
            </a:r>
          </a:p>
          <a:p>
            <a:pPr>
              <a:buFont typeface="Wingdings" pitchFamily="2" charset="2"/>
              <a:buChar char="Ø"/>
            </a:pPr>
            <a:r>
              <a:rPr lang="en-CA" dirty="0"/>
              <a:t>Social skills.</a:t>
            </a:r>
          </a:p>
          <a:p>
            <a:pPr algn="r"/>
            <a:r>
              <a:rPr lang="en-US" dirty="0">
                <a:solidFill>
                  <a:schemeClr val="tx1"/>
                </a:solidFill>
              </a:rPr>
              <a:t>(Goleman, 1998)</a:t>
            </a:r>
          </a:p>
        </p:txBody>
      </p:sp>
    </p:spTree>
    <p:extLst>
      <p:ext uri="{BB962C8B-B14F-4D97-AF65-F5344CB8AC3E}">
        <p14:creationId xmlns:p14="http://schemas.microsoft.com/office/powerpoint/2010/main" val="14238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E11B-1261-EF40-800B-F43DFC63FD30}"/>
              </a:ext>
            </a:extLst>
          </p:cNvPr>
          <p:cNvSpPr>
            <a:spLocks noGrp="1"/>
          </p:cNvSpPr>
          <p:nvPr>
            <p:ph type="title"/>
          </p:nvPr>
        </p:nvSpPr>
        <p:spPr/>
        <p:txBody>
          <a:bodyPr/>
          <a:lstStyle/>
          <a:p>
            <a:pPr algn="ctr"/>
            <a:r>
              <a:rPr lang="en-CA" dirty="0"/>
              <a:t>Step 1 -Mindfulness</a:t>
            </a:r>
            <a:endParaRPr lang="en-US" dirty="0"/>
          </a:p>
        </p:txBody>
      </p:sp>
      <p:sp>
        <p:nvSpPr>
          <p:cNvPr id="3" name="Content Placeholder 2">
            <a:extLst>
              <a:ext uri="{FF2B5EF4-FFF2-40B4-BE49-F238E27FC236}">
                <a16:creationId xmlns:a16="http://schemas.microsoft.com/office/drawing/2014/main" id="{D9617AAD-4E45-7E49-9BD8-42D5477418B1}"/>
              </a:ext>
            </a:extLst>
          </p:cNvPr>
          <p:cNvSpPr>
            <a:spLocks noGrp="1"/>
          </p:cNvSpPr>
          <p:nvPr>
            <p:ph idx="1"/>
          </p:nvPr>
        </p:nvSpPr>
        <p:spPr/>
        <p:txBody>
          <a:bodyPr>
            <a:normAutofit/>
          </a:bodyPr>
          <a:lstStyle/>
          <a:p>
            <a:pPr marL="0" indent="0" algn="ctr">
              <a:buNone/>
            </a:pPr>
            <a:r>
              <a:rPr lang="en-US" b="1" dirty="0">
                <a:solidFill>
                  <a:schemeClr val="tx1"/>
                </a:solidFill>
              </a:rPr>
              <a:t>1. Mindful/self awareness</a:t>
            </a:r>
          </a:p>
          <a:p>
            <a:pPr algn="ctr"/>
            <a:r>
              <a:rPr lang="en-US" sz="1800" b="1" dirty="0">
                <a:solidFill>
                  <a:schemeClr val="tx1"/>
                </a:solidFill>
              </a:rPr>
              <a:t>Yes, I am Stressed</a:t>
            </a:r>
          </a:p>
          <a:p>
            <a:pPr algn="ctr"/>
            <a:endParaRPr lang="en-US" b="1" dirty="0">
              <a:solidFill>
                <a:schemeClr val="tx1"/>
              </a:solidFill>
            </a:endParaRPr>
          </a:p>
          <a:p>
            <a:pPr algn="ctr"/>
            <a:endParaRPr lang="en-US" b="1" dirty="0">
              <a:solidFill>
                <a:schemeClr val="tx1"/>
              </a:solidFill>
            </a:endParaRPr>
          </a:p>
          <a:p>
            <a:endParaRPr lang="en-US" b="1"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426032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E11B-1261-EF40-800B-F43DFC63FD30}"/>
              </a:ext>
            </a:extLst>
          </p:cNvPr>
          <p:cNvSpPr>
            <a:spLocks noGrp="1"/>
          </p:cNvSpPr>
          <p:nvPr>
            <p:ph type="title"/>
          </p:nvPr>
        </p:nvSpPr>
        <p:spPr>
          <a:xfrm>
            <a:off x="1097280" y="754222"/>
            <a:ext cx="10058400" cy="1450757"/>
          </a:xfrm>
        </p:spPr>
        <p:txBody>
          <a:bodyPr>
            <a:normAutofit/>
          </a:bodyPr>
          <a:lstStyle/>
          <a:p>
            <a:pPr algn="ctr"/>
            <a:r>
              <a:rPr lang="en-CA" dirty="0"/>
              <a:t>Step 2 - </a:t>
            </a:r>
            <a:r>
              <a:rPr lang="en-US" dirty="0"/>
              <a:t>Understanding Stressors</a:t>
            </a:r>
            <a:br>
              <a:rPr lang="en-US" dirty="0"/>
            </a:br>
            <a:endParaRPr lang="en-US" dirty="0"/>
          </a:p>
        </p:txBody>
      </p:sp>
      <p:sp>
        <p:nvSpPr>
          <p:cNvPr id="3" name="Content Placeholder 2">
            <a:extLst>
              <a:ext uri="{FF2B5EF4-FFF2-40B4-BE49-F238E27FC236}">
                <a16:creationId xmlns:a16="http://schemas.microsoft.com/office/drawing/2014/main" id="{D9617AAD-4E45-7E49-9BD8-42D5477418B1}"/>
              </a:ext>
            </a:extLst>
          </p:cNvPr>
          <p:cNvSpPr>
            <a:spLocks noGrp="1"/>
          </p:cNvSpPr>
          <p:nvPr>
            <p:ph idx="1"/>
          </p:nvPr>
        </p:nvSpPr>
        <p:spPr/>
        <p:txBody>
          <a:bodyPr>
            <a:normAutofit fontScale="92500" lnSpcReduction="20000"/>
          </a:bodyPr>
          <a:lstStyle/>
          <a:p>
            <a:pPr marL="0" indent="0" algn="ctr">
              <a:buNone/>
            </a:pPr>
            <a:r>
              <a:rPr lang="en-US" b="1" dirty="0">
                <a:solidFill>
                  <a:schemeClr val="tx1"/>
                </a:solidFill>
              </a:rPr>
              <a:t>1. Mindful/self awareness</a:t>
            </a:r>
          </a:p>
          <a:p>
            <a:pPr algn="ctr"/>
            <a:r>
              <a:rPr lang="en-US" sz="1800" b="1" dirty="0">
                <a:solidFill>
                  <a:schemeClr val="tx1"/>
                </a:solidFill>
              </a:rPr>
              <a:t>Yes, I am Stressed</a:t>
            </a:r>
          </a:p>
          <a:p>
            <a:pPr algn="ctr"/>
            <a:endParaRPr lang="en-US" sz="1800" b="1" dirty="0">
              <a:solidFill>
                <a:schemeClr val="tx1"/>
              </a:solidFill>
            </a:endParaRPr>
          </a:p>
          <a:p>
            <a:pPr algn="ctr"/>
            <a:endParaRPr lang="en-US" sz="1800" b="1" dirty="0">
              <a:solidFill>
                <a:schemeClr val="tx1"/>
              </a:solidFill>
            </a:endParaRPr>
          </a:p>
          <a:p>
            <a:pPr algn="ctr"/>
            <a:r>
              <a:rPr lang="en-US" b="1" dirty="0">
                <a:solidFill>
                  <a:schemeClr val="tx1"/>
                </a:solidFill>
              </a:rPr>
              <a:t>2. What is stressing you out?</a:t>
            </a:r>
          </a:p>
          <a:p>
            <a:pPr algn="ctr"/>
            <a:r>
              <a:rPr lang="en-US" sz="1800" b="1" dirty="0">
                <a:solidFill>
                  <a:schemeClr val="tx1"/>
                </a:solidFill>
              </a:rPr>
              <a:t>In the middle of the page, write down your top 3 stressors</a:t>
            </a:r>
          </a:p>
          <a:p>
            <a:pPr algn="ctr"/>
            <a:r>
              <a:rPr lang="en-US" b="1" dirty="0">
                <a:solidFill>
                  <a:schemeClr val="tx1"/>
                </a:solidFill>
              </a:rPr>
              <a:t>  </a:t>
            </a:r>
          </a:p>
          <a:p>
            <a:pPr algn="ctr"/>
            <a:r>
              <a:rPr lang="en-US" b="1" dirty="0">
                <a:solidFill>
                  <a:schemeClr val="tx1"/>
                </a:solidFill>
              </a:rPr>
              <a:t>Stressor 1                    </a:t>
            </a:r>
          </a:p>
          <a:p>
            <a:pPr algn="ctr"/>
            <a:r>
              <a:rPr lang="en-US" b="1" dirty="0">
                <a:solidFill>
                  <a:schemeClr val="tx1"/>
                </a:solidFill>
              </a:rPr>
              <a:t>Stressor 2</a:t>
            </a:r>
          </a:p>
          <a:p>
            <a:pPr algn="ctr"/>
            <a:r>
              <a:rPr lang="en-US" b="1" dirty="0">
                <a:solidFill>
                  <a:schemeClr val="tx1"/>
                </a:solidFill>
              </a:rPr>
              <a:t>Stressor 3</a:t>
            </a:r>
          </a:p>
          <a:p>
            <a:pPr algn="ctr"/>
            <a:endParaRPr lang="en-US" b="1" dirty="0">
              <a:solidFill>
                <a:schemeClr val="tx1"/>
              </a:solidFill>
            </a:endParaRPr>
          </a:p>
          <a:p>
            <a:pPr algn="ctr"/>
            <a:endParaRPr lang="en-US" b="1" dirty="0">
              <a:solidFill>
                <a:schemeClr val="tx1"/>
              </a:solidFill>
            </a:endParaRPr>
          </a:p>
          <a:p>
            <a:endParaRPr lang="en-US" b="1" dirty="0">
              <a:solidFill>
                <a:schemeClr val="tx1"/>
              </a:solidFill>
            </a:endParaRPr>
          </a:p>
          <a:p>
            <a:endParaRPr lang="en-US" b="1" dirty="0">
              <a:solidFill>
                <a:schemeClr val="tx1"/>
              </a:solidFill>
            </a:endParaRPr>
          </a:p>
        </p:txBody>
      </p:sp>
      <p:sp>
        <p:nvSpPr>
          <p:cNvPr id="4" name="Down Arrow 3">
            <a:extLst>
              <a:ext uri="{FF2B5EF4-FFF2-40B4-BE49-F238E27FC236}">
                <a16:creationId xmlns:a16="http://schemas.microsoft.com/office/drawing/2014/main" id="{5B190A10-92B5-054C-973A-036947A8A088}"/>
              </a:ext>
            </a:extLst>
          </p:cNvPr>
          <p:cNvSpPr/>
          <p:nvPr/>
        </p:nvSpPr>
        <p:spPr>
          <a:xfrm>
            <a:off x="5946866" y="2564225"/>
            <a:ext cx="359228" cy="7498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342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E11B-1261-EF40-800B-F43DFC63FD30}"/>
              </a:ext>
            </a:extLst>
          </p:cNvPr>
          <p:cNvSpPr>
            <a:spLocks noGrp="1"/>
          </p:cNvSpPr>
          <p:nvPr>
            <p:ph type="title"/>
          </p:nvPr>
        </p:nvSpPr>
        <p:spPr>
          <a:xfrm>
            <a:off x="1097280" y="754222"/>
            <a:ext cx="10058400" cy="1450757"/>
          </a:xfrm>
        </p:spPr>
        <p:txBody>
          <a:bodyPr>
            <a:normAutofit/>
          </a:bodyPr>
          <a:lstStyle/>
          <a:p>
            <a:pPr algn="ctr"/>
            <a:r>
              <a:rPr lang="en-CA" dirty="0"/>
              <a:t>Step 2 – </a:t>
            </a:r>
            <a:r>
              <a:rPr lang="en-US" dirty="0"/>
              <a:t>Understanding Stressors</a:t>
            </a:r>
            <a:br>
              <a:rPr lang="en-US" dirty="0"/>
            </a:br>
            <a:endParaRPr lang="en-US" dirty="0"/>
          </a:p>
        </p:txBody>
      </p:sp>
      <p:sp>
        <p:nvSpPr>
          <p:cNvPr id="3" name="Content Placeholder 2">
            <a:extLst>
              <a:ext uri="{FF2B5EF4-FFF2-40B4-BE49-F238E27FC236}">
                <a16:creationId xmlns:a16="http://schemas.microsoft.com/office/drawing/2014/main" id="{D9617AAD-4E45-7E49-9BD8-42D5477418B1}"/>
              </a:ext>
            </a:extLst>
          </p:cNvPr>
          <p:cNvSpPr>
            <a:spLocks noGrp="1"/>
          </p:cNvSpPr>
          <p:nvPr>
            <p:ph idx="1"/>
          </p:nvPr>
        </p:nvSpPr>
        <p:spPr/>
        <p:txBody>
          <a:bodyPr>
            <a:normAutofit/>
          </a:bodyPr>
          <a:lstStyle/>
          <a:p>
            <a:pPr marL="0" indent="0" algn="ctr">
              <a:buNone/>
            </a:pPr>
            <a:r>
              <a:rPr lang="en-US" b="1" dirty="0">
                <a:solidFill>
                  <a:schemeClr val="tx1"/>
                </a:solidFill>
              </a:rPr>
              <a:t>1. Mindful/self awareness</a:t>
            </a:r>
          </a:p>
          <a:p>
            <a:pPr algn="ctr"/>
            <a:r>
              <a:rPr lang="en-US" sz="1800" b="1" dirty="0">
                <a:solidFill>
                  <a:schemeClr val="tx1"/>
                </a:solidFill>
              </a:rPr>
              <a:t>Yes, I am Stressed</a:t>
            </a:r>
          </a:p>
          <a:p>
            <a:pPr algn="ctr"/>
            <a:endParaRPr lang="en-US" sz="1800" b="1" dirty="0">
              <a:solidFill>
                <a:schemeClr val="tx1"/>
              </a:solidFill>
            </a:endParaRPr>
          </a:p>
          <a:p>
            <a:pPr algn="ctr"/>
            <a:endParaRPr lang="en-US" sz="1800" b="1" dirty="0">
              <a:solidFill>
                <a:schemeClr val="tx1"/>
              </a:solidFill>
            </a:endParaRPr>
          </a:p>
          <a:p>
            <a:pPr algn="ctr"/>
            <a:r>
              <a:rPr lang="en-US" b="1" dirty="0">
                <a:solidFill>
                  <a:schemeClr val="tx1"/>
                </a:solidFill>
              </a:rPr>
              <a:t>2. What is stressing you out?</a:t>
            </a:r>
          </a:p>
          <a:p>
            <a:pPr algn="ctr"/>
            <a:r>
              <a:rPr lang="en-US" dirty="0">
                <a:solidFill>
                  <a:schemeClr val="tx1"/>
                </a:solidFill>
              </a:rPr>
              <a:t>- Is there too much on your plate? </a:t>
            </a:r>
          </a:p>
          <a:p>
            <a:pPr algn="ctr"/>
            <a:r>
              <a:rPr lang="en-US" dirty="0">
                <a:solidFill>
                  <a:schemeClr val="tx1"/>
                </a:solidFill>
              </a:rPr>
              <a:t>- What can you remove? Delegate?</a:t>
            </a:r>
          </a:p>
          <a:p>
            <a:pPr algn="ctr"/>
            <a:r>
              <a:rPr lang="en-US" dirty="0">
                <a:solidFill>
                  <a:schemeClr val="tx1"/>
                </a:solidFill>
              </a:rPr>
              <a:t>- Procrastination from lack of confidence?</a:t>
            </a:r>
          </a:p>
          <a:p>
            <a:pPr algn="ctr"/>
            <a:endParaRPr lang="en-US" b="1" dirty="0">
              <a:solidFill>
                <a:schemeClr val="tx1"/>
              </a:solidFill>
            </a:endParaRPr>
          </a:p>
          <a:p>
            <a:pPr algn="ctr"/>
            <a:endParaRPr lang="en-US" b="1" dirty="0">
              <a:solidFill>
                <a:schemeClr val="tx1"/>
              </a:solidFill>
            </a:endParaRPr>
          </a:p>
          <a:p>
            <a:endParaRPr lang="en-US" b="1" dirty="0">
              <a:solidFill>
                <a:schemeClr val="tx1"/>
              </a:solidFill>
            </a:endParaRPr>
          </a:p>
          <a:p>
            <a:endParaRPr lang="en-US" b="1" dirty="0">
              <a:solidFill>
                <a:schemeClr val="tx1"/>
              </a:solidFill>
            </a:endParaRPr>
          </a:p>
        </p:txBody>
      </p:sp>
      <p:sp>
        <p:nvSpPr>
          <p:cNvPr id="4" name="Down Arrow 3">
            <a:extLst>
              <a:ext uri="{FF2B5EF4-FFF2-40B4-BE49-F238E27FC236}">
                <a16:creationId xmlns:a16="http://schemas.microsoft.com/office/drawing/2014/main" id="{5B190A10-92B5-054C-973A-036947A8A088}"/>
              </a:ext>
            </a:extLst>
          </p:cNvPr>
          <p:cNvSpPr/>
          <p:nvPr/>
        </p:nvSpPr>
        <p:spPr>
          <a:xfrm>
            <a:off x="5946866" y="2848192"/>
            <a:ext cx="347608" cy="5621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3C0AC1E-1A98-A041-9E28-E74185F6EFC9}"/>
              </a:ext>
            </a:extLst>
          </p:cNvPr>
          <p:cNvPicPr>
            <a:picLocks noChangeAspect="1"/>
          </p:cNvPicPr>
          <p:nvPr/>
        </p:nvPicPr>
        <p:blipFill>
          <a:blip r:embed="rId3"/>
          <a:stretch>
            <a:fillRect/>
          </a:stretch>
        </p:blipFill>
        <p:spPr>
          <a:xfrm>
            <a:off x="8338457" y="1845734"/>
            <a:ext cx="3853543" cy="3853543"/>
          </a:xfrm>
          <a:prstGeom prst="rect">
            <a:avLst/>
          </a:prstGeom>
        </p:spPr>
      </p:pic>
      <p:pic>
        <p:nvPicPr>
          <p:cNvPr id="6" name="Picture 5">
            <a:extLst>
              <a:ext uri="{FF2B5EF4-FFF2-40B4-BE49-F238E27FC236}">
                <a16:creationId xmlns:a16="http://schemas.microsoft.com/office/drawing/2014/main" id="{7645B0EF-1DA4-3248-84B4-8433E07574EC}"/>
              </a:ext>
            </a:extLst>
          </p:cNvPr>
          <p:cNvPicPr>
            <a:picLocks noChangeAspect="1"/>
          </p:cNvPicPr>
          <p:nvPr/>
        </p:nvPicPr>
        <p:blipFill>
          <a:blip r:embed="rId4"/>
          <a:stretch>
            <a:fillRect/>
          </a:stretch>
        </p:blipFill>
        <p:spPr>
          <a:xfrm>
            <a:off x="1240972" y="2848192"/>
            <a:ext cx="1762232" cy="1762232"/>
          </a:xfrm>
          <a:prstGeom prst="rect">
            <a:avLst/>
          </a:prstGeom>
        </p:spPr>
      </p:pic>
    </p:spTree>
    <p:extLst>
      <p:ext uri="{BB962C8B-B14F-4D97-AF65-F5344CB8AC3E}">
        <p14:creationId xmlns:p14="http://schemas.microsoft.com/office/powerpoint/2010/main" val="930300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E11B-1261-EF40-800B-F43DFC63FD30}"/>
              </a:ext>
            </a:extLst>
          </p:cNvPr>
          <p:cNvSpPr>
            <a:spLocks noGrp="1"/>
          </p:cNvSpPr>
          <p:nvPr>
            <p:ph type="title"/>
          </p:nvPr>
        </p:nvSpPr>
        <p:spPr>
          <a:xfrm>
            <a:off x="1097280" y="754222"/>
            <a:ext cx="10058400" cy="1450757"/>
          </a:xfrm>
        </p:spPr>
        <p:txBody>
          <a:bodyPr>
            <a:normAutofit/>
          </a:bodyPr>
          <a:lstStyle/>
          <a:p>
            <a:pPr algn="ctr"/>
            <a:r>
              <a:rPr lang="en-CA" dirty="0"/>
              <a:t>Step 3 - </a:t>
            </a:r>
            <a:r>
              <a:rPr lang="en-US" dirty="0"/>
              <a:t>Coping</a:t>
            </a:r>
            <a:br>
              <a:rPr lang="en-US" dirty="0"/>
            </a:br>
            <a:endParaRPr lang="en-US" dirty="0"/>
          </a:p>
        </p:txBody>
      </p:sp>
      <p:sp>
        <p:nvSpPr>
          <p:cNvPr id="3" name="Content Placeholder 2">
            <a:extLst>
              <a:ext uri="{FF2B5EF4-FFF2-40B4-BE49-F238E27FC236}">
                <a16:creationId xmlns:a16="http://schemas.microsoft.com/office/drawing/2014/main" id="{D9617AAD-4E45-7E49-9BD8-42D5477418B1}"/>
              </a:ext>
            </a:extLst>
          </p:cNvPr>
          <p:cNvSpPr>
            <a:spLocks noGrp="1"/>
          </p:cNvSpPr>
          <p:nvPr>
            <p:ph idx="1"/>
          </p:nvPr>
        </p:nvSpPr>
        <p:spPr/>
        <p:txBody>
          <a:bodyPr>
            <a:normAutofit fontScale="92500" lnSpcReduction="10000"/>
          </a:bodyPr>
          <a:lstStyle/>
          <a:p>
            <a:pPr marL="0" indent="0" algn="ctr">
              <a:buNone/>
            </a:pPr>
            <a:r>
              <a:rPr lang="en-US" b="1" dirty="0">
                <a:solidFill>
                  <a:schemeClr val="tx1"/>
                </a:solidFill>
              </a:rPr>
              <a:t>1. Mindful/self awareness</a:t>
            </a:r>
          </a:p>
          <a:p>
            <a:pPr algn="ctr"/>
            <a:endParaRPr lang="en-US" sz="1800" b="1" dirty="0">
              <a:solidFill>
                <a:schemeClr val="tx1"/>
              </a:solidFill>
            </a:endParaRPr>
          </a:p>
          <a:p>
            <a:pPr algn="ctr"/>
            <a:r>
              <a:rPr lang="en-US" b="1" dirty="0">
                <a:solidFill>
                  <a:schemeClr val="tx1"/>
                </a:solidFill>
              </a:rPr>
              <a:t>2. What is stressing you out?</a:t>
            </a:r>
          </a:p>
          <a:p>
            <a:pPr algn="ctr"/>
            <a:endParaRPr lang="en-US" b="1" dirty="0">
              <a:solidFill>
                <a:schemeClr val="tx1"/>
              </a:solidFill>
            </a:endParaRPr>
          </a:p>
          <a:p>
            <a:pPr algn="ctr"/>
            <a:r>
              <a:rPr lang="en-US" b="1" dirty="0">
                <a:solidFill>
                  <a:schemeClr val="tx1"/>
                </a:solidFill>
              </a:rPr>
              <a:t>3. Solution or self focused coping?</a:t>
            </a:r>
          </a:p>
          <a:p>
            <a:pPr algn="ctr"/>
            <a:r>
              <a:rPr lang="en-US" b="1" dirty="0">
                <a:solidFill>
                  <a:schemeClr val="tx1"/>
                </a:solidFill>
              </a:rPr>
              <a:t>  Control                                                                  Do not control</a:t>
            </a:r>
          </a:p>
          <a:p>
            <a:pPr algn="ctr"/>
            <a:r>
              <a:rPr lang="en-US" b="1" dirty="0">
                <a:solidFill>
                  <a:schemeClr val="bg1"/>
                </a:solidFill>
              </a:rPr>
              <a:t>-</a:t>
            </a:r>
          </a:p>
          <a:p>
            <a:pPr algn="ctr"/>
            <a:r>
              <a:rPr lang="en-US" b="1" dirty="0">
                <a:solidFill>
                  <a:schemeClr val="bg1"/>
                </a:solidFill>
              </a:rPr>
              <a:t>-</a:t>
            </a:r>
          </a:p>
          <a:p>
            <a:pPr algn="ctr"/>
            <a:r>
              <a:rPr lang="en-US" b="1" dirty="0">
                <a:solidFill>
                  <a:schemeClr val="bg1"/>
                </a:solidFill>
              </a:rPr>
              <a:t>-</a:t>
            </a:r>
          </a:p>
          <a:p>
            <a:pPr algn="ctr"/>
            <a:endParaRPr lang="en-US" b="1" dirty="0">
              <a:solidFill>
                <a:schemeClr val="tx1"/>
              </a:solidFill>
            </a:endParaRPr>
          </a:p>
          <a:p>
            <a:pPr algn="ctr"/>
            <a:endParaRPr lang="en-US" b="1" dirty="0">
              <a:solidFill>
                <a:schemeClr val="tx1"/>
              </a:solidFill>
            </a:endParaRPr>
          </a:p>
          <a:p>
            <a:endParaRPr lang="en-US" b="1" dirty="0">
              <a:solidFill>
                <a:schemeClr val="tx1"/>
              </a:solidFill>
            </a:endParaRPr>
          </a:p>
          <a:p>
            <a:endParaRPr lang="en-US" b="1" dirty="0">
              <a:solidFill>
                <a:schemeClr val="tx1"/>
              </a:solidFill>
            </a:endParaRPr>
          </a:p>
        </p:txBody>
      </p:sp>
      <p:sp>
        <p:nvSpPr>
          <p:cNvPr id="4" name="Down Arrow 3">
            <a:extLst>
              <a:ext uri="{FF2B5EF4-FFF2-40B4-BE49-F238E27FC236}">
                <a16:creationId xmlns:a16="http://schemas.microsoft.com/office/drawing/2014/main" id="{5B190A10-92B5-054C-973A-036947A8A088}"/>
              </a:ext>
            </a:extLst>
          </p:cNvPr>
          <p:cNvSpPr/>
          <p:nvPr/>
        </p:nvSpPr>
        <p:spPr>
          <a:xfrm>
            <a:off x="5963308" y="2188590"/>
            <a:ext cx="326343" cy="4766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5" name="Text Placeholder 3">
            <a:extLst>
              <a:ext uri="{FF2B5EF4-FFF2-40B4-BE49-F238E27FC236}">
                <a16:creationId xmlns:a16="http://schemas.microsoft.com/office/drawing/2014/main" id="{F3392288-6718-7246-A3F6-4FFE3D01E45A}"/>
              </a:ext>
            </a:extLst>
          </p:cNvPr>
          <p:cNvSpPr txBox="1">
            <a:spLocks/>
          </p:cNvSpPr>
          <p:nvPr/>
        </p:nvSpPr>
        <p:spPr>
          <a:xfrm>
            <a:off x="6883301" y="3602263"/>
            <a:ext cx="3783281" cy="3358343"/>
          </a:xfrm>
          <a:prstGeom prst="rect">
            <a:avLst/>
          </a:prstGeom>
        </p:spPr>
        <p:txBody>
          <a:bodyPr vert="horz" lIns="91440" tIns="45720" rIns="91440" bIns="45720" rtlCol="0">
            <a:normAutofit/>
          </a:bodyPr>
          <a:lstStyle>
            <a:lvl1pPr marL="0" indent="0" algn="l" defTabSz="457200" rtl="0" eaLnBrk="1" latinLnBrk="0" hangingPunct="1">
              <a:spcBef>
                <a:spcPts val="1200"/>
              </a:spcBef>
              <a:spcAft>
                <a:spcPts val="600"/>
              </a:spcAft>
              <a:buFont typeface="Arial"/>
              <a:buNone/>
              <a:tabLst>
                <a:tab pos="230172" algn="l"/>
              </a:tabLst>
              <a:defRPr sz="2400" b="1" kern="1200">
                <a:solidFill>
                  <a:schemeClr val="bg1"/>
                </a:solidFill>
                <a:latin typeface="Calibri"/>
                <a:ea typeface="+mn-ea"/>
                <a:cs typeface="Calibri"/>
              </a:defRPr>
            </a:lvl1pPr>
            <a:lvl2pPr marL="3175" indent="0" algn="l" defTabSz="457200" rtl="0" eaLnBrk="1" latinLnBrk="0" hangingPunct="1">
              <a:spcBef>
                <a:spcPts val="0"/>
              </a:spcBef>
              <a:spcAft>
                <a:spcPts val="1200"/>
              </a:spcAft>
              <a:buFont typeface="Arial"/>
              <a:buNone/>
              <a:defRPr sz="1800" b="1" kern="1200">
                <a:solidFill>
                  <a:schemeClr val="bg1"/>
                </a:solidFill>
                <a:latin typeface="Calibri"/>
                <a:ea typeface="+mn-ea"/>
                <a:cs typeface="Calibri"/>
              </a:defRPr>
            </a:lvl2pPr>
            <a:lvl3pPr marL="228584" indent="-228584" algn="l" defTabSz="457200" rtl="0" eaLnBrk="1" latinLnBrk="0" hangingPunct="1">
              <a:spcBef>
                <a:spcPct val="20000"/>
              </a:spcBef>
              <a:buFont typeface="Arial"/>
              <a:buChar char="•"/>
              <a:defRPr sz="1800" kern="1200">
                <a:solidFill>
                  <a:schemeClr val="bg1"/>
                </a:solidFill>
                <a:latin typeface="Calibri"/>
                <a:ea typeface="+mn-ea"/>
                <a:cs typeface="Calibri"/>
              </a:defRPr>
            </a:lvl3pPr>
            <a:lvl4pPr marL="514314" indent="-230172" algn="l" defTabSz="457200" rtl="0" eaLnBrk="1" latinLnBrk="0" hangingPunct="1">
              <a:spcBef>
                <a:spcPct val="20000"/>
              </a:spcBef>
              <a:buFont typeface="Lucida Grande"/>
              <a:buChar char="-"/>
              <a:tabLst/>
              <a:defRPr sz="1800" kern="1200">
                <a:solidFill>
                  <a:schemeClr val="bg1"/>
                </a:solidFill>
                <a:latin typeface="Calibri"/>
                <a:ea typeface="+mn-ea"/>
                <a:cs typeface="Calibri"/>
              </a:defRPr>
            </a:lvl4pPr>
            <a:lvl5pPr marL="747660" indent="-228584" algn="l" defTabSz="457200" rtl="0" eaLnBrk="1" latinLnBrk="0" hangingPunct="1">
              <a:spcBef>
                <a:spcPct val="20000"/>
              </a:spcBef>
              <a:buFont typeface="Lucida Grande"/>
              <a:buChar char="·"/>
              <a:defRPr sz="1800" kern="1200">
                <a:solidFill>
                  <a:schemeClr val="bg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CA" sz="1600" u="sng" dirty="0">
              <a:solidFill>
                <a:schemeClr val="tx1"/>
              </a:solidFill>
            </a:endParaRPr>
          </a:p>
          <a:p>
            <a:pPr algn="ctr"/>
            <a:r>
              <a:rPr lang="en-CA" sz="1600" u="sng" dirty="0">
                <a:solidFill>
                  <a:schemeClr val="tx1"/>
                </a:solidFill>
              </a:rPr>
              <a:t> </a:t>
            </a:r>
          </a:p>
          <a:p>
            <a:pPr algn="ctr"/>
            <a:r>
              <a:rPr lang="en-CA" sz="1600" u="sng" dirty="0">
                <a:solidFill>
                  <a:schemeClr val="tx1"/>
                </a:solidFill>
              </a:rPr>
              <a:t>Self-focused coping</a:t>
            </a:r>
          </a:p>
          <a:p>
            <a:pPr algn="ctr"/>
            <a:r>
              <a:rPr lang="en-CA" sz="1600" b="0" dirty="0">
                <a:solidFill>
                  <a:schemeClr val="tx1"/>
                </a:solidFill>
              </a:rPr>
              <a:t>Coping that doesn’t change the problem situation, focusing instead on changing  oneself to better manage stress</a:t>
            </a:r>
          </a:p>
          <a:p>
            <a:pPr marL="342900" indent="-342900">
              <a:buFont typeface="Arial"/>
              <a:buChar char="•"/>
            </a:pPr>
            <a:endParaRPr lang="en-CA" sz="1600" b="0" dirty="0">
              <a:solidFill>
                <a:schemeClr val="tx1"/>
              </a:solidFill>
            </a:endParaRPr>
          </a:p>
          <a:p>
            <a:endParaRPr lang="en-US" sz="1600" dirty="0">
              <a:solidFill>
                <a:schemeClr val="tx1"/>
              </a:solidFill>
            </a:endParaRPr>
          </a:p>
        </p:txBody>
      </p:sp>
      <p:sp>
        <p:nvSpPr>
          <p:cNvPr id="6" name="Rectangle 5">
            <a:extLst>
              <a:ext uri="{FF2B5EF4-FFF2-40B4-BE49-F238E27FC236}">
                <a16:creationId xmlns:a16="http://schemas.microsoft.com/office/drawing/2014/main" id="{FA305E5C-736E-3746-9921-B39EB829646F}"/>
              </a:ext>
            </a:extLst>
          </p:cNvPr>
          <p:cNvSpPr/>
          <p:nvPr/>
        </p:nvSpPr>
        <p:spPr>
          <a:xfrm>
            <a:off x="1394992" y="4451155"/>
            <a:ext cx="4070143" cy="1985159"/>
          </a:xfrm>
          <a:prstGeom prst="rect">
            <a:avLst/>
          </a:prstGeom>
        </p:spPr>
        <p:txBody>
          <a:bodyPr wrap="square">
            <a:spAutoFit/>
          </a:bodyPr>
          <a:lstStyle/>
          <a:p>
            <a:pPr algn="ctr"/>
            <a:r>
              <a:rPr lang="en-CA" sz="1600" b="1" u="sng" dirty="0"/>
              <a:t>Solution Focused Coping</a:t>
            </a:r>
          </a:p>
          <a:p>
            <a:pPr algn="ctr"/>
            <a:endParaRPr lang="en-CA" sz="1100" b="1" u="sng" dirty="0"/>
          </a:p>
          <a:p>
            <a:pPr algn="ctr"/>
            <a:r>
              <a:rPr lang="en-CA" sz="1600" dirty="0"/>
              <a:t>Coping that is aimed at finding solutions to the problem, b</a:t>
            </a:r>
            <a:r>
              <a:rPr lang="en-US" sz="1600" dirty="0" err="1"/>
              <a:t>reaking</a:t>
            </a:r>
            <a:r>
              <a:rPr lang="en-US" sz="1600" dirty="0"/>
              <a:t> down the problem into manageable parts, prioritizing, taking action, before it becomes a threat</a:t>
            </a:r>
            <a:endParaRPr lang="en-CA" sz="1600" dirty="0"/>
          </a:p>
          <a:p>
            <a:pPr marL="342900" indent="-342900">
              <a:buFont typeface="Arial"/>
              <a:buChar char="•"/>
            </a:pPr>
            <a:endParaRPr lang="en-CA" sz="1600" dirty="0"/>
          </a:p>
          <a:p>
            <a:endParaRPr lang="en-US" sz="1600" dirty="0"/>
          </a:p>
        </p:txBody>
      </p:sp>
      <p:sp>
        <p:nvSpPr>
          <p:cNvPr id="7" name="Down Arrow 6">
            <a:extLst>
              <a:ext uri="{FF2B5EF4-FFF2-40B4-BE49-F238E27FC236}">
                <a16:creationId xmlns:a16="http://schemas.microsoft.com/office/drawing/2014/main" id="{8F81F561-A905-7B41-84C4-41E9996F6850}"/>
              </a:ext>
            </a:extLst>
          </p:cNvPr>
          <p:cNvSpPr/>
          <p:nvPr/>
        </p:nvSpPr>
        <p:spPr>
          <a:xfrm>
            <a:off x="5963308" y="3032505"/>
            <a:ext cx="326343" cy="4766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4580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1D52BA-B41D-F04E-BE9E-478A9A393B35}"/>
              </a:ext>
            </a:extLst>
          </p:cNvPr>
          <p:cNvSpPr txBox="1">
            <a:spLocks/>
          </p:cNvSpPr>
          <p:nvPr/>
        </p:nvSpPr>
        <p:spPr>
          <a:xfrm>
            <a:off x="411369" y="233383"/>
            <a:ext cx="6546022" cy="38946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baseline="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baseline="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baseline="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baseline="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baseline="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Examples of self focused coping?</a:t>
            </a:r>
          </a:p>
        </p:txBody>
      </p:sp>
      <p:pic>
        <p:nvPicPr>
          <p:cNvPr id="5" name="Picture 4">
            <a:extLst>
              <a:ext uri="{FF2B5EF4-FFF2-40B4-BE49-F238E27FC236}">
                <a16:creationId xmlns:a16="http://schemas.microsoft.com/office/drawing/2014/main" id="{E01E7F1C-960B-FD4F-BCC0-04D5A3E938DA}"/>
              </a:ext>
            </a:extLst>
          </p:cNvPr>
          <p:cNvPicPr>
            <a:picLocks noChangeAspect="1"/>
          </p:cNvPicPr>
          <p:nvPr/>
        </p:nvPicPr>
        <p:blipFill>
          <a:blip r:embed="rId3"/>
          <a:stretch>
            <a:fillRect/>
          </a:stretch>
        </p:blipFill>
        <p:spPr>
          <a:xfrm>
            <a:off x="7197152" y="544250"/>
            <a:ext cx="2502405" cy="1768366"/>
          </a:xfrm>
          <a:prstGeom prst="rect">
            <a:avLst/>
          </a:prstGeom>
        </p:spPr>
      </p:pic>
      <p:pic>
        <p:nvPicPr>
          <p:cNvPr id="6" name="Picture 5">
            <a:extLst>
              <a:ext uri="{FF2B5EF4-FFF2-40B4-BE49-F238E27FC236}">
                <a16:creationId xmlns:a16="http://schemas.microsoft.com/office/drawing/2014/main" id="{42ED6123-F3F7-7A4F-A476-570BB5C20036}"/>
              </a:ext>
            </a:extLst>
          </p:cNvPr>
          <p:cNvPicPr>
            <a:picLocks noChangeAspect="1"/>
          </p:cNvPicPr>
          <p:nvPr/>
        </p:nvPicPr>
        <p:blipFill>
          <a:blip r:embed="rId4"/>
          <a:stretch>
            <a:fillRect/>
          </a:stretch>
        </p:blipFill>
        <p:spPr>
          <a:xfrm>
            <a:off x="4204384" y="940256"/>
            <a:ext cx="2677885" cy="2677885"/>
          </a:xfrm>
          <a:prstGeom prst="rect">
            <a:avLst/>
          </a:prstGeom>
        </p:spPr>
      </p:pic>
      <p:pic>
        <p:nvPicPr>
          <p:cNvPr id="7" name="Picture 6">
            <a:extLst>
              <a:ext uri="{FF2B5EF4-FFF2-40B4-BE49-F238E27FC236}">
                <a16:creationId xmlns:a16="http://schemas.microsoft.com/office/drawing/2014/main" id="{CF54EE72-5F36-F34F-97A5-FEC5E701A7D1}"/>
              </a:ext>
            </a:extLst>
          </p:cNvPr>
          <p:cNvPicPr>
            <a:picLocks noChangeAspect="1"/>
          </p:cNvPicPr>
          <p:nvPr/>
        </p:nvPicPr>
        <p:blipFill>
          <a:blip r:embed="rId5"/>
          <a:stretch>
            <a:fillRect/>
          </a:stretch>
        </p:blipFill>
        <p:spPr>
          <a:xfrm>
            <a:off x="9733581" y="1769845"/>
            <a:ext cx="2087569" cy="2087569"/>
          </a:xfrm>
          <a:prstGeom prst="rect">
            <a:avLst/>
          </a:prstGeom>
        </p:spPr>
      </p:pic>
      <p:pic>
        <p:nvPicPr>
          <p:cNvPr id="9" name="Picture 8">
            <a:extLst>
              <a:ext uri="{FF2B5EF4-FFF2-40B4-BE49-F238E27FC236}">
                <a16:creationId xmlns:a16="http://schemas.microsoft.com/office/drawing/2014/main" id="{EF17AAD9-BC24-6E41-B5E4-45309E5C9BF9}"/>
              </a:ext>
            </a:extLst>
          </p:cNvPr>
          <p:cNvPicPr>
            <a:picLocks noChangeAspect="1"/>
          </p:cNvPicPr>
          <p:nvPr/>
        </p:nvPicPr>
        <p:blipFill>
          <a:blip r:embed="rId6"/>
          <a:stretch>
            <a:fillRect/>
          </a:stretch>
        </p:blipFill>
        <p:spPr>
          <a:xfrm>
            <a:off x="1436225" y="858017"/>
            <a:ext cx="1997690" cy="1997690"/>
          </a:xfrm>
          <a:prstGeom prst="rect">
            <a:avLst/>
          </a:prstGeom>
        </p:spPr>
      </p:pic>
      <p:pic>
        <p:nvPicPr>
          <p:cNvPr id="10" name="Picture 9">
            <a:extLst>
              <a:ext uri="{FF2B5EF4-FFF2-40B4-BE49-F238E27FC236}">
                <a16:creationId xmlns:a16="http://schemas.microsoft.com/office/drawing/2014/main" id="{E875E044-21DD-7B41-9CC9-605A88B6A038}"/>
              </a:ext>
            </a:extLst>
          </p:cNvPr>
          <p:cNvPicPr>
            <a:picLocks noChangeAspect="1"/>
          </p:cNvPicPr>
          <p:nvPr/>
        </p:nvPicPr>
        <p:blipFill>
          <a:blip r:embed="rId7"/>
          <a:stretch>
            <a:fillRect/>
          </a:stretch>
        </p:blipFill>
        <p:spPr>
          <a:xfrm>
            <a:off x="4579743" y="4075874"/>
            <a:ext cx="1453243" cy="1453243"/>
          </a:xfrm>
          <a:prstGeom prst="rect">
            <a:avLst/>
          </a:prstGeom>
        </p:spPr>
      </p:pic>
      <p:pic>
        <p:nvPicPr>
          <p:cNvPr id="11" name="Picture 10">
            <a:extLst>
              <a:ext uri="{FF2B5EF4-FFF2-40B4-BE49-F238E27FC236}">
                <a16:creationId xmlns:a16="http://schemas.microsoft.com/office/drawing/2014/main" id="{02EDC300-55D8-AA4F-84C0-A99D3DED5967}"/>
              </a:ext>
            </a:extLst>
          </p:cNvPr>
          <p:cNvPicPr>
            <a:picLocks noChangeAspect="1"/>
          </p:cNvPicPr>
          <p:nvPr/>
        </p:nvPicPr>
        <p:blipFill>
          <a:blip r:embed="rId8"/>
          <a:stretch>
            <a:fillRect/>
          </a:stretch>
        </p:blipFill>
        <p:spPr>
          <a:xfrm>
            <a:off x="9636893" y="4007858"/>
            <a:ext cx="1623135" cy="1623135"/>
          </a:xfrm>
          <a:prstGeom prst="rect">
            <a:avLst/>
          </a:prstGeom>
        </p:spPr>
      </p:pic>
      <p:pic>
        <p:nvPicPr>
          <p:cNvPr id="12" name="Picture 11">
            <a:extLst>
              <a:ext uri="{FF2B5EF4-FFF2-40B4-BE49-F238E27FC236}">
                <a16:creationId xmlns:a16="http://schemas.microsoft.com/office/drawing/2014/main" id="{32A32E50-D8A1-EB46-A6BB-23BD49E7CE28}"/>
              </a:ext>
            </a:extLst>
          </p:cNvPr>
          <p:cNvPicPr>
            <a:picLocks noChangeAspect="1"/>
          </p:cNvPicPr>
          <p:nvPr/>
        </p:nvPicPr>
        <p:blipFill>
          <a:blip r:embed="rId9"/>
          <a:stretch>
            <a:fillRect/>
          </a:stretch>
        </p:blipFill>
        <p:spPr>
          <a:xfrm>
            <a:off x="6935588" y="2765529"/>
            <a:ext cx="1798702" cy="2620689"/>
          </a:xfrm>
          <a:prstGeom prst="rect">
            <a:avLst/>
          </a:prstGeom>
        </p:spPr>
      </p:pic>
      <p:pic>
        <p:nvPicPr>
          <p:cNvPr id="3" name="Picture 2">
            <a:extLst>
              <a:ext uri="{FF2B5EF4-FFF2-40B4-BE49-F238E27FC236}">
                <a16:creationId xmlns:a16="http://schemas.microsoft.com/office/drawing/2014/main" id="{F92EBD4A-A3ED-274F-861A-50F3CA1A79A7}"/>
              </a:ext>
            </a:extLst>
          </p:cNvPr>
          <p:cNvPicPr>
            <a:picLocks noChangeAspect="1"/>
          </p:cNvPicPr>
          <p:nvPr/>
        </p:nvPicPr>
        <p:blipFill>
          <a:blip r:embed="rId10"/>
          <a:stretch>
            <a:fillRect/>
          </a:stretch>
        </p:blipFill>
        <p:spPr>
          <a:xfrm>
            <a:off x="919315" y="3116393"/>
            <a:ext cx="2514600" cy="2514600"/>
          </a:xfrm>
          <a:prstGeom prst="rect">
            <a:avLst/>
          </a:prstGeom>
        </p:spPr>
      </p:pic>
    </p:spTree>
    <p:extLst>
      <p:ext uri="{BB962C8B-B14F-4D97-AF65-F5344CB8AC3E}">
        <p14:creationId xmlns:p14="http://schemas.microsoft.com/office/powerpoint/2010/main" val="285973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E11B-1261-EF40-800B-F43DFC63FD30}"/>
              </a:ext>
            </a:extLst>
          </p:cNvPr>
          <p:cNvSpPr>
            <a:spLocks noGrp="1"/>
          </p:cNvSpPr>
          <p:nvPr>
            <p:ph type="title"/>
          </p:nvPr>
        </p:nvSpPr>
        <p:spPr>
          <a:xfrm>
            <a:off x="1097280" y="754222"/>
            <a:ext cx="10058400" cy="1450757"/>
          </a:xfrm>
        </p:spPr>
        <p:txBody>
          <a:bodyPr>
            <a:normAutofit/>
          </a:bodyPr>
          <a:lstStyle/>
          <a:p>
            <a:pPr algn="ctr"/>
            <a:r>
              <a:rPr lang="en-CA" dirty="0"/>
              <a:t>Step 3 - </a:t>
            </a:r>
            <a:r>
              <a:rPr lang="en-US" dirty="0"/>
              <a:t>Coping</a:t>
            </a:r>
            <a:br>
              <a:rPr lang="en-US" dirty="0"/>
            </a:br>
            <a:endParaRPr lang="en-US" dirty="0"/>
          </a:p>
        </p:txBody>
      </p:sp>
      <p:sp>
        <p:nvSpPr>
          <p:cNvPr id="3" name="Content Placeholder 2">
            <a:extLst>
              <a:ext uri="{FF2B5EF4-FFF2-40B4-BE49-F238E27FC236}">
                <a16:creationId xmlns:a16="http://schemas.microsoft.com/office/drawing/2014/main" id="{D9617AAD-4E45-7E49-9BD8-42D5477418B1}"/>
              </a:ext>
            </a:extLst>
          </p:cNvPr>
          <p:cNvSpPr>
            <a:spLocks noGrp="1"/>
          </p:cNvSpPr>
          <p:nvPr>
            <p:ph idx="1"/>
          </p:nvPr>
        </p:nvSpPr>
        <p:spPr>
          <a:xfrm>
            <a:off x="1097279" y="1848831"/>
            <a:ext cx="10058400" cy="4041605"/>
          </a:xfrm>
        </p:spPr>
        <p:txBody>
          <a:bodyPr>
            <a:normAutofit/>
          </a:bodyPr>
          <a:lstStyle/>
          <a:p>
            <a:pPr algn="ctr"/>
            <a:endParaRPr lang="en-US" b="1" dirty="0">
              <a:solidFill>
                <a:schemeClr val="tx1"/>
              </a:solidFill>
            </a:endParaRPr>
          </a:p>
          <a:p>
            <a:pPr algn="ctr"/>
            <a:r>
              <a:rPr lang="en-US" b="1" dirty="0">
                <a:solidFill>
                  <a:schemeClr val="tx1"/>
                </a:solidFill>
              </a:rPr>
              <a:t>3. Solution or self focused coping?</a:t>
            </a:r>
          </a:p>
          <a:p>
            <a:pPr algn="ctr"/>
            <a:r>
              <a:rPr lang="en-US" b="1" dirty="0">
                <a:solidFill>
                  <a:schemeClr val="tx1"/>
                </a:solidFill>
              </a:rPr>
              <a:t>  Control                                                                  Do not control</a:t>
            </a:r>
          </a:p>
          <a:p>
            <a:pPr algn="ctr"/>
            <a:r>
              <a:rPr lang="en-US" b="1" dirty="0">
                <a:solidFill>
                  <a:schemeClr val="bg1"/>
                </a:solidFill>
              </a:rPr>
              <a:t>-</a:t>
            </a:r>
          </a:p>
          <a:p>
            <a:pPr algn="ctr"/>
            <a:r>
              <a:rPr lang="en-US" b="1" dirty="0">
                <a:solidFill>
                  <a:schemeClr val="tx1"/>
                </a:solidFill>
              </a:rPr>
              <a:t>Stressor 1                    </a:t>
            </a:r>
          </a:p>
          <a:p>
            <a:pPr algn="ctr"/>
            <a:r>
              <a:rPr lang="en-US" b="1" dirty="0">
                <a:solidFill>
                  <a:schemeClr val="tx1"/>
                </a:solidFill>
              </a:rPr>
              <a:t>Stressor 2</a:t>
            </a:r>
          </a:p>
          <a:p>
            <a:pPr algn="ctr"/>
            <a:r>
              <a:rPr lang="en-US" b="1" dirty="0">
                <a:solidFill>
                  <a:schemeClr val="tx1"/>
                </a:solidFill>
              </a:rPr>
              <a:t>Stressor 3</a:t>
            </a:r>
          </a:p>
          <a:p>
            <a:pPr algn="ctr"/>
            <a:endParaRPr lang="en-US" b="1" dirty="0">
              <a:solidFill>
                <a:schemeClr val="tx1"/>
              </a:solidFill>
            </a:endParaRPr>
          </a:p>
          <a:p>
            <a:endParaRPr lang="en-US" b="1" dirty="0">
              <a:solidFill>
                <a:schemeClr val="tx1"/>
              </a:solidFill>
            </a:endParaRPr>
          </a:p>
          <a:p>
            <a:endParaRPr lang="en-US" b="1" dirty="0">
              <a:solidFill>
                <a:schemeClr val="tx1"/>
              </a:solidFill>
            </a:endParaRPr>
          </a:p>
        </p:txBody>
      </p:sp>
      <p:sp>
        <p:nvSpPr>
          <p:cNvPr id="5" name="Text Placeholder 3">
            <a:extLst>
              <a:ext uri="{FF2B5EF4-FFF2-40B4-BE49-F238E27FC236}">
                <a16:creationId xmlns:a16="http://schemas.microsoft.com/office/drawing/2014/main" id="{F3392288-6718-7246-A3F6-4FFE3D01E45A}"/>
              </a:ext>
            </a:extLst>
          </p:cNvPr>
          <p:cNvSpPr txBox="1">
            <a:spLocks/>
          </p:cNvSpPr>
          <p:nvPr/>
        </p:nvSpPr>
        <p:spPr>
          <a:xfrm>
            <a:off x="7372398" y="2768344"/>
            <a:ext cx="3783281" cy="2558727"/>
          </a:xfrm>
          <a:prstGeom prst="rect">
            <a:avLst/>
          </a:prstGeom>
        </p:spPr>
        <p:txBody>
          <a:bodyPr vert="horz" lIns="91440" tIns="45720" rIns="91440" bIns="45720" rtlCol="0">
            <a:normAutofit/>
          </a:bodyPr>
          <a:lstStyle>
            <a:lvl1pPr marL="0" indent="0" algn="l" defTabSz="457200" rtl="0" eaLnBrk="1" latinLnBrk="0" hangingPunct="1">
              <a:spcBef>
                <a:spcPts val="1200"/>
              </a:spcBef>
              <a:spcAft>
                <a:spcPts val="600"/>
              </a:spcAft>
              <a:buFont typeface="Arial"/>
              <a:buNone/>
              <a:tabLst>
                <a:tab pos="230172" algn="l"/>
              </a:tabLst>
              <a:defRPr sz="2400" b="1" kern="1200">
                <a:solidFill>
                  <a:schemeClr val="bg1"/>
                </a:solidFill>
                <a:latin typeface="Calibri"/>
                <a:ea typeface="+mn-ea"/>
                <a:cs typeface="Calibri"/>
              </a:defRPr>
            </a:lvl1pPr>
            <a:lvl2pPr marL="3175" indent="0" algn="l" defTabSz="457200" rtl="0" eaLnBrk="1" latinLnBrk="0" hangingPunct="1">
              <a:spcBef>
                <a:spcPts val="0"/>
              </a:spcBef>
              <a:spcAft>
                <a:spcPts val="1200"/>
              </a:spcAft>
              <a:buFont typeface="Arial"/>
              <a:buNone/>
              <a:defRPr sz="1800" b="1" kern="1200">
                <a:solidFill>
                  <a:schemeClr val="bg1"/>
                </a:solidFill>
                <a:latin typeface="Calibri"/>
                <a:ea typeface="+mn-ea"/>
                <a:cs typeface="Calibri"/>
              </a:defRPr>
            </a:lvl2pPr>
            <a:lvl3pPr marL="228584" indent="-228584" algn="l" defTabSz="457200" rtl="0" eaLnBrk="1" latinLnBrk="0" hangingPunct="1">
              <a:spcBef>
                <a:spcPct val="20000"/>
              </a:spcBef>
              <a:buFont typeface="Arial"/>
              <a:buChar char="•"/>
              <a:defRPr sz="1800" kern="1200">
                <a:solidFill>
                  <a:schemeClr val="bg1"/>
                </a:solidFill>
                <a:latin typeface="Calibri"/>
                <a:ea typeface="+mn-ea"/>
                <a:cs typeface="Calibri"/>
              </a:defRPr>
            </a:lvl3pPr>
            <a:lvl4pPr marL="514314" indent="-230172" algn="l" defTabSz="457200" rtl="0" eaLnBrk="1" latinLnBrk="0" hangingPunct="1">
              <a:spcBef>
                <a:spcPct val="20000"/>
              </a:spcBef>
              <a:buFont typeface="Lucida Grande"/>
              <a:buChar char="-"/>
              <a:tabLst/>
              <a:defRPr sz="1800" kern="1200">
                <a:solidFill>
                  <a:schemeClr val="bg1"/>
                </a:solidFill>
                <a:latin typeface="Calibri"/>
                <a:ea typeface="+mn-ea"/>
                <a:cs typeface="Calibri"/>
              </a:defRPr>
            </a:lvl4pPr>
            <a:lvl5pPr marL="747660" indent="-228584" algn="l" defTabSz="457200" rtl="0" eaLnBrk="1" latinLnBrk="0" hangingPunct="1">
              <a:spcBef>
                <a:spcPct val="20000"/>
              </a:spcBef>
              <a:buFont typeface="Lucida Grande"/>
              <a:buChar char="·"/>
              <a:defRPr sz="1800" kern="1200">
                <a:solidFill>
                  <a:schemeClr val="bg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CA" sz="1600" u="sng" dirty="0">
              <a:solidFill>
                <a:schemeClr val="tx1"/>
              </a:solidFill>
            </a:endParaRPr>
          </a:p>
          <a:p>
            <a:pPr algn="ctr"/>
            <a:r>
              <a:rPr lang="en-CA" sz="1600" u="sng" dirty="0">
                <a:solidFill>
                  <a:schemeClr val="tx1"/>
                </a:solidFill>
              </a:rPr>
              <a:t> </a:t>
            </a:r>
          </a:p>
          <a:p>
            <a:pPr algn="ctr"/>
            <a:r>
              <a:rPr lang="en-CA" sz="1600" u="sng" dirty="0">
                <a:solidFill>
                  <a:schemeClr val="tx1"/>
                </a:solidFill>
              </a:rPr>
              <a:t>Self-focused coping</a:t>
            </a:r>
          </a:p>
          <a:p>
            <a:pPr algn="ctr"/>
            <a:r>
              <a:rPr lang="en-CA" sz="1600" b="0" dirty="0">
                <a:solidFill>
                  <a:schemeClr val="tx1"/>
                </a:solidFill>
              </a:rPr>
              <a:t>Coping that doesn’t change the problem situation, focusing instead on changing  oneself to better manage stress</a:t>
            </a:r>
          </a:p>
          <a:p>
            <a:pPr marL="342900" indent="-342900">
              <a:buFont typeface="Arial"/>
              <a:buChar char="•"/>
            </a:pPr>
            <a:endParaRPr lang="en-CA" sz="1600" b="0" dirty="0">
              <a:solidFill>
                <a:schemeClr val="tx1"/>
              </a:solidFill>
            </a:endParaRPr>
          </a:p>
          <a:p>
            <a:endParaRPr lang="en-US" sz="1600" dirty="0">
              <a:solidFill>
                <a:schemeClr val="tx1"/>
              </a:solidFill>
            </a:endParaRPr>
          </a:p>
        </p:txBody>
      </p:sp>
      <p:sp>
        <p:nvSpPr>
          <p:cNvPr id="6" name="Rectangle 5">
            <a:extLst>
              <a:ext uri="{FF2B5EF4-FFF2-40B4-BE49-F238E27FC236}">
                <a16:creationId xmlns:a16="http://schemas.microsoft.com/office/drawing/2014/main" id="{FA305E5C-736E-3746-9921-B39EB829646F}"/>
              </a:ext>
            </a:extLst>
          </p:cNvPr>
          <p:cNvSpPr/>
          <p:nvPr/>
        </p:nvSpPr>
        <p:spPr>
          <a:xfrm>
            <a:off x="820834" y="3602263"/>
            <a:ext cx="4070143" cy="1985159"/>
          </a:xfrm>
          <a:prstGeom prst="rect">
            <a:avLst/>
          </a:prstGeom>
        </p:spPr>
        <p:txBody>
          <a:bodyPr wrap="square">
            <a:spAutoFit/>
          </a:bodyPr>
          <a:lstStyle/>
          <a:p>
            <a:pPr algn="ctr"/>
            <a:r>
              <a:rPr lang="en-CA" sz="1600" b="1" u="sng" dirty="0"/>
              <a:t>Solution Focused Coping</a:t>
            </a:r>
          </a:p>
          <a:p>
            <a:pPr algn="ctr"/>
            <a:endParaRPr lang="en-CA" sz="1100" b="1" u="sng" dirty="0"/>
          </a:p>
          <a:p>
            <a:pPr algn="ctr"/>
            <a:r>
              <a:rPr lang="en-CA" sz="1600" dirty="0"/>
              <a:t>Coping that is aimed at finding solutions to the problem, b</a:t>
            </a:r>
            <a:r>
              <a:rPr lang="en-US" sz="1600" dirty="0" err="1"/>
              <a:t>reaking</a:t>
            </a:r>
            <a:r>
              <a:rPr lang="en-US" sz="1600" dirty="0"/>
              <a:t> down the problem into manageable parts, prioritizing, taking action, before it becomes a threat</a:t>
            </a:r>
            <a:endParaRPr lang="en-CA" sz="1600" dirty="0"/>
          </a:p>
          <a:p>
            <a:pPr marL="342900" indent="-342900">
              <a:buFont typeface="Arial"/>
              <a:buChar char="•"/>
            </a:pPr>
            <a:endParaRPr lang="en-CA" sz="1600" dirty="0"/>
          </a:p>
          <a:p>
            <a:endParaRPr lang="en-US" sz="1600" dirty="0"/>
          </a:p>
        </p:txBody>
      </p:sp>
    </p:spTree>
    <p:extLst>
      <p:ext uri="{BB962C8B-B14F-4D97-AF65-F5344CB8AC3E}">
        <p14:creationId xmlns:p14="http://schemas.microsoft.com/office/powerpoint/2010/main" val="3580217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C6F5-4736-214E-B927-EC49ECF44BCA}"/>
              </a:ext>
            </a:extLst>
          </p:cNvPr>
          <p:cNvSpPr>
            <a:spLocks noGrp="1"/>
          </p:cNvSpPr>
          <p:nvPr>
            <p:ph type="title"/>
          </p:nvPr>
        </p:nvSpPr>
        <p:spPr>
          <a:xfrm>
            <a:off x="1084088" y="457429"/>
            <a:ext cx="10058400" cy="1450757"/>
          </a:xfrm>
        </p:spPr>
        <p:txBody>
          <a:bodyPr/>
          <a:lstStyle/>
          <a:p>
            <a:pPr algn="ctr"/>
            <a:r>
              <a:rPr lang="en-US" dirty="0"/>
              <a:t>Step 4 – Enhancing Resilience</a:t>
            </a:r>
          </a:p>
        </p:txBody>
      </p:sp>
      <p:sp>
        <p:nvSpPr>
          <p:cNvPr id="3" name="Content Placeholder 2">
            <a:extLst>
              <a:ext uri="{FF2B5EF4-FFF2-40B4-BE49-F238E27FC236}">
                <a16:creationId xmlns:a16="http://schemas.microsoft.com/office/drawing/2014/main" id="{71609E50-2D9B-6F42-AFBA-E1E65B4308CC}"/>
              </a:ext>
            </a:extLst>
          </p:cNvPr>
          <p:cNvSpPr>
            <a:spLocks noGrp="1"/>
          </p:cNvSpPr>
          <p:nvPr>
            <p:ph idx="1"/>
          </p:nvPr>
        </p:nvSpPr>
        <p:spPr>
          <a:xfrm>
            <a:off x="1084088" y="1908186"/>
            <a:ext cx="10058400" cy="4448740"/>
          </a:xfrm>
        </p:spPr>
        <p:txBody>
          <a:bodyPr>
            <a:normAutofit fontScale="85000" lnSpcReduction="20000"/>
          </a:bodyPr>
          <a:lstStyle/>
          <a:p>
            <a:pPr marL="457200" indent="-457200" algn="ctr">
              <a:buAutoNum type="arabicPeriod"/>
            </a:pPr>
            <a:r>
              <a:rPr lang="en-US" b="1" dirty="0">
                <a:solidFill>
                  <a:schemeClr val="tx1"/>
                </a:solidFill>
              </a:rPr>
              <a:t>Mindfulness </a:t>
            </a:r>
          </a:p>
          <a:p>
            <a:pPr marL="457200" indent="-457200" algn="ctr">
              <a:buAutoNum type="arabicPeriod"/>
            </a:pPr>
            <a:endParaRPr lang="en-US" dirty="0">
              <a:solidFill>
                <a:schemeClr val="tx1"/>
              </a:solidFill>
            </a:endParaRPr>
          </a:p>
          <a:p>
            <a:pPr algn="ctr"/>
            <a:r>
              <a:rPr lang="en-US" b="1" dirty="0">
                <a:solidFill>
                  <a:schemeClr val="tx1"/>
                </a:solidFill>
              </a:rPr>
              <a:t>2. What is stressing you out? </a:t>
            </a:r>
          </a:p>
          <a:p>
            <a:pPr algn="ctr"/>
            <a:endParaRPr lang="en-US" dirty="0">
              <a:solidFill>
                <a:schemeClr val="tx1"/>
              </a:solidFill>
            </a:endParaRPr>
          </a:p>
          <a:p>
            <a:pPr algn="ctr"/>
            <a:r>
              <a:rPr lang="en-US" b="1" dirty="0">
                <a:solidFill>
                  <a:schemeClr val="tx1"/>
                </a:solidFill>
              </a:rPr>
              <a:t>3. Solution or self focused coping?</a:t>
            </a:r>
          </a:p>
          <a:p>
            <a:pPr algn="ctr"/>
            <a:endParaRPr lang="en-US" dirty="0">
              <a:solidFill>
                <a:schemeClr val="tx1"/>
              </a:solidFill>
            </a:endParaRPr>
          </a:p>
          <a:p>
            <a:pPr algn="ctr"/>
            <a:r>
              <a:rPr lang="en-US" dirty="0">
                <a:solidFill>
                  <a:schemeClr val="tx1"/>
                </a:solidFill>
              </a:rPr>
              <a:t>4</a:t>
            </a:r>
            <a:r>
              <a:rPr lang="en-US" b="1" dirty="0">
                <a:solidFill>
                  <a:schemeClr val="tx1"/>
                </a:solidFill>
              </a:rPr>
              <a:t>. Enhancing Resilient</a:t>
            </a:r>
          </a:p>
          <a:p>
            <a:pPr marL="0" indent="0" algn="ctr">
              <a:spcBef>
                <a:spcPts val="300"/>
              </a:spcBef>
              <a:spcAft>
                <a:spcPts val="300"/>
              </a:spcAft>
              <a:buNone/>
            </a:pPr>
            <a:r>
              <a:rPr lang="en-US" sz="2100" dirty="0">
                <a:solidFill>
                  <a:schemeClr val="tx1"/>
                </a:solidFill>
              </a:rPr>
              <a:t>Learning to say no or delegate</a:t>
            </a:r>
          </a:p>
          <a:p>
            <a:pPr marL="0" indent="0" algn="ctr">
              <a:spcBef>
                <a:spcPts val="300"/>
              </a:spcBef>
              <a:spcAft>
                <a:spcPts val="300"/>
              </a:spcAft>
              <a:buNone/>
            </a:pPr>
            <a:r>
              <a:rPr lang="en-US" sz="2100" dirty="0">
                <a:solidFill>
                  <a:schemeClr val="tx1"/>
                </a:solidFill>
              </a:rPr>
              <a:t>External Supports</a:t>
            </a:r>
          </a:p>
          <a:p>
            <a:pPr marL="0" indent="0" algn="ctr">
              <a:spcBef>
                <a:spcPts val="300"/>
              </a:spcBef>
              <a:spcAft>
                <a:spcPts val="300"/>
              </a:spcAft>
              <a:buNone/>
            </a:pPr>
            <a:r>
              <a:rPr lang="en-US" sz="2100" dirty="0">
                <a:solidFill>
                  <a:schemeClr val="tx1"/>
                </a:solidFill>
              </a:rPr>
              <a:t>Flexibility, Reacting to Change, &amp; Optimistic Attitude</a:t>
            </a:r>
          </a:p>
          <a:p>
            <a:pPr marL="0" indent="0" algn="ctr">
              <a:spcBef>
                <a:spcPts val="300"/>
              </a:spcBef>
              <a:spcAft>
                <a:spcPts val="300"/>
              </a:spcAft>
              <a:buNone/>
            </a:pPr>
            <a:r>
              <a:rPr lang="en-US" sz="2100" dirty="0">
                <a:solidFill>
                  <a:schemeClr val="tx1"/>
                </a:solidFill>
              </a:rPr>
              <a:t>Growth &amp; Sense of Purpose</a:t>
            </a:r>
          </a:p>
          <a:p>
            <a:pPr marL="0" indent="0" algn="ctr">
              <a:spcBef>
                <a:spcPts val="300"/>
              </a:spcBef>
              <a:spcAft>
                <a:spcPts val="300"/>
              </a:spcAft>
              <a:buNone/>
            </a:pPr>
            <a:r>
              <a:rPr lang="en-US" sz="2100" dirty="0">
                <a:solidFill>
                  <a:schemeClr val="tx1"/>
                </a:solidFill>
              </a:rPr>
              <a:t>Sense of Control</a:t>
            </a:r>
          </a:p>
          <a:p>
            <a:pPr marL="0" indent="0" algn="ctr">
              <a:spcBef>
                <a:spcPts val="300"/>
              </a:spcBef>
              <a:spcAft>
                <a:spcPts val="300"/>
              </a:spcAft>
              <a:buNone/>
            </a:pPr>
            <a:r>
              <a:rPr lang="en-US" sz="2100" dirty="0">
                <a:solidFill>
                  <a:schemeClr val="tx1"/>
                </a:solidFill>
              </a:rPr>
              <a:t>Leadership Factors</a:t>
            </a:r>
          </a:p>
          <a:p>
            <a:pPr algn="ctr"/>
            <a:endParaRPr lang="en-US" dirty="0">
              <a:solidFill>
                <a:schemeClr val="tx1"/>
              </a:solidFill>
            </a:endParaRPr>
          </a:p>
          <a:p>
            <a:pPr algn="ctr"/>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4" name="Down Arrow 3">
            <a:extLst>
              <a:ext uri="{FF2B5EF4-FFF2-40B4-BE49-F238E27FC236}">
                <a16:creationId xmlns:a16="http://schemas.microsoft.com/office/drawing/2014/main" id="{771AEE53-CB43-9B44-B622-2ADBCDFBD6A0}"/>
              </a:ext>
            </a:extLst>
          </p:cNvPr>
          <p:cNvSpPr/>
          <p:nvPr/>
        </p:nvSpPr>
        <p:spPr>
          <a:xfrm>
            <a:off x="6113288" y="2206528"/>
            <a:ext cx="227104" cy="3518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Turn Arrow 5">
            <a:extLst>
              <a:ext uri="{FF2B5EF4-FFF2-40B4-BE49-F238E27FC236}">
                <a16:creationId xmlns:a16="http://schemas.microsoft.com/office/drawing/2014/main" id="{2EA9873A-4569-8344-9D5A-58F8B0C81BE6}"/>
              </a:ext>
            </a:extLst>
          </p:cNvPr>
          <p:cNvSpPr/>
          <p:nvPr/>
        </p:nvSpPr>
        <p:spPr>
          <a:xfrm rot="16200000">
            <a:off x="1868081" y="3410859"/>
            <a:ext cx="3856433" cy="851090"/>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Down Arrow 6">
            <a:extLst>
              <a:ext uri="{FF2B5EF4-FFF2-40B4-BE49-F238E27FC236}">
                <a16:creationId xmlns:a16="http://schemas.microsoft.com/office/drawing/2014/main" id="{4ACD8709-3A34-CF4F-BE27-3EF6A86CA245}"/>
              </a:ext>
            </a:extLst>
          </p:cNvPr>
          <p:cNvSpPr/>
          <p:nvPr/>
        </p:nvSpPr>
        <p:spPr>
          <a:xfrm>
            <a:off x="6117955" y="2930795"/>
            <a:ext cx="227104" cy="3518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3A7471CE-58EF-7145-B7CF-9C060B02D8EF}"/>
              </a:ext>
            </a:extLst>
          </p:cNvPr>
          <p:cNvSpPr/>
          <p:nvPr/>
        </p:nvSpPr>
        <p:spPr>
          <a:xfrm>
            <a:off x="6113288" y="3819099"/>
            <a:ext cx="227104" cy="3518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93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015FE-2BDE-904A-9603-5AEAD61D135F}"/>
              </a:ext>
            </a:extLst>
          </p:cNvPr>
          <p:cNvSpPr>
            <a:spLocks noGrp="1"/>
          </p:cNvSpPr>
          <p:nvPr>
            <p:ph type="title"/>
          </p:nvPr>
        </p:nvSpPr>
        <p:spPr/>
        <p:txBody>
          <a:bodyPr/>
          <a:lstStyle/>
          <a:p>
            <a:pPr algn="ctr"/>
            <a:r>
              <a:rPr lang="en-US" dirty="0"/>
              <a:t>Key Take Away</a:t>
            </a:r>
          </a:p>
        </p:txBody>
      </p:sp>
      <p:sp>
        <p:nvSpPr>
          <p:cNvPr id="3" name="Content Placeholder 2">
            <a:extLst>
              <a:ext uri="{FF2B5EF4-FFF2-40B4-BE49-F238E27FC236}">
                <a16:creationId xmlns:a16="http://schemas.microsoft.com/office/drawing/2014/main" id="{C56E3BEF-DFBE-314D-954E-9ABC73A2E870}"/>
              </a:ext>
            </a:extLst>
          </p:cNvPr>
          <p:cNvSpPr>
            <a:spLocks noGrp="1"/>
          </p:cNvSpPr>
          <p:nvPr>
            <p:ph idx="1"/>
          </p:nvPr>
        </p:nvSpPr>
        <p:spPr>
          <a:xfrm>
            <a:off x="1097280" y="1845733"/>
            <a:ext cx="10058400" cy="4193559"/>
          </a:xfrm>
        </p:spPr>
        <p:txBody>
          <a:bodyPr>
            <a:normAutofit fontScale="92500" lnSpcReduction="10000"/>
          </a:bodyPr>
          <a:lstStyle/>
          <a:p>
            <a:pPr>
              <a:buFont typeface="Wingdings" pitchFamily="2" charset="2"/>
              <a:buChar char="Ø"/>
            </a:pPr>
            <a:r>
              <a:rPr lang="en-US" dirty="0"/>
              <a:t> Be mindful of when you are stressed</a:t>
            </a:r>
          </a:p>
          <a:p>
            <a:pPr>
              <a:buFont typeface="Wingdings" pitchFamily="2" charset="2"/>
              <a:buChar char="Ø"/>
            </a:pPr>
            <a:r>
              <a:rPr lang="en-US" dirty="0"/>
              <a:t> Figure out what is stressing you out and remove something</a:t>
            </a:r>
          </a:p>
          <a:p>
            <a:pPr>
              <a:buFont typeface="Wingdings" pitchFamily="2" charset="2"/>
              <a:buChar char="Ø"/>
            </a:pPr>
            <a:r>
              <a:rPr lang="en-US" dirty="0"/>
              <a:t> Solution and Self focused coping</a:t>
            </a:r>
          </a:p>
          <a:p>
            <a:pPr>
              <a:buFont typeface="Wingdings" pitchFamily="2" charset="2"/>
              <a:buChar char="Ø"/>
            </a:pPr>
            <a:r>
              <a:rPr lang="en-US" dirty="0"/>
              <a:t> Continue to enhance resilience</a:t>
            </a:r>
          </a:p>
          <a:p>
            <a:pPr>
              <a:buFont typeface="Wingdings" pitchFamily="2" charset="2"/>
              <a:buChar char="Ø"/>
            </a:pPr>
            <a:endParaRPr lang="en-US" b="1" dirty="0"/>
          </a:p>
          <a:p>
            <a:pPr marL="0" indent="0">
              <a:buNone/>
            </a:pPr>
            <a:r>
              <a:rPr lang="en-US" sz="2800" b="1" dirty="0"/>
              <a:t>Next Steps</a:t>
            </a:r>
          </a:p>
          <a:p>
            <a:pPr>
              <a:buFont typeface="Wingdings" pitchFamily="2" charset="2"/>
              <a:buChar char="Ø"/>
            </a:pPr>
            <a:r>
              <a:rPr lang="en-US" dirty="0"/>
              <a:t> Evaluating training – results in Scotland</a:t>
            </a:r>
          </a:p>
          <a:p>
            <a:pPr>
              <a:buFont typeface="Wingdings" pitchFamily="2" charset="2"/>
              <a:buChar char="Ø"/>
            </a:pPr>
            <a:r>
              <a:rPr lang="en-US" dirty="0"/>
              <a:t> If successful, I will be able to make training custom to your organization</a:t>
            </a:r>
          </a:p>
          <a:p>
            <a:pPr>
              <a:buFont typeface="Wingdings" pitchFamily="2" charset="2"/>
              <a:buChar char="Ø"/>
            </a:pPr>
            <a:r>
              <a:rPr lang="en-US" dirty="0"/>
              <a:t> Connect with me if this interests you</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5B9E8198-B58B-7044-83D9-A1DF830F9C49}"/>
              </a:ext>
            </a:extLst>
          </p:cNvPr>
          <p:cNvPicPr>
            <a:picLocks noChangeAspect="1"/>
          </p:cNvPicPr>
          <p:nvPr/>
        </p:nvPicPr>
        <p:blipFill>
          <a:blip r:embed="rId3"/>
          <a:stretch>
            <a:fillRect/>
          </a:stretch>
        </p:blipFill>
        <p:spPr>
          <a:xfrm>
            <a:off x="8538979" y="2764465"/>
            <a:ext cx="3089044" cy="2066851"/>
          </a:xfrm>
          <a:prstGeom prst="rect">
            <a:avLst/>
          </a:prstGeom>
        </p:spPr>
      </p:pic>
    </p:spTree>
    <p:extLst>
      <p:ext uri="{BB962C8B-B14F-4D97-AF65-F5344CB8AC3E}">
        <p14:creationId xmlns:p14="http://schemas.microsoft.com/office/powerpoint/2010/main" val="331707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6FBE-6EAC-4D4A-AD86-71B1E81CA2FC}"/>
              </a:ext>
            </a:extLst>
          </p:cNvPr>
          <p:cNvSpPr>
            <a:spLocks noGrp="1"/>
          </p:cNvSpPr>
          <p:nvPr>
            <p:ph type="title"/>
          </p:nvPr>
        </p:nvSpPr>
        <p:spPr/>
        <p:txBody>
          <a:bodyPr/>
          <a:lstStyle/>
          <a:p>
            <a:pPr algn="ctr"/>
            <a:r>
              <a:rPr lang="en-US" dirty="0"/>
              <a:t>Overview</a:t>
            </a:r>
          </a:p>
        </p:txBody>
      </p:sp>
      <p:sp>
        <p:nvSpPr>
          <p:cNvPr id="3" name="Content Placeholder 2">
            <a:extLst>
              <a:ext uri="{FF2B5EF4-FFF2-40B4-BE49-F238E27FC236}">
                <a16:creationId xmlns:a16="http://schemas.microsoft.com/office/drawing/2014/main" id="{76D64068-BBF0-2F4A-B283-EBC6520E63BC}"/>
              </a:ext>
            </a:extLst>
          </p:cNvPr>
          <p:cNvSpPr>
            <a:spLocks noGrp="1"/>
          </p:cNvSpPr>
          <p:nvPr>
            <p:ph idx="1"/>
          </p:nvPr>
        </p:nvSpPr>
        <p:spPr>
          <a:xfrm>
            <a:off x="1097280" y="2373921"/>
            <a:ext cx="10058400" cy="3600679"/>
          </a:xfrm>
        </p:spPr>
        <p:txBody>
          <a:bodyPr>
            <a:normAutofit/>
          </a:bodyPr>
          <a:lstStyle/>
          <a:p>
            <a:pPr>
              <a:buFont typeface="Wingdings" pitchFamily="2" charset="2"/>
              <a:buChar char="Ø"/>
            </a:pPr>
            <a:r>
              <a:rPr lang="en-US" dirty="0"/>
              <a:t> The Opportunity</a:t>
            </a:r>
          </a:p>
          <a:p>
            <a:pPr>
              <a:buFont typeface="Wingdings" pitchFamily="2" charset="2"/>
              <a:buChar char="Ø"/>
            </a:pPr>
            <a:r>
              <a:rPr lang="en-US" dirty="0"/>
              <a:t> Evidence Informed</a:t>
            </a:r>
          </a:p>
          <a:p>
            <a:pPr>
              <a:buFont typeface="Wingdings" pitchFamily="2" charset="2"/>
              <a:buChar char="Ø"/>
            </a:pPr>
            <a:r>
              <a:rPr lang="en-US" dirty="0"/>
              <a:t> Resilience</a:t>
            </a:r>
          </a:p>
          <a:p>
            <a:pPr>
              <a:buFont typeface="Wingdings" pitchFamily="2" charset="2"/>
              <a:buChar char="Ø"/>
            </a:pPr>
            <a:r>
              <a:rPr lang="en-US" dirty="0"/>
              <a:t> The Research Plan</a:t>
            </a:r>
          </a:p>
          <a:p>
            <a:pPr>
              <a:buFont typeface="Wingdings" pitchFamily="2" charset="2"/>
              <a:buChar char="Ø"/>
            </a:pPr>
            <a:r>
              <a:rPr lang="en-US" dirty="0"/>
              <a:t> The Game Plan</a:t>
            </a:r>
          </a:p>
          <a:p>
            <a:pPr>
              <a:buFont typeface="Wingdings" pitchFamily="2" charset="2"/>
              <a:buChar char="Ø"/>
            </a:pPr>
            <a:r>
              <a:rPr lang="en-US" dirty="0"/>
              <a:t> Resilience Training</a:t>
            </a:r>
          </a:p>
          <a:p>
            <a:pPr>
              <a:buFont typeface="Wingdings" pitchFamily="2" charset="2"/>
              <a:buChar char="Ø"/>
            </a:pPr>
            <a:endParaRPr lang="en-US" dirty="0"/>
          </a:p>
        </p:txBody>
      </p:sp>
    </p:spTree>
    <p:extLst>
      <p:ext uri="{BB962C8B-B14F-4D97-AF65-F5344CB8AC3E}">
        <p14:creationId xmlns:p14="http://schemas.microsoft.com/office/powerpoint/2010/main" val="378560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Questions</a:t>
            </a:r>
          </a:p>
        </p:txBody>
      </p:sp>
      <p:sp>
        <p:nvSpPr>
          <p:cNvPr id="3" name="TextBox 2">
            <a:extLst>
              <a:ext uri="{FF2B5EF4-FFF2-40B4-BE49-F238E27FC236}">
                <a16:creationId xmlns:a16="http://schemas.microsoft.com/office/drawing/2014/main" id="{1DC2C85F-56C0-0D4C-8CD2-8E69B4D54AD6}"/>
              </a:ext>
            </a:extLst>
          </p:cNvPr>
          <p:cNvSpPr txBox="1"/>
          <p:nvPr/>
        </p:nvSpPr>
        <p:spPr>
          <a:xfrm>
            <a:off x="1917290" y="2418735"/>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11AC00D9-0A68-E34F-80DD-526517377818}"/>
              </a:ext>
            </a:extLst>
          </p:cNvPr>
          <p:cNvSpPr txBox="1"/>
          <p:nvPr/>
        </p:nvSpPr>
        <p:spPr>
          <a:xfrm>
            <a:off x="2102021" y="2788067"/>
            <a:ext cx="3471463" cy="2308324"/>
          </a:xfrm>
          <a:prstGeom prst="rect">
            <a:avLst/>
          </a:prstGeom>
          <a:noFill/>
        </p:spPr>
        <p:txBody>
          <a:bodyPr wrap="none" rtlCol="0">
            <a:spAutoFit/>
          </a:bodyPr>
          <a:lstStyle/>
          <a:p>
            <a:pPr>
              <a:tabLst>
                <a:tab pos="228600" algn="l"/>
              </a:tabLst>
            </a:pPr>
            <a:r>
              <a:rPr lang="en-US" dirty="0">
                <a:latin typeface="Calibri" charset="0"/>
              </a:rPr>
              <a:t>Dr. Yasmeen Krameddine</a:t>
            </a:r>
          </a:p>
          <a:p>
            <a:pPr>
              <a:tabLst>
                <a:tab pos="228600" algn="l"/>
              </a:tabLst>
            </a:pPr>
            <a:r>
              <a:rPr lang="en-US" dirty="0">
                <a:latin typeface="Calibri" charset="0"/>
                <a:hlinkClick r:id="rId3">
                  <a:extLst>
                    <a:ext uri="{A12FA001-AC4F-418D-AE19-62706E023703}">
                      <ahyp:hlinkClr xmlns:ahyp="http://schemas.microsoft.com/office/drawing/2018/hyperlinkcolor" val="tx"/>
                    </a:ext>
                  </a:extLst>
                </a:hlinkClick>
              </a:rPr>
              <a:t>Yasmeen.Krameddine@ualberta.ca</a:t>
            </a:r>
            <a:endParaRPr lang="en-US" dirty="0">
              <a:latin typeface="Calibri" charset="0"/>
            </a:endParaRPr>
          </a:p>
          <a:p>
            <a:pPr>
              <a:tabLst>
                <a:tab pos="228600" algn="l"/>
              </a:tabLst>
            </a:pPr>
            <a:r>
              <a:rPr lang="en-US" dirty="0">
                <a:latin typeface="Calibri" charset="0"/>
              </a:rPr>
              <a:t>780-361-3474</a:t>
            </a:r>
          </a:p>
          <a:p>
            <a:pPr>
              <a:tabLst>
                <a:tab pos="228600" algn="l"/>
              </a:tabLst>
            </a:pPr>
            <a:endParaRPr lang="en-US" dirty="0">
              <a:latin typeface="Calibri" charset="0"/>
            </a:endParaRPr>
          </a:p>
          <a:p>
            <a:pPr>
              <a:tabLst>
                <a:tab pos="228600" algn="l"/>
              </a:tabLst>
            </a:pPr>
            <a:r>
              <a:rPr lang="en-US" dirty="0">
                <a:latin typeface="Calibri" charset="0"/>
              </a:rPr>
              <a:t>Research Associate</a:t>
            </a:r>
          </a:p>
          <a:p>
            <a:pPr>
              <a:tabLst>
                <a:tab pos="228600" algn="l"/>
              </a:tabLst>
            </a:pPr>
            <a:r>
              <a:rPr lang="en-US" dirty="0">
                <a:latin typeface="Calibri" charset="0"/>
              </a:rPr>
              <a:t>University of Alberta</a:t>
            </a:r>
          </a:p>
          <a:p>
            <a:pPr>
              <a:tabLst>
                <a:tab pos="228600" algn="l"/>
              </a:tabLst>
            </a:pPr>
            <a:r>
              <a:rPr lang="en-US" dirty="0">
                <a:latin typeface="Calibri" charset="0"/>
              </a:rPr>
              <a:t>Twitter: @</a:t>
            </a:r>
            <a:r>
              <a:rPr lang="en-US" dirty="0" err="1">
                <a:latin typeface="Calibri" charset="0"/>
              </a:rPr>
              <a:t>YKrameddine</a:t>
            </a:r>
            <a:endParaRPr lang="en-US" dirty="0">
              <a:latin typeface="Calibri" charset="0"/>
            </a:endParaRPr>
          </a:p>
          <a:p>
            <a:endParaRPr lang="en-US" dirty="0"/>
          </a:p>
        </p:txBody>
      </p:sp>
      <p:pic>
        <p:nvPicPr>
          <p:cNvPr id="7" name="Picture 2" descr="Yasmeen.jpg">
            <a:extLst>
              <a:ext uri="{FF2B5EF4-FFF2-40B4-BE49-F238E27FC236}">
                <a16:creationId xmlns:a16="http://schemas.microsoft.com/office/drawing/2014/main" id="{C3A9F8F8-EB78-DB4B-8DE0-7FDBE7D81F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2997" y="2788067"/>
            <a:ext cx="2098652" cy="1837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520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E5E4-FDB3-D04A-9668-AA7DB0B493DD}"/>
              </a:ext>
            </a:extLst>
          </p:cNvPr>
          <p:cNvSpPr>
            <a:spLocks noGrp="1"/>
          </p:cNvSpPr>
          <p:nvPr>
            <p:ph type="title"/>
          </p:nvPr>
        </p:nvSpPr>
        <p:spPr>
          <a:xfrm>
            <a:off x="1097280" y="286603"/>
            <a:ext cx="10058400" cy="1450757"/>
          </a:xfrm>
        </p:spPr>
        <p:txBody>
          <a:bodyPr/>
          <a:lstStyle/>
          <a:p>
            <a:pPr algn="ctr"/>
            <a:r>
              <a:rPr lang="en-US"/>
              <a:t>The Opportunity</a:t>
            </a:r>
            <a:endParaRPr lang="en-US" dirty="0"/>
          </a:p>
        </p:txBody>
      </p:sp>
      <p:sp>
        <p:nvSpPr>
          <p:cNvPr id="3" name="Content Placeholder 2">
            <a:extLst>
              <a:ext uri="{FF2B5EF4-FFF2-40B4-BE49-F238E27FC236}">
                <a16:creationId xmlns:a16="http://schemas.microsoft.com/office/drawing/2014/main" id="{B0A83F3A-8E29-5347-B61F-7769E97A9F37}"/>
              </a:ext>
            </a:extLst>
          </p:cNvPr>
          <p:cNvSpPr>
            <a:spLocks noGrp="1"/>
          </p:cNvSpPr>
          <p:nvPr>
            <p:ph idx="1"/>
          </p:nvPr>
        </p:nvSpPr>
        <p:spPr>
          <a:xfrm>
            <a:off x="1097280" y="2290559"/>
            <a:ext cx="8680719" cy="4023360"/>
          </a:xfrm>
        </p:spPr>
        <p:txBody>
          <a:bodyPr>
            <a:normAutofit/>
          </a:bodyPr>
          <a:lstStyle/>
          <a:p>
            <a:pPr>
              <a:buFont typeface="Wingdings" pitchFamily="2" charset="2"/>
              <a:buChar char="Ø"/>
            </a:pPr>
            <a:r>
              <a:rPr lang="en-US" dirty="0"/>
              <a:t> Occupational Health and Safety Grant – Government of Alberta                                      Department of </a:t>
            </a:r>
            <a:r>
              <a:rPr lang="en-US" dirty="0" err="1"/>
              <a:t>Labour</a:t>
            </a:r>
            <a:endParaRPr lang="en-US" dirty="0"/>
          </a:p>
          <a:p>
            <a:pPr>
              <a:buFont typeface="Wingdings" pitchFamily="2" charset="2"/>
              <a:buChar char="Ø"/>
            </a:pPr>
            <a:r>
              <a:rPr lang="en-US" dirty="0"/>
              <a:t> Funding to create an interactive online training program for increasing resilience in police organizations</a:t>
            </a:r>
          </a:p>
          <a:p>
            <a:pPr>
              <a:buFont typeface="Wingdings" pitchFamily="2" charset="2"/>
              <a:buChar char="Ø"/>
            </a:pPr>
            <a:r>
              <a:rPr lang="en-US" dirty="0"/>
              <a:t> Collaboration with police service</a:t>
            </a:r>
          </a:p>
          <a:p>
            <a:pPr lvl="1">
              <a:buFont typeface="Wingdings" pitchFamily="2" charset="2"/>
              <a:buChar char="Ø"/>
            </a:pPr>
            <a:r>
              <a:rPr lang="en-US" dirty="0"/>
              <a:t> Short modules (8 – 15 minute modules)</a:t>
            </a:r>
          </a:p>
          <a:p>
            <a:pPr lvl="1">
              <a:buFont typeface="Wingdings" pitchFamily="2" charset="2"/>
              <a:buChar char="Ø"/>
            </a:pPr>
            <a:r>
              <a:rPr lang="en-US" dirty="0"/>
              <a:t> Voluntary</a:t>
            </a:r>
          </a:p>
          <a:p>
            <a:pPr lvl="1">
              <a:buFont typeface="Wingdings" pitchFamily="2" charset="2"/>
              <a:buChar char="Ø"/>
            </a:pPr>
            <a:r>
              <a:rPr lang="en-US" dirty="0"/>
              <a:t> Prevention not treatment</a:t>
            </a:r>
          </a:p>
          <a:p>
            <a:pPr lvl="1">
              <a:buFont typeface="Wingdings" pitchFamily="2" charset="2"/>
              <a:buChar char="Ø"/>
            </a:pPr>
            <a:r>
              <a:rPr lang="en-US" dirty="0"/>
              <a:t> Entire Organization</a:t>
            </a:r>
          </a:p>
          <a:p>
            <a:pPr lvl="1">
              <a:buFont typeface="Wingdings" pitchFamily="2" charset="2"/>
              <a:buChar char="Ø"/>
            </a:pPr>
            <a:endParaRPr lang="en-US" dirty="0"/>
          </a:p>
          <a:p>
            <a:pPr lvl="1">
              <a:buFont typeface="Wingdings" pitchFamily="2" charset="2"/>
              <a:buChar char="Ø"/>
            </a:pPr>
            <a:endParaRPr lang="en-US" dirty="0"/>
          </a:p>
          <a:p>
            <a:pPr lvl="1">
              <a:buFont typeface="Wingdings" pitchFamily="2" charset="2"/>
              <a:buChar char="Ø"/>
            </a:pPr>
            <a:endParaRPr lang="en-US" dirty="0"/>
          </a:p>
          <a:p>
            <a:pPr lvl="1">
              <a:buFont typeface="Wingdings" pitchFamily="2" charset="2"/>
              <a:buChar char="Ø"/>
            </a:pPr>
            <a:endParaRPr lang="en-US" dirty="0"/>
          </a:p>
          <a:p>
            <a:pPr lvl="1">
              <a:buFont typeface="Wingdings" pitchFamily="2" charset="2"/>
              <a:buChar char="Ø"/>
            </a:pPr>
            <a:endParaRPr lang="en-US" dirty="0"/>
          </a:p>
          <a:p>
            <a:pPr marL="0" indent="0">
              <a:buNone/>
            </a:pPr>
            <a:endParaRPr lang="en-US" dirty="0"/>
          </a:p>
          <a:p>
            <a:pPr>
              <a:buFont typeface="Wingdings" pitchFamily="2" charset="2"/>
              <a:buChar char="Ø"/>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6986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6FBE-6EAC-4D4A-AD86-71B1E81CA2FC}"/>
              </a:ext>
            </a:extLst>
          </p:cNvPr>
          <p:cNvSpPr>
            <a:spLocks noGrp="1"/>
          </p:cNvSpPr>
          <p:nvPr>
            <p:ph type="title"/>
          </p:nvPr>
        </p:nvSpPr>
        <p:spPr/>
        <p:txBody>
          <a:bodyPr/>
          <a:lstStyle/>
          <a:p>
            <a:pPr algn="ctr"/>
            <a:r>
              <a:rPr lang="en-US" dirty="0"/>
              <a:t>Evidence Informed Online Training</a:t>
            </a:r>
          </a:p>
        </p:txBody>
      </p:sp>
      <p:sp>
        <p:nvSpPr>
          <p:cNvPr id="3" name="Content Placeholder 2">
            <a:extLst>
              <a:ext uri="{FF2B5EF4-FFF2-40B4-BE49-F238E27FC236}">
                <a16:creationId xmlns:a16="http://schemas.microsoft.com/office/drawing/2014/main" id="{76D64068-BBF0-2F4A-B283-EBC6520E63BC}"/>
              </a:ext>
            </a:extLst>
          </p:cNvPr>
          <p:cNvSpPr>
            <a:spLocks noGrp="1"/>
          </p:cNvSpPr>
          <p:nvPr>
            <p:ph idx="1"/>
          </p:nvPr>
        </p:nvSpPr>
        <p:spPr>
          <a:xfrm>
            <a:off x="1097280" y="1904209"/>
            <a:ext cx="10058400" cy="4472054"/>
          </a:xfrm>
        </p:spPr>
        <p:txBody>
          <a:bodyPr>
            <a:normAutofit/>
          </a:bodyPr>
          <a:lstStyle/>
          <a:p>
            <a:pPr>
              <a:buFont typeface="Wingdings" pitchFamily="2" charset="2"/>
              <a:buChar char="Ø"/>
            </a:pPr>
            <a:endParaRPr lang="en-US" dirty="0"/>
          </a:p>
          <a:p>
            <a:pPr>
              <a:buFont typeface="Wingdings" pitchFamily="2" charset="2"/>
              <a:buChar char="Ø"/>
            </a:pPr>
            <a:r>
              <a:rPr lang="en-US" dirty="0"/>
              <a:t> Online &amp; adult informed learning principles</a:t>
            </a:r>
          </a:p>
          <a:p>
            <a:pPr lvl="1">
              <a:buFont typeface="Wingdings" pitchFamily="2" charset="2"/>
              <a:buChar char="Ø"/>
            </a:pPr>
            <a:r>
              <a:rPr lang="en-US" dirty="0"/>
              <a:t> Engaging and Interactive: Gamification with scenarios</a:t>
            </a:r>
          </a:p>
          <a:p>
            <a:pPr lvl="1">
              <a:buFont typeface="Wingdings" pitchFamily="2" charset="2"/>
              <a:buChar char="Ø"/>
            </a:pPr>
            <a:r>
              <a:rPr lang="en-US" dirty="0"/>
              <a:t> Sense of control</a:t>
            </a:r>
          </a:p>
          <a:p>
            <a:pPr lvl="1">
              <a:buFont typeface="Wingdings" pitchFamily="2" charset="2"/>
              <a:buChar char="Ø"/>
            </a:pPr>
            <a:r>
              <a:rPr lang="en-US" dirty="0"/>
              <a:t> Learning about the self</a:t>
            </a:r>
          </a:p>
          <a:p>
            <a:pPr lvl="1">
              <a:buFont typeface="Wingdings" pitchFamily="2" charset="2"/>
              <a:buChar char="Ø"/>
            </a:pPr>
            <a:r>
              <a:rPr lang="en-US" dirty="0"/>
              <a:t> Motivated to learn</a:t>
            </a:r>
          </a:p>
          <a:p>
            <a:pPr lvl="1">
              <a:buFont typeface="Wingdings" pitchFamily="2" charset="2"/>
              <a:buChar char="Ø"/>
            </a:pPr>
            <a:r>
              <a:rPr lang="en-US" dirty="0"/>
              <a:t> Reinforce skills developed</a:t>
            </a:r>
          </a:p>
          <a:p>
            <a:pPr marL="0" indent="0">
              <a:buNone/>
            </a:pPr>
            <a:endParaRPr lang="en-US" dirty="0"/>
          </a:p>
        </p:txBody>
      </p:sp>
    </p:spTree>
    <p:extLst>
      <p:ext uri="{BB962C8B-B14F-4D97-AF65-F5344CB8AC3E}">
        <p14:creationId xmlns:p14="http://schemas.microsoft.com/office/powerpoint/2010/main" val="116768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6FBE-6EAC-4D4A-AD86-71B1E81CA2FC}"/>
              </a:ext>
            </a:extLst>
          </p:cNvPr>
          <p:cNvSpPr>
            <a:spLocks noGrp="1"/>
          </p:cNvSpPr>
          <p:nvPr>
            <p:ph type="title"/>
          </p:nvPr>
        </p:nvSpPr>
        <p:spPr/>
        <p:txBody>
          <a:bodyPr/>
          <a:lstStyle/>
          <a:p>
            <a:pPr algn="ctr"/>
            <a:r>
              <a:rPr lang="en-US" dirty="0"/>
              <a:t>What is Resilience?</a:t>
            </a:r>
          </a:p>
        </p:txBody>
      </p:sp>
      <p:sp>
        <p:nvSpPr>
          <p:cNvPr id="3" name="Content Placeholder 2">
            <a:extLst>
              <a:ext uri="{FF2B5EF4-FFF2-40B4-BE49-F238E27FC236}">
                <a16:creationId xmlns:a16="http://schemas.microsoft.com/office/drawing/2014/main" id="{76D64068-BBF0-2F4A-B283-EBC6520E63BC}"/>
              </a:ext>
            </a:extLst>
          </p:cNvPr>
          <p:cNvSpPr>
            <a:spLocks noGrp="1"/>
          </p:cNvSpPr>
          <p:nvPr>
            <p:ph idx="1"/>
          </p:nvPr>
        </p:nvSpPr>
        <p:spPr>
          <a:xfrm>
            <a:off x="1097280" y="1737360"/>
            <a:ext cx="10058400" cy="3968819"/>
          </a:xfrm>
        </p:spPr>
        <p:txBody>
          <a:bodyPr>
            <a:normAutofit/>
          </a:bodyPr>
          <a:lstStyle/>
          <a:p>
            <a:pPr marL="0" indent="0">
              <a:buNone/>
            </a:pPr>
            <a:endParaRPr lang="en-US" dirty="0"/>
          </a:p>
          <a:p>
            <a:pPr>
              <a:buFont typeface="Wingdings" pitchFamily="2" charset="2"/>
              <a:buChar char="Ø"/>
            </a:pPr>
            <a:r>
              <a:rPr lang="en-US" dirty="0"/>
              <a:t> Multidimensional</a:t>
            </a:r>
          </a:p>
          <a:p>
            <a:pPr lvl="1">
              <a:buFont typeface="Wingdings" pitchFamily="2" charset="2"/>
              <a:buChar char="Ø"/>
            </a:pPr>
            <a:r>
              <a:rPr lang="en-US" dirty="0"/>
              <a:t> Outcome oriented: ﻿</a:t>
            </a:r>
          </a:p>
          <a:p>
            <a:pPr lvl="4">
              <a:buFont typeface="Wingdings" pitchFamily="2" charset="2"/>
              <a:buChar char="Ø"/>
            </a:pPr>
            <a:r>
              <a:rPr lang="en-US" dirty="0"/>
              <a:t> Lack of distress or stress load</a:t>
            </a:r>
          </a:p>
          <a:p>
            <a:pPr lvl="4">
              <a:buFont typeface="Wingdings" pitchFamily="2" charset="2"/>
              <a:buChar char="Ø"/>
            </a:pPr>
            <a:r>
              <a:rPr lang="en-US" dirty="0"/>
              <a:t> Successful coping</a:t>
            </a:r>
          </a:p>
          <a:p>
            <a:pPr lvl="4">
              <a:buFont typeface="Wingdings" pitchFamily="2" charset="2"/>
              <a:buChar char="Ø"/>
            </a:pPr>
            <a:r>
              <a:rPr lang="en-US" dirty="0"/>
              <a:t> Protective ﻿attitudinal and behavioral characteristics</a:t>
            </a:r>
          </a:p>
        </p:txBody>
      </p:sp>
    </p:spTree>
    <p:extLst>
      <p:ext uri="{BB962C8B-B14F-4D97-AF65-F5344CB8AC3E}">
        <p14:creationId xmlns:p14="http://schemas.microsoft.com/office/powerpoint/2010/main" val="209703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Research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5401642"/>
              </p:ext>
            </p:extLst>
          </p:nvPr>
        </p:nvGraphicFramePr>
        <p:xfrm>
          <a:off x="475188" y="1272956"/>
          <a:ext cx="11302584" cy="5719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372399C5-3ADB-554B-A405-44A8000914F5}"/>
              </a:ext>
            </a:extLst>
          </p:cNvPr>
          <p:cNvPicPr>
            <a:picLocks noChangeAspect="1"/>
          </p:cNvPicPr>
          <p:nvPr/>
        </p:nvPicPr>
        <p:blipFill>
          <a:blip r:embed="rId8"/>
          <a:stretch>
            <a:fillRect/>
          </a:stretch>
        </p:blipFill>
        <p:spPr>
          <a:xfrm>
            <a:off x="8866191" y="3361016"/>
            <a:ext cx="2672862" cy="2672862"/>
          </a:xfrm>
          <a:prstGeom prst="rect">
            <a:avLst/>
          </a:prstGeom>
        </p:spPr>
      </p:pic>
      <p:sp>
        <p:nvSpPr>
          <p:cNvPr id="7" name="5-Point Star 6">
            <a:extLst>
              <a:ext uri="{FF2B5EF4-FFF2-40B4-BE49-F238E27FC236}">
                <a16:creationId xmlns:a16="http://schemas.microsoft.com/office/drawing/2014/main" id="{5F2481A2-C3FC-FD42-A08C-647E4576A872}"/>
              </a:ext>
            </a:extLst>
          </p:cNvPr>
          <p:cNvSpPr/>
          <p:nvPr/>
        </p:nvSpPr>
        <p:spPr>
          <a:xfrm>
            <a:off x="870928" y="4122291"/>
            <a:ext cx="452703" cy="40473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8" name="TextBox 7">
            <a:extLst>
              <a:ext uri="{FF2B5EF4-FFF2-40B4-BE49-F238E27FC236}">
                <a16:creationId xmlns:a16="http://schemas.microsoft.com/office/drawing/2014/main" id="{F451119D-5B90-EC45-BD96-575F357C24BA}"/>
              </a:ext>
            </a:extLst>
          </p:cNvPr>
          <p:cNvSpPr txBox="1"/>
          <p:nvPr/>
        </p:nvSpPr>
        <p:spPr>
          <a:xfrm>
            <a:off x="2173574" y="3577865"/>
            <a:ext cx="1173655" cy="646331"/>
          </a:xfrm>
          <a:prstGeom prst="rect">
            <a:avLst/>
          </a:prstGeom>
          <a:noFill/>
        </p:spPr>
        <p:txBody>
          <a:bodyPr wrap="none" rtlCol="0">
            <a:spAutoFit/>
          </a:bodyPr>
          <a:lstStyle/>
          <a:p>
            <a:r>
              <a:rPr lang="en-US" dirty="0"/>
              <a:t>November</a:t>
            </a:r>
          </a:p>
          <a:p>
            <a:pPr algn="ctr"/>
            <a:r>
              <a:rPr lang="en-US" dirty="0"/>
              <a:t> 2018</a:t>
            </a:r>
          </a:p>
        </p:txBody>
      </p:sp>
      <p:sp>
        <p:nvSpPr>
          <p:cNvPr id="9" name="TextBox 8">
            <a:extLst>
              <a:ext uri="{FF2B5EF4-FFF2-40B4-BE49-F238E27FC236}">
                <a16:creationId xmlns:a16="http://schemas.microsoft.com/office/drawing/2014/main" id="{89F46F3F-9E1D-2B42-AF7A-7666D6E96EF9}"/>
              </a:ext>
            </a:extLst>
          </p:cNvPr>
          <p:cNvSpPr txBox="1"/>
          <p:nvPr/>
        </p:nvSpPr>
        <p:spPr>
          <a:xfrm>
            <a:off x="3973681" y="3254699"/>
            <a:ext cx="961674" cy="646331"/>
          </a:xfrm>
          <a:prstGeom prst="rect">
            <a:avLst/>
          </a:prstGeom>
          <a:noFill/>
        </p:spPr>
        <p:txBody>
          <a:bodyPr wrap="none" rtlCol="0">
            <a:spAutoFit/>
          </a:bodyPr>
          <a:lstStyle/>
          <a:p>
            <a:r>
              <a:rPr lang="en-US" dirty="0"/>
              <a:t>January </a:t>
            </a:r>
          </a:p>
          <a:p>
            <a:pPr algn="ctr"/>
            <a:r>
              <a:rPr lang="en-US" dirty="0"/>
              <a:t>2019</a:t>
            </a:r>
          </a:p>
        </p:txBody>
      </p:sp>
      <p:sp>
        <p:nvSpPr>
          <p:cNvPr id="10" name="TextBox 9">
            <a:extLst>
              <a:ext uri="{FF2B5EF4-FFF2-40B4-BE49-F238E27FC236}">
                <a16:creationId xmlns:a16="http://schemas.microsoft.com/office/drawing/2014/main" id="{C1133F19-1917-8247-A24F-89DC348F5217}"/>
              </a:ext>
            </a:extLst>
          </p:cNvPr>
          <p:cNvSpPr txBox="1"/>
          <p:nvPr/>
        </p:nvSpPr>
        <p:spPr>
          <a:xfrm>
            <a:off x="5534247" y="2840696"/>
            <a:ext cx="961674" cy="646331"/>
          </a:xfrm>
          <a:prstGeom prst="rect">
            <a:avLst/>
          </a:prstGeom>
          <a:noFill/>
        </p:spPr>
        <p:txBody>
          <a:bodyPr wrap="none" rtlCol="0">
            <a:spAutoFit/>
          </a:bodyPr>
          <a:lstStyle/>
          <a:p>
            <a:r>
              <a:rPr lang="en-US" dirty="0"/>
              <a:t>January </a:t>
            </a:r>
          </a:p>
          <a:p>
            <a:pPr algn="ctr"/>
            <a:r>
              <a:rPr lang="en-US" dirty="0"/>
              <a:t>2019</a:t>
            </a:r>
          </a:p>
        </p:txBody>
      </p:sp>
      <p:sp>
        <p:nvSpPr>
          <p:cNvPr id="11" name="TextBox 10">
            <a:extLst>
              <a:ext uri="{FF2B5EF4-FFF2-40B4-BE49-F238E27FC236}">
                <a16:creationId xmlns:a16="http://schemas.microsoft.com/office/drawing/2014/main" id="{46437DE1-C97F-204C-9F41-707A931687C8}"/>
              </a:ext>
            </a:extLst>
          </p:cNvPr>
          <p:cNvSpPr txBox="1"/>
          <p:nvPr/>
        </p:nvSpPr>
        <p:spPr>
          <a:xfrm>
            <a:off x="7143409" y="2400547"/>
            <a:ext cx="1075294" cy="646331"/>
          </a:xfrm>
          <a:prstGeom prst="rect">
            <a:avLst/>
          </a:prstGeom>
          <a:noFill/>
        </p:spPr>
        <p:txBody>
          <a:bodyPr wrap="none" rtlCol="0">
            <a:spAutoFit/>
          </a:bodyPr>
          <a:lstStyle/>
          <a:p>
            <a:r>
              <a:rPr lang="en-US" dirty="0"/>
              <a:t>February </a:t>
            </a:r>
          </a:p>
          <a:p>
            <a:pPr algn="ctr"/>
            <a:r>
              <a:rPr lang="en-US" dirty="0"/>
              <a:t>2019</a:t>
            </a:r>
          </a:p>
        </p:txBody>
      </p:sp>
      <p:sp>
        <p:nvSpPr>
          <p:cNvPr id="12" name="TextBox 11">
            <a:extLst>
              <a:ext uri="{FF2B5EF4-FFF2-40B4-BE49-F238E27FC236}">
                <a16:creationId xmlns:a16="http://schemas.microsoft.com/office/drawing/2014/main" id="{92C4EEB6-5543-124B-87A6-8CD1FDCEFFDD}"/>
              </a:ext>
            </a:extLst>
          </p:cNvPr>
          <p:cNvSpPr txBox="1"/>
          <p:nvPr/>
        </p:nvSpPr>
        <p:spPr>
          <a:xfrm>
            <a:off x="8992673" y="2031948"/>
            <a:ext cx="670376" cy="646331"/>
          </a:xfrm>
          <a:prstGeom prst="rect">
            <a:avLst/>
          </a:prstGeom>
          <a:noFill/>
        </p:spPr>
        <p:txBody>
          <a:bodyPr wrap="none" rtlCol="0">
            <a:spAutoFit/>
          </a:bodyPr>
          <a:lstStyle/>
          <a:p>
            <a:r>
              <a:rPr lang="en-US" dirty="0"/>
              <a:t>June </a:t>
            </a:r>
          </a:p>
          <a:p>
            <a:pPr algn="ctr"/>
            <a:r>
              <a:rPr lang="en-US" dirty="0"/>
              <a:t>2019</a:t>
            </a:r>
          </a:p>
        </p:txBody>
      </p:sp>
      <p:sp>
        <p:nvSpPr>
          <p:cNvPr id="13" name="TextBox 12">
            <a:extLst>
              <a:ext uri="{FF2B5EF4-FFF2-40B4-BE49-F238E27FC236}">
                <a16:creationId xmlns:a16="http://schemas.microsoft.com/office/drawing/2014/main" id="{3ED012F3-3A5C-0647-9680-B0070D156846}"/>
              </a:ext>
            </a:extLst>
          </p:cNvPr>
          <p:cNvSpPr txBox="1"/>
          <p:nvPr/>
        </p:nvSpPr>
        <p:spPr>
          <a:xfrm>
            <a:off x="10432779" y="1689655"/>
            <a:ext cx="1318011" cy="646331"/>
          </a:xfrm>
          <a:prstGeom prst="rect">
            <a:avLst/>
          </a:prstGeom>
          <a:noFill/>
        </p:spPr>
        <p:txBody>
          <a:bodyPr wrap="square" rtlCol="0">
            <a:spAutoFit/>
          </a:bodyPr>
          <a:lstStyle/>
          <a:p>
            <a:r>
              <a:rPr lang="en-US" dirty="0"/>
              <a:t>July 2019 &amp; July 2020</a:t>
            </a:r>
          </a:p>
        </p:txBody>
      </p:sp>
    </p:spTree>
    <p:extLst>
      <p:ext uri="{BB962C8B-B14F-4D97-AF65-F5344CB8AC3E}">
        <p14:creationId xmlns:p14="http://schemas.microsoft.com/office/powerpoint/2010/main" val="353925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6FBE-6EAC-4D4A-AD86-71B1E81CA2FC}"/>
              </a:ext>
            </a:extLst>
          </p:cNvPr>
          <p:cNvSpPr>
            <a:spLocks noGrp="1"/>
          </p:cNvSpPr>
          <p:nvPr>
            <p:ph type="title"/>
          </p:nvPr>
        </p:nvSpPr>
        <p:spPr/>
        <p:txBody>
          <a:bodyPr/>
          <a:lstStyle/>
          <a:p>
            <a:pPr algn="ctr"/>
            <a:r>
              <a:rPr lang="en-US" dirty="0"/>
              <a:t>The Game Plan – Custom Training</a:t>
            </a:r>
          </a:p>
        </p:txBody>
      </p:sp>
      <p:sp>
        <p:nvSpPr>
          <p:cNvPr id="3" name="Content Placeholder 2">
            <a:extLst>
              <a:ext uri="{FF2B5EF4-FFF2-40B4-BE49-F238E27FC236}">
                <a16:creationId xmlns:a16="http://schemas.microsoft.com/office/drawing/2014/main" id="{76D64068-BBF0-2F4A-B283-EBC6520E63BC}"/>
              </a:ext>
            </a:extLst>
          </p:cNvPr>
          <p:cNvSpPr>
            <a:spLocks noGrp="1"/>
          </p:cNvSpPr>
          <p:nvPr>
            <p:ph idx="1"/>
          </p:nvPr>
        </p:nvSpPr>
        <p:spPr>
          <a:xfrm>
            <a:off x="1097280" y="1737360"/>
            <a:ext cx="10058400" cy="3968819"/>
          </a:xfrm>
        </p:spPr>
        <p:txBody>
          <a:bodyPr>
            <a:normAutofit/>
          </a:bodyPr>
          <a:lstStyle/>
          <a:p>
            <a:pPr>
              <a:buFont typeface="Wingdings" pitchFamily="2" charset="2"/>
              <a:buChar char="Ø"/>
            </a:pPr>
            <a:endParaRPr lang="en-US" dirty="0"/>
          </a:p>
          <a:p>
            <a:pPr>
              <a:buFont typeface="Wingdings" pitchFamily="2" charset="2"/>
              <a:buChar char="Ø"/>
            </a:pPr>
            <a:endParaRPr lang="en-US" dirty="0"/>
          </a:p>
        </p:txBody>
      </p:sp>
      <p:pic>
        <p:nvPicPr>
          <p:cNvPr id="7" name="Picture 6">
            <a:extLst>
              <a:ext uri="{FF2B5EF4-FFF2-40B4-BE49-F238E27FC236}">
                <a16:creationId xmlns:a16="http://schemas.microsoft.com/office/drawing/2014/main" id="{0474A3F8-2839-894C-9324-3FFF6C5F4906}"/>
              </a:ext>
            </a:extLst>
          </p:cNvPr>
          <p:cNvPicPr>
            <a:picLocks noChangeAspect="1"/>
          </p:cNvPicPr>
          <p:nvPr/>
        </p:nvPicPr>
        <p:blipFill>
          <a:blip r:embed="rId3"/>
          <a:stretch>
            <a:fillRect/>
          </a:stretch>
        </p:blipFill>
        <p:spPr>
          <a:xfrm>
            <a:off x="1510140" y="4791201"/>
            <a:ext cx="1192058" cy="1163676"/>
          </a:xfrm>
          <a:prstGeom prst="rect">
            <a:avLst/>
          </a:prstGeom>
        </p:spPr>
      </p:pic>
      <p:pic>
        <p:nvPicPr>
          <p:cNvPr id="9" name="Picture 8">
            <a:extLst>
              <a:ext uri="{FF2B5EF4-FFF2-40B4-BE49-F238E27FC236}">
                <a16:creationId xmlns:a16="http://schemas.microsoft.com/office/drawing/2014/main" id="{BEA829EA-771A-C049-9666-555D451A4095}"/>
              </a:ext>
            </a:extLst>
          </p:cNvPr>
          <p:cNvPicPr>
            <a:picLocks noChangeAspect="1"/>
          </p:cNvPicPr>
          <p:nvPr/>
        </p:nvPicPr>
        <p:blipFill>
          <a:blip r:embed="rId4"/>
          <a:stretch>
            <a:fillRect/>
          </a:stretch>
        </p:blipFill>
        <p:spPr>
          <a:xfrm>
            <a:off x="1511711" y="2005779"/>
            <a:ext cx="1214608" cy="1176946"/>
          </a:xfrm>
          <a:prstGeom prst="rect">
            <a:avLst/>
          </a:prstGeom>
        </p:spPr>
      </p:pic>
      <p:pic>
        <p:nvPicPr>
          <p:cNvPr id="11" name="Picture 10">
            <a:extLst>
              <a:ext uri="{FF2B5EF4-FFF2-40B4-BE49-F238E27FC236}">
                <a16:creationId xmlns:a16="http://schemas.microsoft.com/office/drawing/2014/main" id="{F1345B59-95A6-3448-94FC-22D91379E7DF}"/>
              </a:ext>
            </a:extLst>
          </p:cNvPr>
          <p:cNvPicPr>
            <a:picLocks noChangeAspect="1"/>
          </p:cNvPicPr>
          <p:nvPr/>
        </p:nvPicPr>
        <p:blipFill>
          <a:blip r:embed="rId5"/>
          <a:stretch>
            <a:fillRect/>
          </a:stretch>
        </p:blipFill>
        <p:spPr>
          <a:xfrm>
            <a:off x="1479319" y="3363532"/>
            <a:ext cx="1279392" cy="1175146"/>
          </a:xfrm>
          <a:prstGeom prst="rect">
            <a:avLst/>
          </a:prstGeom>
        </p:spPr>
      </p:pic>
      <p:sp>
        <p:nvSpPr>
          <p:cNvPr id="4" name="TextBox 3">
            <a:extLst>
              <a:ext uri="{FF2B5EF4-FFF2-40B4-BE49-F238E27FC236}">
                <a16:creationId xmlns:a16="http://schemas.microsoft.com/office/drawing/2014/main" id="{1CB4D043-89B1-1F4F-A412-8ACE6BDDEC1A}"/>
              </a:ext>
            </a:extLst>
          </p:cNvPr>
          <p:cNvSpPr txBox="1"/>
          <p:nvPr/>
        </p:nvSpPr>
        <p:spPr>
          <a:xfrm>
            <a:off x="2791103" y="2005779"/>
            <a:ext cx="8217556" cy="3970318"/>
          </a:xfrm>
          <a:prstGeom prst="rect">
            <a:avLst/>
          </a:prstGeom>
          <a:noFill/>
        </p:spPr>
        <p:txBody>
          <a:bodyPr wrap="square" rtlCol="0">
            <a:spAutoFit/>
          </a:bodyPr>
          <a:lstStyle/>
          <a:p>
            <a:r>
              <a:rPr lang="en-US" dirty="0"/>
              <a:t>Online (30 minutes)</a:t>
            </a:r>
          </a:p>
          <a:p>
            <a:pPr marL="285750" indent="-285750">
              <a:buFontTx/>
              <a:buChar char="-"/>
            </a:pPr>
            <a:r>
              <a:rPr lang="en-US" dirty="0"/>
              <a:t>Main organizational and operational stressors</a:t>
            </a:r>
          </a:p>
          <a:p>
            <a:pPr marL="285750" indent="-285750">
              <a:buFontTx/>
              <a:buChar char="-"/>
            </a:pPr>
            <a:r>
              <a:rPr lang="en-US" dirty="0"/>
              <a:t>Resources for resilience</a:t>
            </a:r>
          </a:p>
          <a:p>
            <a:pPr marL="285750" indent="-285750">
              <a:buFontTx/>
              <a:buChar char="-"/>
            </a:pPr>
            <a:r>
              <a:rPr lang="en-US" dirty="0"/>
              <a:t>Protective factors overview</a:t>
            </a:r>
          </a:p>
          <a:p>
            <a:pPr marL="285750" indent="-285750">
              <a:buFontTx/>
              <a:buChar char="-"/>
            </a:pPr>
            <a:endParaRPr lang="en-US" dirty="0"/>
          </a:p>
          <a:p>
            <a:r>
              <a:rPr lang="en-US" dirty="0"/>
              <a:t>Online (2 hours)</a:t>
            </a:r>
          </a:p>
          <a:p>
            <a:pPr marL="285750" indent="-285750">
              <a:buFontTx/>
              <a:buChar char="-"/>
            </a:pPr>
            <a:r>
              <a:rPr lang="en-US" dirty="0"/>
              <a:t>Implementation into your life</a:t>
            </a:r>
          </a:p>
          <a:p>
            <a:pPr marL="285750" indent="-285750">
              <a:buFontTx/>
              <a:buChar char="-"/>
            </a:pPr>
            <a:r>
              <a:rPr lang="en-US" dirty="0"/>
              <a:t>Specific strategies for organizational and operational stressors</a:t>
            </a:r>
          </a:p>
          <a:p>
            <a:pPr marL="285750" indent="-285750">
              <a:buFontTx/>
              <a:buChar char="-"/>
            </a:pPr>
            <a:r>
              <a:rPr lang="en-US" dirty="0"/>
              <a:t>Leadership Training</a:t>
            </a:r>
          </a:p>
          <a:p>
            <a:endParaRPr lang="en-US" dirty="0"/>
          </a:p>
          <a:p>
            <a:r>
              <a:rPr lang="en-US" dirty="0"/>
              <a:t>In-person (4 hours)</a:t>
            </a:r>
          </a:p>
          <a:p>
            <a:pPr marL="285750" indent="-285750">
              <a:buFontTx/>
              <a:buChar char="-"/>
            </a:pPr>
            <a:r>
              <a:rPr lang="en-US" dirty="0"/>
              <a:t>Bringing teams together </a:t>
            </a:r>
          </a:p>
          <a:p>
            <a:pPr marL="285750" indent="-285750">
              <a:buFontTx/>
              <a:buChar char="-"/>
            </a:pPr>
            <a:r>
              <a:rPr lang="en-US" dirty="0"/>
              <a:t>Sense of purpose</a:t>
            </a:r>
          </a:p>
          <a:p>
            <a:pPr marL="285750" indent="-285750">
              <a:buFontTx/>
              <a:buChar char="-"/>
            </a:pPr>
            <a:r>
              <a:rPr lang="en-US" dirty="0"/>
              <a:t>Sustainability</a:t>
            </a:r>
          </a:p>
        </p:txBody>
      </p:sp>
    </p:spTree>
    <p:extLst>
      <p:ext uri="{BB962C8B-B14F-4D97-AF65-F5344CB8AC3E}">
        <p14:creationId xmlns:p14="http://schemas.microsoft.com/office/powerpoint/2010/main" val="33155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 calcmode="lin" valueType="num">
                                      <p:cBhvr additive="base">
                                        <p:cTn id="4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 calcmode="lin" valueType="num">
                                      <p:cBhvr additive="base">
                                        <p:cTn id="5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anim calcmode="lin" valueType="num">
                                      <p:cBhvr additive="base">
                                        <p:cTn id="5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A12B4-EE26-6F4E-A4B2-53A605982DD5}"/>
              </a:ext>
            </a:extLst>
          </p:cNvPr>
          <p:cNvSpPr>
            <a:spLocks noGrp="1"/>
          </p:cNvSpPr>
          <p:nvPr>
            <p:ph type="title"/>
          </p:nvPr>
        </p:nvSpPr>
        <p:spPr/>
        <p:txBody>
          <a:bodyPr/>
          <a:lstStyle/>
          <a:p>
            <a:pPr algn="ctr"/>
            <a:r>
              <a:rPr lang="en-US" dirty="0"/>
              <a:t>Training</a:t>
            </a:r>
          </a:p>
        </p:txBody>
      </p:sp>
      <p:sp>
        <p:nvSpPr>
          <p:cNvPr id="3" name="Content Placeholder 2">
            <a:extLst>
              <a:ext uri="{FF2B5EF4-FFF2-40B4-BE49-F238E27FC236}">
                <a16:creationId xmlns:a16="http://schemas.microsoft.com/office/drawing/2014/main" id="{E1ED2C1C-7EC6-4349-BBC9-C32CC5400F03}"/>
              </a:ext>
            </a:extLst>
          </p:cNvPr>
          <p:cNvSpPr>
            <a:spLocks noGrp="1"/>
          </p:cNvSpPr>
          <p:nvPr>
            <p:ph idx="1"/>
          </p:nvPr>
        </p:nvSpPr>
        <p:spPr/>
        <p:txBody>
          <a:bodyPr>
            <a:normAutofit/>
          </a:bodyPr>
          <a:lstStyle/>
          <a:p>
            <a:pPr>
              <a:buFont typeface="Wingdings" pitchFamily="2" charset="2"/>
              <a:buChar char="Ø"/>
            </a:pPr>
            <a:r>
              <a:rPr lang="en-US" dirty="0"/>
              <a:t> Welcome</a:t>
            </a:r>
          </a:p>
          <a:p>
            <a:pPr marL="0" indent="0">
              <a:buNone/>
            </a:pPr>
            <a:endParaRPr lang="en-CA" i="1" dirty="0"/>
          </a:p>
          <a:p>
            <a:pPr>
              <a:buFont typeface="Wingdings" pitchFamily="2" charset="2"/>
              <a:buChar char="Ø"/>
            </a:pPr>
            <a:endParaRPr lang="en-US" dirty="0"/>
          </a:p>
          <a:p>
            <a:pPr>
              <a:buFont typeface="Wingdings" pitchFamily="2" charset="2"/>
              <a:buChar char="Ø"/>
            </a:pPr>
            <a:endParaRPr lang="en-US" dirty="0"/>
          </a:p>
        </p:txBody>
      </p:sp>
      <p:pic>
        <p:nvPicPr>
          <p:cNvPr id="6" name="Picture 5">
            <a:extLst>
              <a:ext uri="{FF2B5EF4-FFF2-40B4-BE49-F238E27FC236}">
                <a16:creationId xmlns:a16="http://schemas.microsoft.com/office/drawing/2014/main" id="{C75F4536-66C1-8F43-A923-CD6502A45207}"/>
              </a:ext>
            </a:extLst>
          </p:cNvPr>
          <p:cNvPicPr>
            <a:picLocks noChangeAspect="1"/>
          </p:cNvPicPr>
          <p:nvPr/>
        </p:nvPicPr>
        <p:blipFill>
          <a:blip r:embed="rId3"/>
          <a:stretch>
            <a:fillRect/>
          </a:stretch>
        </p:blipFill>
        <p:spPr>
          <a:xfrm>
            <a:off x="4291212" y="2330714"/>
            <a:ext cx="3670536" cy="3053399"/>
          </a:xfrm>
          <a:prstGeom prst="rect">
            <a:avLst/>
          </a:prstGeom>
        </p:spPr>
      </p:pic>
      <p:pic>
        <p:nvPicPr>
          <p:cNvPr id="8" name="Picture 7">
            <a:extLst>
              <a:ext uri="{FF2B5EF4-FFF2-40B4-BE49-F238E27FC236}">
                <a16:creationId xmlns:a16="http://schemas.microsoft.com/office/drawing/2014/main" id="{CA92530C-3AEC-324D-9F1A-E35A4AD2A506}"/>
              </a:ext>
            </a:extLst>
          </p:cNvPr>
          <p:cNvPicPr>
            <a:picLocks noChangeAspect="1"/>
          </p:cNvPicPr>
          <p:nvPr/>
        </p:nvPicPr>
        <p:blipFill>
          <a:blip r:embed="rId4"/>
          <a:stretch>
            <a:fillRect/>
          </a:stretch>
        </p:blipFill>
        <p:spPr>
          <a:xfrm>
            <a:off x="3651516" y="837583"/>
            <a:ext cx="1279392" cy="1175146"/>
          </a:xfrm>
          <a:prstGeom prst="rect">
            <a:avLst/>
          </a:prstGeom>
        </p:spPr>
      </p:pic>
    </p:spTree>
    <p:extLst>
      <p:ext uri="{BB962C8B-B14F-4D97-AF65-F5344CB8AC3E}">
        <p14:creationId xmlns:p14="http://schemas.microsoft.com/office/powerpoint/2010/main" val="4592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A8D0-A394-8146-B5D4-3F978BA6EBD6}"/>
              </a:ext>
            </a:extLst>
          </p:cNvPr>
          <p:cNvSpPr>
            <a:spLocks noGrp="1"/>
          </p:cNvSpPr>
          <p:nvPr>
            <p:ph type="title"/>
          </p:nvPr>
        </p:nvSpPr>
        <p:spPr/>
        <p:txBody>
          <a:bodyPr/>
          <a:lstStyle/>
          <a:p>
            <a:pPr algn="ctr"/>
            <a:r>
              <a:rPr lang="en-US" dirty="0"/>
              <a:t>What do you say?</a:t>
            </a:r>
          </a:p>
        </p:txBody>
      </p:sp>
      <p:sp>
        <p:nvSpPr>
          <p:cNvPr id="7" name="Action Button: Custom 6">
            <a:hlinkClick r:id="" action="ppaction://hlinkshowjump?jump=nextslide" highlightClick="1"/>
            <a:extLst>
              <a:ext uri="{FF2B5EF4-FFF2-40B4-BE49-F238E27FC236}">
                <a16:creationId xmlns:a16="http://schemas.microsoft.com/office/drawing/2014/main" id="{BEFBD743-A9CF-A64A-AD48-9850C0B95360}"/>
              </a:ext>
            </a:extLst>
          </p:cNvPr>
          <p:cNvSpPr/>
          <p:nvPr/>
        </p:nvSpPr>
        <p:spPr>
          <a:xfrm>
            <a:off x="3894908" y="2972650"/>
            <a:ext cx="4463143" cy="141168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LETS DO IT!!! </a:t>
            </a:r>
          </a:p>
        </p:txBody>
      </p:sp>
      <p:pic>
        <p:nvPicPr>
          <p:cNvPr id="8" name="Picture 7">
            <a:extLst>
              <a:ext uri="{FF2B5EF4-FFF2-40B4-BE49-F238E27FC236}">
                <a16:creationId xmlns:a16="http://schemas.microsoft.com/office/drawing/2014/main" id="{9D3F9988-CA8D-884E-BD5E-1353195EB9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7279" y="1678769"/>
            <a:ext cx="1463350" cy="3999441"/>
          </a:xfrm>
          <a:prstGeom prst="rect">
            <a:avLst/>
          </a:prstGeom>
          <a:noFill/>
          <a:ln>
            <a:noFill/>
          </a:ln>
        </p:spPr>
      </p:pic>
      <p:pic>
        <p:nvPicPr>
          <p:cNvPr id="9" name="Content Placeholder 8">
            <a:extLst>
              <a:ext uri="{FF2B5EF4-FFF2-40B4-BE49-F238E27FC236}">
                <a16:creationId xmlns:a16="http://schemas.microsoft.com/office/drawing/2014/main" id="{63C6022F-97DC-694D-875F-7F3B25A66FC4}"/>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856388" y="1888793"/>
            <a:ext cx="1555959" cy="4022725"/>
          </a:xfrm>
          <a:prstGeom prst="rect">
            <a:avLst/>
          </a:prstGeom>
          <a:noFill/>
          <a:ln>
            <a:noFill/>
          </a:ln>
        </p:spPr>
      </p:pic>
    </p:spTree>
    <p:extLst>
      <p:ext uri="{BB962C8B-B14F-4D97-AF65-F5344CB8AC3E}">
        <p14:creationId xmlns:p14="http://schemas.microsoft.com/office/powerpoint/2010/main" val="1487910676"/>
      </p:ext>
    </p:extLst>
  </p:cSld>
  <p:clrMapOvr>
    <a:masterClrMapping/>
  </p:clrMapOvr>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7899</TotalTime>
  <Words>1247</Words>
  <Application>Microsoft Macintosh PowerPoint</Application>
  <PresentationFormat>Widescreen</PresentationFormat>
  <Paragraphs>262</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Retrospect</vt:lpstr>
      <vt:lpstr>Increasing Officer Mental Health for the Long Haul: Introducing an Innovative and Customizable Online Mental Health and PTSD Prevention Training Tool.</vt:lpstr>
      <vt:lpstr>Overview</vt:lpstr>
      <vt:lpstr>The Opportunity</vt:lpstr>
      <vt:lpstr>Evidence Informed Online Training</vt:lpstr>
      <vt:lpstr>What is Resilience?</vt:lpstr>
      <vt:lpstr>The Research Plan</vt:lpstr>
      <vt:lpstr>The Game Plan – Custom Training</vt:lpstr>
      <vt:lpstr>Training</vt:lpstr>
      <vt:lpstr>What do you say?</vt:lpstr>
      <vt:lpstr>QUIZ</vt:lpstr>
      <vt:lpstr>Module 1 - Emotional Intelligence </vt:lpstr>
      <vt:lpstr>Step 1 -Mindfulness</vt:lpstr>
      <vt:lpstr>Step 2 - Understanding Stressors </vt:lpstr>
      <vt:lpstr>Step 2 – Understanding Stressors </vt:lpstr>
      <vt:lpstr>Step 3 - Coping </vt:lpstr>
      <vt:lpstr>PowerPoint Presentation</vt:lpstr>
      <vt:lpstr>Step 3 - Coping </vt:lpstr>
      <vt:lpstr>Step 4 – Enhancing Resilience</vt:lpstr>
      <vt:lpstr>Key Take Away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Ann Baynton</dc:creator>
  <cp:lastModifiedBy>Yasmeen Krameddine</cp:lastModifiedBy>
  <cp:revision>331</cp:revision>
  <cp:lastPrinted>2018-10-03T17:08:24Z</cp:lastPrinted>
  <dcterms:created xsi:type="dcterms:W3CDTF">2015-02-05T23:58:57Z</dcterms:created>
  <dcterms:modified xsi:type="dcterms:W3CDTF">2018-10-24T04:27:06Z</dcterms:modified>
</cp:coreProperties>
</file>