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Lst>
  <p:notesMasterIdLst>
    <p:notesMasterId r:id="rId14"/>
  </p:notesMasterIdLst>
  <p:sldIdLst>
    <p:sldId id="257" r:id="rId3"/>
    <p:sldId id="338" r:id="rId4"/>
    <p:sldId id="264" r:id="rId5"/>
    <p:sldId id="265" r:id="rId6"/>
    <p:sldId id="337" r:id="rId7"/>
    <p:sldId id="269" r:id="rId8"/>
    <p:sldId id="270" r:id="rId9"/>
    <p:sldId id="271" r:id="rId10"/>
    <p:sldId id="344" r:id="rId11"/>
    <p:sldId id="273" r:id="rId12"/>
    <p:sldId id="32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73" autoAdjust="0"/>
    <p:restoredTop sz="94660"/>
  </p:normalViewPr>
  <p:slideViewPr>
    <p:cSldViewPr>
      <p:cViewPr varScale="1">
        <p:scale>
          <a:sx n="36" d="100"/>
          <a:sy n="36" d="100"/>
        </p:scale>
        <p:origin x="1277" y="19"/>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B85353-0C2C-490F-94A0-A8DD23CF1BC8}" type="datetimeFigureOut">
              <a:rPr lang="en-US" smtClean="0"/>
              <a:pPr/>
              <a:t>10/22/2018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D25D4-B7AB-4167-8782-4F2FBEF8CA24}" type="slidenum">
              <a:rPr lang="en-GB" smtClean="0"/>
              <a:pPr/>
              <a:t>‹#›</a:t>
            </a:fld>
            <a:endParaRPr lang="en-GB" dirty="0"/>
          </a:p>
        </p:txBody>
      </p:sp>
    </p:spTree>
    <p:extLst>
      <p:ext uri="{BB962C8B-B14F-4D97-AF65-F5344CB8AC3E}">
        <p14:creationId xmlns:p14="http://schemas.microsoft.com/office/powerpoint/2010/main" val="3959017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D25D4-B7AB-4167-8782-4F2FBEF8CA24}" type="slidenum">
              <a:rPr lang="en-GB" smtClean="0"/>
              <a:pPr/>
              <a:t>11</a:t>
            </a:fld>
            <a:endParaRPr lang="en-GB" dirty="0"/>
          </a:p>
        </p:txBody>
      </p:sp>
    </p:spTree>
    <p:extLst>
      <p:ext uri="{BB962C8B-B14F-4D97-AF65-F5344CB8AC3E}">
        <p14:creationId xmlns:p14="http://schemas.microsoft.com/office/powerpoint/2010/main" val="31496775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712772589"/>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207142450"/>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293908230"/>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75000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051355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02620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588094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708488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1744258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072262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7982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54709756"/>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9931602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533426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70931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536258741"/>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95932668"/>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177938342"/>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20372000"/>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677507216"/>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233606723"/>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25364297"/>
      </p:ext>
    </p:extLst>
  </p:cSld>
  <p:clrMapOvr>
    <a:masterClrMapping/>
  </p:clrMapOvr>
  <mc:AlternateContent xmlns:mc="http://schemas.openxmlformats.org/markup-compatibility/2006" xmlns:p14="http://schemas.microsoft.com/office/powerpoint/2010/main">
    <mc:Choice Requires="p14">
      <p:transition p14:dur="10">
        <p:sndAc>
          <p:stSnd>
            <p:snd r:embed="rId1" name="applause.wav"/>
          </p:stSnd>
        </p:sndAc>
      </p:transition>
    </mc:Choice>
    <mc:Fallback xmlns="">
      <p:transition>
        <p:sndAc>
          <p:stSnd>
            <p:snd r:embed="rId3" name="applause.wav"/>
          </p:stSnd>
        </p:sndAc>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56923589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mc:AlternateContent xmlns:mc="http://schemas.openxmlformats.org/markup-compatibility/2006" xmlns:p14="http://schemas.microsoft.com/office/powerpoint/2010/main">
    <mc:Choice Requires="p14">
      <p:transition p14:dur="10">
        <p:sndAc>
          <p:stSnd>
            <p:snd r:embed="rId13" name="applause.wav"/>
          </p:stSnd>
        </p:sndAc>
      </p:transition>
    </mc:Choice>
    <mc:Fallback xmlns="">
      <p:transition>
        <p:sndAc>
          <p:stSnd>
            <p:snd r:embed="rId14" name="applause.wav"/>
          </p:stSnd>
        </p:sndAc>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C645791-D667-49C5-8E2B-667960A440BB}" type="datetimeFigureOut">
              <a:rPr lang="en-GB" smtClean="0">
                <a:solidFill>
                  <a:prstClr val="black">
                    <a:tint val="75000"/>
                  </a:prstClr>
                </a:solidFill>
              </a:rPr>
              <a:pPr/>
              <a:t>22/10/2018</a:t>
            </a:fld>
            <a:endParaRPr lang="en-GB"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3622BF-714A-49B4-8F7C-7B0463A05EA0}"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62726317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gnetic Disk 6"/>
          <p:cNvSpPr/>
          <p:nvPr/>
        </p:nvSpPr>
        <p:spPr>
          <a:xfrm rot="16200000">
            <a:off x="4114800" y="1717964"/>
            <a:ext cx="914400" cy="9144000"/>
          </a:xfrm>
          <a:prstGeom prst="flowChartMagneticDisk">
            <a:avLst/>
          </a:prstGeom>
          <a:effectLst>
            <a:outerShdw blurRad="76200" dir="18900000" sy="23000" kx="-1200000" algn="bl" rotWithShape="0">
              <a:prstClr val="black">
                <a:alpha val="20000"/>
              </a:prstClr>
            </a:outerShdw>
            <a:reflection blurRad="6350" stA="50000" endA="300" endPos="55000" dir="5400000" sy="-100000" algn="bl" rotWithShape="0"/>
          </a:effectLst>
        </p:spPr>
        <p:style>
          <a:lnRef idx="0">
            <a:schemeClr val="accent2"/>
          </a:lnRef>
          <a:fillRef idx="3">
            <a:schemeClr val="accent2"/>
          </a:fillRef>
          <a:effectRef idx="3">
            <a:schemeClr val="accent2"/>
          </a:effectRef>
          <a:fontRef idx="minor">
            <a:schemeClr val="lt1"/>
          </a:fontRef>
        </p:style>
        <p:txBody>
          <a:bodyPr vert="vert" anchor="ctr"/>
          <a:lstStyle/>
          <a:p>
            <a:pPr algn="ctr">
              <a:defRPr/>
            </a:pPr>
            <a:endParaRPr lang="en-US" dirty="0"/>
          </a:p>
        </p:txBody>
      </p:sp>
      <p:pic>
        <p:nvPicPr>
          <p:cNvPr id="5123"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7315200" y="5832475"/>
            <a:ext cx="914400" cy="914400"/>
          </a:xfrm>
          <a:prstGeom prst="rect">
            <a:avLst/>
          </a:prstGeom>
          <a:noFill/>
          <a:ln w="9525">
            <a:noFill/>
            <a:miter lim="800000"/>
            <a:headEnd/>
            <a:tailEnd/>
          </a:ln>
        </p:spPr>
      </p:pic>
      <p:sp>
        <p:nvSpPr>
          <p:cNvPr id="2" name="Title 1"/>
          <p:cNvSpPr>
            <a:spLocks noGrp="1"/>
          </p:cNvSpPr>
          <p:nvPr>
            <p:ph type="ctrTitle"/>
          </p:nvPr>
        </p:nvSpPr>
        <p:spPr>
          <a:xfrm>
            <a:off x="457200" y="228600"/>
            <a:ext cx="7772400" cy="3429000"/>
          </a:xfrm>
        </p:spPr>
        <p:txBody>
          <a:bodyPr>
            <a:normAutofit/>
          </a:bodyPr>
          <a:lstStyle/>
          <a:p>
            <a:pPr>
              <a:defRPr/>
            </a:pPr>
            <a:r>
              <a:rPr lang="en-US" sz="4000" b="1" dirty="0">
                <a:solidFill>
                  <a:srgbClr val="EF4129"/>
                </a:solidFill>
                <a:latin typeface="Calibri" panose="020F0502020204030204" pitchFamily="34" charset="0"/>
                <a:cs typeface="Arial" pitchFamily="34" charset="0"/>
              </a:rPr>
              <a:t>WHOM SHOULD WE CONCENTRATE ON IN ENFORCING THE LAWS ON PUBLIC MORALITY? </a:t>
            </a:r>
            <a:endParaRPr lang="en-US" sz="4000" dirty="0"/>
          </a:p>
        </p:txBody>
      </p:sp>
      <p:sp>
        <p:nvSpPr>
          <p:cNvPr id="5125" name="Subtitle 2"/>
          <p:cNvSpPr>
            <a:spLocks noGrp="1"/>
          </p:cNvSpPr>
          <p:nvPr>
            <p:ph type="subTitle" idx="1"/>
          </p:nvPr>
        </p:nvSpPr>
        <p:spPr>
          <a:xfrm>
            <a:off x="152400" y="3810000"/>
            <a:ext cx="8458200" cy="1676400"/>
          </a:xfrm>
        </p:spPr>
        <p:txBody>
          <a:bodyPr/>
          <a:lstStyle/>
          <a:p>
            <a:pPr lvl="0" defTabSz="457200">
              <a:lnSpc>
                <a:spcPct val="100000"/>
              </a:lnSpc>
              <a:spcBef>
                <a:spcPct val="20000"/>
              </a:spcBef>
            </a:pPr>
            <a:r>
              <a:rPr lang="en-US" sz="3600" dirty="0" smtClean="0"/>
              <a:t> </a:t>
            </a:r>
            <a:r>
              <a:rPr lang="en-US" sz="3200" dirty="0">
                <a:solidFill>
                  <a:prstClr val="black">
                    <a:tint val="75000"/>
                  </a:prstClr>
                </a:solidFill>
                <a:latin typeface="Calibri" panose="020F0502020204030204" pitchFamily="34" charset="0"/>
                <a:cs typeface="Arial" pitchFamily="34" charset="0"/>
              </a:rPr>
              <a:t>ACP. JONES BLANTARI(BSc; MPH)GPS</a:t>
            </a:r>
          </a:p>
          <a:p>
            <a:pPr lvl="0" defTabSz="457200">
              <a:lnSpc>
                <a:spcPct val="100000"/>
              </a:lnSpc>
              <a:spcBef>
                <a:spcPct val="20000"/>
              </a:spcBef>
            </a:pPr>
            <a:r>
              <a:rPr lang="en-US" sz="3200" dirty="0">
                <a:solidFill>
                  <a:prstClr val="black">
                    <a:tint val="75000"/>
                  </a:prstClr>
                </a:solidFill>
                <a:latin typeface="Calibri" panose="020F0502020204030204" pitchFamily="34" charset="0"/>
                <a:cs typeface="Arial" pitchFamily="34" charset="0"/>
              </a:rPr>
              <a:t>ASP. THOMAS SALIFU NDEOGO(BSc; MBA)GPS</a:t>
            </a:r>
          </a:p>
          <a:p>
            <a:endParaRPr lang="en-GB" sz="3200" dirty="0"/>
          </a:p>
          <a:p>
            <a:pPr marR="0" algn="l" eaLnBrk="1" hangingPunct="1"/>
            <a:endParaRPr lang="en-US" sz="3200" b="1" dirty="0" smtClean="0"/>
          </a:p>
        </p:txBody>
      </p:sp>
      <p:sp>
        <p:nvSpPr>
          <p:cNvPr id="6" name="TextBox 5"/>
          <p:cNvSpPr txBox="1"/>
          <p:nvPr/>
        </p:nvSpPr>
        <p:spPr>
          <a:xfrm>
            <a:off x="1752601" y="5980647"/>
            <a:ext cx="5151154"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none">
            <a:spAutoFit/>
          </a:bodyPr>
          <a:lstStyle/>
          <a:p>
            <a:pPr>
              <a:defRPr/>
            </a:pPr>
            <a:r>
              <a:rPr lang="en-US" sz="3200" dirty="0">
                <a:solidFill>
                  <a:schemeClr val="bg1">
                    <a:lumMod val="95000"/>
                  </a:schemeClr>
                </a:solidFill>
              </a:rPr>
              <a:t>GHANA POLICE SERVICE</a:t>
            </a:r>
          </a:p>
        </p:txBody>
      </p:sp>
      <p:pic>
        <p:nvPicPr>
          <p:cNvPr id="5129"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685800" y="5816600"/>
            <a:ext cx="914400" cy="9144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10">
        <p:sndAc>
          <p:stSnd>
            <p:snd r:embed="rId2" name="applause.wav"/>
          </p:stSnd>
        </p:sndAc>
      </p:transition>
    </mc:Choice>
    <mc:Fallback xmlns="">
      <p:transition>
        <p:sndAc>
          <p:stSnd>
            <p:snd r:embed="rId4" name="applause.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a:solidFill>
                  <a:srgbClr val="EF4129"/>
                </a:solidFill>
                <a:latin typeface="Calibri" panose="020F0502020204030204" pitchFamily="34" charset="0"/>
                <a:cs typeface="Arial" pitchFamily="34" charset="0"/>
              </a:rPr>
              <a:t>NEXT STEPS</a:t>
            </a:r>
            <a:endParaRPr lang="en-GB" sz="4000" dirty="0"/>
          </a:p>
        </p:txBody>
      </p:sp>
      <p:sp>
        <p:nvSpPr>
          <p:cNvPr id="3" name="Content Placeholder 2"/>
          <p:cNvSpPr>
            <a:spLocks noGrp="1"/>
          </p:cNvSpPr>
          <p:nvPr>
            <p:ph idx="1"/>
          </p:nvPr>
        </p:nvSpPr>
        <p:spPr>
          <a:xfrm>
            <a:off x="457200" y="990600"/>
            <a:ext cx="8229600" cy="4724400"/>
          </a:xfrm>
        </p:spPr>
        <p:txBody>
          <a:bodyPr>
            <a:normAutofit/>
          </a:bodyPr>
          <a:lstStyle/>
          <a:p>
            <a:pPr marL="0" lvl="0" indent="0" defTabSz="457200">
              <a:lnSpc>
                <a:spcPct val="100000"/>
              </a:lnSpc>
              <a:spcBef>
                <a:spcPct val="20000"/>
              </a:spcBef>
              <a:buNone/>
            </a:pPr>
            <a:r>
              <a:rPr lang="en-US" sz="3000" b="1" dirty="0">
                <a:solidFill>
                  <a:prstClr val="black"/>
                </a:solidFill>
                <a:latin typeface="Calibri" panose="020F0502020204030204" pitchFamily="34" charset="0"/>
                <a:cs typeface="Arial" pitchFamily="34" charset="0"/>
              </a:rPr>
              <a:t>Acceptance is a major breakthrough to reform.</a:t>
            </a:r>
          </a:p>
          <a:p>
            <a:pPr marL="0" lvl="0" indent="0" defTabSz="457200">
              <a:lnSpc>
                <a:spcPct val="100000"/>
              </a:lnSpc>
              <a:spcBef>
                <a:spcPct val="20000"/>
              </a:spcBef>
              <a:buNone/>
            </a:pPr>
            <a:r>
              <a:rPr lang="en-US" sz="3000" b="1" dirty="0">
                <a:solidFill>
                  <a:prstClr val="black"/>
                </a:solidFill>
                <a:latin typeface="Calibri" panose="020F0502020204030204" pitchFamily="34" charset="0"/>
                <a:cs typeface="Arial" pitchFamily="34" charset="0"/>
              </a:rPr>
              <a:t>Meaningful engagement with key partners is expected to result in the following:</a:t>
            </a:r>
          </a:p>
          <a:p>
            <a:pPr marL="342900" lvl="0" indent="-342900" defTabSz="457200">
              <a:lnSpc>
                <a:spcPct val="100000"/>
              </a:lnSpc>
              <a:spcBef>
                <a:spcPct val="20000"/>
              </a:spcBef>
              <a:buFont typeface="Arial"/>
              <a:buChar char="•"/>
            </a:pPr>
            <a:r>
              <a:rPr lang="en-US" sz="3000" b="1" dirty="0">
                <a:solidFill>
                  <a:prstClr val="black"/>
                </a:solidFill>
                <a:latin typeface="Calibri" panose="020F0502020204030204" pitchFamily="34" charset="0"/>
                <a:cs typeface="Arial" pitchFamily="34" charset="0"/>
              </a:rPr>
              <a:t>Consensus building</a:t>
            </a:r>
          </a:p>
          <a:p>
            <a:pPr marL="342900" lvl="0" indent="-342900" defTabSz="457200">
              <a:lnSpc>
                <a:spcPct val="100000"/>
              </a:lnSpc>
              <a:spcBef>
                <a:spcPct val="20000"/>
              </a:spcBef>
              <a:buFont typeface="Arial"/>
              <a:buChar char="•"/>
            </a:pPr>
            <a:r>
              <a:rPr lang="en-US" sz="3000" b="1" dirty="0">
                <a:solidFill>
                  <a:prstClr val="black"/>
                </a:solidFill>
                <a:latin typeface="Calibri" panose="020F0502020204030204" pitchFamily="34" charset="0"/>
                <a:cs typeface="Arial" pitchFamily="34" charset="0"/>
              </a:rPr>
              <a:t>Efficient use of available resources</a:t>
            </a:r>
          </a:p>
          <a:p>
            <a:pPr marL="342900" lvl="0" indent="-342900" defTabSz="457200">
              <a:lnSpc>
                <a:spcPct val="100000"/>
              </a:lnSpc>
              <a:spcBef>
                <a:spcPct val="20000"/>
              </a:spcBef>
              <a:buFont typeface="Arial"/>
              <a:buChar char="•"/>
            </a:pPr>
            <a:r>
              <a:rPr lang="en-US" sz="3000" b="1" dirty="0">
                <a:solidFill>
                  <a:prstClr val="black"/>
                </a:solidFill>
                <a:latin typeface="Calibri" panose="020F0502020204030204" pitchFamily="34" charset="0"/>
                <a:cs typeface="Arial" pitchFamily="34" charset="0"/>
              </a:rPr>
              <a:t>Sustainability of the program</a:t>
            </a:r>
          </a:p>
          <a:p>
            <a:pPr marL="342900" lvl="0" indent="-342900" defTabSz="457200">
              <a:lnSpc>
                <a:spcPct val="100000"/>
              </a:lnSpc>
              <a:spcBef>
                <a:spcPct val="20000"/>
              </a:spcBef>
              <a:buFont typeface="Arial"/>
              <a:buChar char="•"/>
            </a:pPr>
            <a:r>
              <a:rPr lang="en-US" sz="3000" b="1" dirty="0">
                <a:solidFill>
                  <a:prstClr val="black"/>
                </a:solidFill>
                <a:latin typeface="Calibri" panose="020F0502020204030204" pitchFamily="34" charset="0"/>
                <a:cs typeface="Arial" pitchFamily="34" charset="0"/>
              </a:rPr>
              <a:t>Ownership/buy-in</a:t>
            </a:r>
          </a:p>
          <a:p>
            <a:pPr marL="342900" lvl="0" indent="-342900" defTabSz="457200">
              <a:lnSpc>
                <a:spcPct val="100000"/>
              </a:lnSpc>
              <a:spcBef>
                <a:spcPct val="20000"/>
              </a:spcBef>
              <a:buFont typeface="Arial"/>
              <a:buChar char="•"/>
            </a:pPr>
            <a:r>
              <a:rPr lang="en-US" sz="3000" b="1" dirty="0">
                <a:solidFill>
                  <a:prstClr val="black"/>
                </a:solidFill>
                <a:latin typeface="Calibri" panose="020F0502020204030204" pitchFamily="34" charset="0"/>
                <a:cs typeface="Arial" pitchFamily="34" charset="0"/>
              </a:rPr>
              <a:t>Transparency</a:t>
            </a:r>
          </a:p>
          <a:p>
            <a:pPr marL="0" lvl="0" indent="0" algn="just">
              <a:buNone/>
            </a:pPr>
            <a:endParaRPr lang="en-GB" sz="3200" b="1" dirty="0" smtClean="0"/>
          </a:p>
          <a:p>
            <a:pPr lvl="0">
              <a:buNone/>
            </a:pPr>
            <a:endParaRPr lang="en-GB" sz="2800" dirty="0" smtClean="0"/>
          </a:p>
          <a:p>
            <a:endParaRPr lang="en-GB" sz="2800" dirty="0" smtClean="0"/>
          </a:p>
          <a:p>
            <a:pPr lvl="0"/>
            <a:endParaRPr lang="en-US" dirty="0" smtClean="0"/>
          </a:p>
          <a:p>
            <a:endParaRPr lang="en-GB" dirty="0" smtClean="0"/>
          </a:p>
          <a:p>
            <a:pPr>
              <a:buNone/>
            </a:pPr>
            <a:endParaRPr lang="en-GB" sz="4000" dirty="0" smtClean="0"/>
          </a:p>
          <a:p>
            <a:endParaRPr lang="en-GB" sz="4000" dirty="0" smtClean="0"/>
          </a:p>
          <a:p>
            <a:pPr>
              <a:buNone/>
            </a:pPr>
            <a:endParaRPr lang="en-GB" sz="4000" dirty="0" smtClean="0"/>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4"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838200" y="5638800"/>
            <a:ext cx="914400" cy="914400"/>
          </a:xfrm>
          <a:prstGeom prst="rect">
            <a:avLst/>
          </a:prstGeom>
          <a:noFill/>
          <a:ln w="9525">
            <a:noFill/>
            <a:miter lim="800000"/>
            <a:headEnd/>
            <a:tailEnd/>
          </a:ln>
        </p:spPr>
      </p:pic>
      <p:pic>
        <p:nvPicPr>
          <p:cNvPr id="5"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7467600" y="5638800"/>
            <a:ext cx="914400" cy="914400"/>
          </a:xfrm>
          <a:prstGeom prst="rect">
            <a:avLst/>
          </a:prstGeom>
          <a:noFill/>
          <a:ln w="9525">
            <a:noFill/>
            <a:miter lim="800000"/>
            <a:headEnd/>
            <a:tailEnd/>
          </a:ln>
        </p:spPr>
      </p:pic>
      <p:sp>
        <p:nvSpPr>
          <p:cNvPr id="6" name="TextBox 5"/>
          <p:cNvSpPr txBox="1"/>
          <p:nvPr/>
        </p:nvSpPr>
        <p:spPr>
          <a:xfrm>
            <a:off x="1752600" y="5980647"/>
            <a:ext cx="5714999"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n-US" sz="3200" dirty="0">
                <a:solidFill>
                  <a:schemeClr val="bg1">
                    <a:lumMod val="95000"/>
                  </a:schemeClr>
                </a:solidFill>
              </a:rPr>
              <a:t>GHANA POLICE SERVICE</a:t>
            </a:r>
          </a:p>
        </p:txBody>
      </p:sp>
    </p:spTree>
  </p:cSld>
  <p:clrMapOvr>
    <a:masterClrMapping/>
  </p:clrMapOvr>
  <mc:AlternateContent xmlns:mc="http://schemas.openxmlformats.org/markup-compatibility/2006" xmlns:p14="http://schemas.microsoft.com/office/powerpoint/2010/main">
    <mc:Choice Requires="p14">
      <p:transition p14:dur="10">
        <p:sndAc>
          <p:stSnd>
            <p:snd r:embed="rId2" name="applause.wav"/>
          </p:stSnd>
        </p:sndAc>
      </p:transition>
    </mc:Choice>
    <mc:Fallback xmlns="">
      <p:transition>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a:solidFill>
                  <a:srgbClr val="EF4129"/>
                </a:solidFill>
                <a:latin typeface="Calibri" panose="020F0502020204030204" pitchFamily="34" charset="0"/>
                <a:cs typeface="Arial" pitchFamily="34" charset="0"/>
              </a:rPr>
              <a:t>ACKNOWLEDGEMENT</a:t>
            </a:r>
            <a:endParaRPr lang="en-GB" sz="4000" dirty="0"/>
          </a:p>
        </p:txBody>
      </p:sp>
      <p:sp>
        <p:nvSpPr>
          <p:cNvPr id="3" name="Content Placeholder 2"/>
          <p:cNvSpPr>
            <a:spLocks noGrp="1"/>
          </p:cNvSpPr>
          <p:nvPr>
            <p:ph idx="1"/>
          </p:nvPr>
        </p:nvSpPr>
        <p:spPr>
          <a:xfrm>
            <a:off x="457200" y="1066800"/>
            <a:ext cx="8229600" cy="5059363"/>
          </a:xfrm>
        </p:spPr>
        <p:txBody>
          <a:bodyPr>
            <a:normAutofit/>
          </a:bodyPr>
          <a:lstStyle/>
          <a:p>
            <a:pPr marL="342900" lvl="0" indent="-342900" defTabSz="457200">
              <a:lnSpc>
                <a:spcPct val="100000"/>
              </a:lnSpc>
              <a:spcBef>
                <a:spcPct val="20000"/>
              </a:spcBef>
              <a:buFont typeface="Arial"/>
              <a:buChar char="•"/>
            </a:pPr>
            <a:r>
              <a:rPr lang="en-US" sz="3200" dirty="0">
                <a:solidFill>
                  <a:prstClr val="black"/>
                </a:solidFill>
                <a:latin typeface="Calibri" panose="020F0502020204030204" pitchFamily="34" charset="0"/>
                <a:cs typeface="Arial" pitchFamily="34" charset="0"/>
              </a:rPr>
              <a:t>Ghana Police Service Administration</a:t>
            </a:r>
          </a:p>
          <a:p>
            <a:pPr marL="342900" lvl="0" indent="-342900" defTabSz="457200">
              <a:lnSpc>
                <a:spcPct val="100000"/>
              </a:lnSpc>
              <a:spcBef>
                <a:spcPct val="20000"/>
              </a:spcBef>
              <a:buFont typeface="Arial"/>
              <a:buChar char="•"/>
            </a:pPr>
            <a:r>
              <a:rPr lang="en-US" sz="3200" dirty="0">
                <a:solidFill>
                  <a:prstClr val="black"/>
                </a:solidFill>
                <a:latin typeface="Calibri" panose="020F0502020204030204" pitchFamily="34" charset="0"/>
                <a:cs typeface="Arial" pitchFamily="34" charset="0"/>
              </a:rPr>
              <a:t>UNFPA for Technical  Support</a:t>
            </a:r>
          </a:p>
          <a:p>
            <a:pPr marL="342900" lvl="0" indent="-342900" defTabSz="457200">
              <a:lnSpc>
                <a:spcPct val="100000"/>
              </a:lnSpc>
              <a:spcBef>
                <a:spcPct val="20000"/>
              </a:spcBef>
              <a:buFont typeface="Arial"/>
              <a:buChar char="•"/>
            </a:pPr>
            <a:r>
              <a:rPr lang="en-US" sz="3200" dirty="0">
                <a:solidFill>
                  <a:prstClr val="black"/>
                </a:solidFill>
                <a:latin typeface="Calibri" panose="020F0502020204030204" pitchFamily="34" charset="0"/>
                <a:cs typeface="Arial" pitchFamily="34" charset="0"/>
              </a:rPr>
              <a:t>USAID/PEPFAR for Financial Support</a:t>
            </a:r>
          </a:p>
          <a:p>
            <a:pPr marL="342900" lvl="0" indent="-342900" defTabSz="457200">
              <a:lnSpc>
                <a:spcPct val="100000"/>
              </a:lnSpc>
              <a:spcBef>
                <a:spcPct val="20000"/>
              </a:spcBef>
              <a:buFont typeface="Arial"/>
              <a:buChar char="•"/>
            </a:pPr>
            <a:r>
              <a:rPr lang="en-US" sz="3200" dirty="0">
                <a:solidFill>
                  <a:prstClr val="black"/>
                </a:solidFill>
                <a:latin typeface="Calibri" panose="020F0502020204030204" pitchFamily="34" charset="0"/>
                <a:cs typeface="Arial" pitchFamily="34" charset="0"/>
              </a:rPr>
              <a:t>GAC for providing the enabling environment</a:t>
            </a:r>
          </a:p>
          <a:p>
            <a:pPr marL="0" lvl="0" indent="0">
              <a:buNone/>
            </a:pPr>
            <a:endParaRPr lang="en-GB" dirty="0">
              <a:solidFill>
                <a:prstClr val="black"/>
              </a:solidFill>
            </a:endParaRPr>
          </a:p>
          <a:p>
            <a:pPr marL="0" indent="0">
              <a:buNone/>
            </a:pPr>
            <a:endParaRPr lang="en-US" sz="3200" dirty="0" smtClean="0"/>
          </a:p>
          <a:p>
            <a:pPr>
              <a:buNone/>
            </a:pPr>
            <a:endParaRPr lang="en-US" sz="2800" dirty="0" smtClean="0"/>
          </a:p>
          <a:p>
            <a:pPr marL="514350" indent="-514350">
              <a:buFont typeface="+mj-lt"/>
              <a:buAutoNum type="arabicPeriod"/>
            </a:pPr>
            <a:endParaRPr lang="en-GB" dirty="0" smtClean="0"/>
          </a:p>
          <a:p>
            <a:pPr marL="0" indent="0">
              <a:buNone/>
            </a:pPr>
            <a:endParaRPr lang="en-GB" dirty="0"/>
          </a:p>
        </p:txBody>
      </p:sp>
      <p:sp>
        <p:nvSpPr>
          <p:cNvPr id="4" name="TextBox 3"/>
          <p:cNvSpPr txBox="1"/>
          <p:nvPr/>
        </p:nvSpPr>
        <p:spPr>
          <a:xfrm>
            <a:off x="1752601" y="5980647"/>
            <a:ext cx="5151154"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none">
            <a:spAutoFit/>
          </a:bodyPr>
          <a:lstStyle/>
          <a:p>
            <a:pPr>
              <a:defRPr/>
            </a:pPr>
            <a:r>
              <a:rPr lang="en-US" sz="3200" dirty="0">
                <a:solidFill>
                  <a:schemeClr val="bg1">
                    <a:lumMod val="95000"/>
                  </a:schemeClr>
                </a:solidFill>
              </a:rPr>
              <a:t>GHANA POLICE SERVICE</a:t>
            </a:r>
          </a:p>
        </p:txBody>
      </p:sp>
      <p:pic>
        <p:nvPicPr>
          <p:cNvPr id="5" name="Picture 2" descr="C:\Users\user\Documents\Visual Studio 2010\POARMS2010\POARMS2010\Resources\police_LOGO1.jpg"/>
          <p:cNvPicPr>
            <a:picLocks noChangeAspect="1" noChangeArrowheads="1"/>
          </p:cNvPicPr>
          <p:nvPr/>
        </p:nvPicPr>
        <p:blipFill>
          <a:blip r:embed="rId4"/>
          <a:srcRect/>
          <a:stretch>
            <a:fillRect/>
          </a:stretch>
        </p:blipFill>
        <p:spPr bwMode="auto">
          <a:xfrm>
            <a:off x="838200" y="5943600"/>
            <a:ext cx="914400" cy="914400"/>
          </a:xfrm>
          <a:prstGeom prst="rect">
            <a:avLst/>
          </a:prstGeom>
          <a:noFill/>
          <a:ln w="9525">
            <a:noFill/>
            <a:miter lim="800000"/>
            <a:headEnd/>
            <a:tailEnd/>
          </a:ln>
        </p:spPr>
      </p:pic>
      <p:pic>
        <p:nvPicPr>
          <p:cNvPr id="6" name="Picture 2" descr="C:\Users\user\Documents\Visual Studio 2010\POARMS2010\POARMS2010\Resources\police_LOGO1.jpg"/>
          <p:cNvPicPr>
            <a:picLocks noChangeAspect="1" noChangeArrowheads="1"/>
          </p:cNvPicPr>
          <p:nvPr/>
        </p:nvPicPr>
        <p:blipFill>
          <a:blip r:embed="rId4"/>
          <a:srcRect/>
          <a:stretch>
            <a:fillRect/>
          </a:stretch>
        </p:blipFill>
        <p:spPr bwMode="auto">
          <a:xfrm>
            <a:off x="6858000" y="5943600"/>
            <a:ext cx="914400" cy="9144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10">
        <p:sndAc>
          <p:stSnd>
            <p:snd r:embed="rId3" name="applause.wav"/>
          </p:stSnd>
        </p:sndAc>
      </p:transition>
    </mc:Choice>
    <mc:Fallback xmlns="">
      <p:transition>
        <p:sndAc>
          <p:stSnd>
            <p:snd r:embed="rId5"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12725" y="152400"/>
            <a:ext cx="8229600" cy="838200"/>
          </a:xfrm>
        </p:spPr>
        <p:txBody>
          <a:bodyPr>
            <a:normAutofit/>
          </a:bodyPr>
          <a:lstStyle/>
          <a:p>
            <a:pPr algn="ctr"/>
            <a:r>
              <a:rPr lang="en-US" sz="4000" dirty="0">
                <a:solidFill>
                  <a:srgbClr val="EF4129"/>
                </a:solidFill>
                <a:latin typeface="Calibri" panose="020F0502020204030204" pitchFamily="34" charset="0"/>
                <a:cs typeface="Arial" pitchFamily="34" charset="0"/>
              </a:rPr>
              <a:t>ISSUES</a:t>
            </a:r>
            <a:endParaRPr lang="en-US" sz="4000" dirty="0" smtClean="0"/>
          </a:p>
        </p:txBody>
      </p:sp>
      <p:sp>
        <p:nvSpPr>
          <p:cNvPr id="6147" name="Content Placeholder 2"/>
          <p:cNvSpPr>
            <a:spLocks noGrp="1"/>
          </p:cNvSpPr>
          <p:nvPr>
            <p:ph idx="1"/>
          </p:nvPr>
        </p:nvSpPr>
        <p:spPr>
          <a:xfrm>
            <a:off x="76200" y="1143000"/>
            <a:ext cx="8915400" cy="4983163"/>
          </a:xfrm>
        </p:spPr>
        <p:txBody>
          <a:bodyPr>
            <a:normAutofit fontScale="77500" lnSpcReduction="20000"/>
          </a:bodyPr>
          <a:lstStyle/>
          <a:p>
            <a:pPr marL="342900" lvl="0" indent="-342900" defTabSz="457200">
              <a:lnSpc>
                <a:spcPct val="100000"/>
              </a:lnSpc>
              <a:spcBef>
                <a:spcPct val="20000"/>
              </a:spcBef>
              <a:buFont typeface="Arial"/>
              <a:buChar char="•"/>
            </a:pPr>
            <a:r>
              <a:rPr lang="en-US" sz="4000" b="1" dirty="0">
                <a:solidFill>
                  <a:prstClr val="black"/>
                </a:solidFill>
                <a:latin typeface="Calibri" panose="020F0502020204030204" pitchFamily="34" charset="0"/>
                <a:cs typeface="Arial" pitchFamily="34" charset="0"/>
              </a:rPr>
              <a:t>Ghana continues to record significant progress in the fight against HIV and AIDS.</a:t>
            </a:r>
          </a:p>
          <a:p>
            <a:pPr marL="342900" lvl="0" indent="-342900" defTabSz="457200">
              <a:lnSpc>
                <a:spcPct val="100000"/>
              </a:lnSpc>
              <a:spcBef>
                <a:spcPct val="20000"/>
              </a:spcBef>
              <a:buFont typeface="Arial"/>
              <a:buChar char="•"/>
            </a:pPr>
            <a:r>
              <a:rPr lang="en-US" sz="4000" b="1" dirty="0">
                <a:solidFill>
                  <a:prstClr val="black"/>
                </a:solidFill>
                <a:latin typeface="Calibri" panose="020F0502020204030204" pitchFamily="34" charset="0"/>
                <a:cs typeface="Arial" pitchFamily="34" charset="0"/>
              </a:rPr>
              <a:t>Prevalence has plateaued around 1.3% in the general population (15-49yrs)for sometime now.</a:t>
            </a:r>
          </a:p>
          <a:p>
            <a:pPr marL="342900" lvl="0" indent="-342900" defTabSz="457200">
              <a:lnSpc>
                <a:spcPct val="100000"/>
              </a:lnSpc>
              <a:spcBef>
                <a:spcPct val="20000"/>
              </a:spcBef>
              <a:buFont typeface="Arial"/>
              <a:buChar char="•"/>
            </a:pPr>
            <a:r>
              <a:rPr lang="en-US" sz="4000" b="1" dirty="0">
                <a:solidFill>
                  <a:prstClr val="black"/>
                </a:solidFill>
                <a:latin typeface="Calibri" panose="020F0502020204030204" pitchFamily="34" charset="0"/>
                <a:cs typeface="Arial" pitchFamily="34" charset="0"/>
              </a:rPr>
              <a:t>Significant challenges exist in Key Populations where prevalence is 15 times higher than the general population(11% for FSW AND 17% for MSM)</a:t>
            </a:r>
          </a:p>
          <a:p>
            <a:pPr marL="342900" lvl="0" indent="-342900" defTabSz="457200">
              <a:lnSpc>
                <a:spcPct val="100000"/>
              </a:lnSpc>
              <a:spcBef>
                <a:spcPct val="20000"/>
              </a:spcBef>
              <a:buFont typeface="Arial"/>
              <a:buChar char="•"/>
            </a:pPr>
            <a:r>
              <a:rPr lang="en-US" sz="4000" b="1" dirty="0">
                <a:solidFill>
                  <a:prstClr val="black"/>
                </a:solidFill>
                <a:latin typeface="Calibri" panose="020F0502020204030204" pitchFamily="34" charset="0"/>
                <a:cs typeface="Arial" pitchFamily="34" charset="0"/>
              </a:rPr>
              <a:t>Social, political, religious and legal settings in country do not promote access to prevention, treatment and Care services for this sub-population</a:t>
            </a:r>
          </a:p>
          <a:p>
            <a:pPr marL="0" indent="0" algn="just"/>
            <a:endParaRPr lang="en-US" sz="4000" dirty="0" smtClean="0"/>
          </a:p>
          <a:p>
            <a:pPr marL="0" indent="0" algn="just" eaLnBrk="1" hangingPunct="1">
              <a:buFont typeface="Wingdings 2" pitchFamily="18" charset="2"/>
              <a:buNone/>
            </a:pPr>
            <a:endParaRPr lang="en-US" sz="4000" dirty="0" smtClean="0"/>
          </a:p>
        </p:txBody>
      </p:sp>
      <p:sp>
        <p:nvSpPr>
          <p:cNvPr id="8" name="Slide Number Placeholder 7"/>
          <p:cNvSpPr>
            <a:spLocks noGrp="1"/>
          </p:cNvSpPr>
          <p:nvPr>
            <p:ph type="sldNum" sz="quarter" idx="12"/>
          </p:nvPr>
        </p:nvSpPr>
        <p:spPr>
          <a:xfrm>
            <a:off x="6629400" y="6675437"/>
            <a:ext cx="2133600" cy="365125"/>
          </a:xfrm>
        </p:spPr>
        <p:txBody>
          <a:bodyPr/>
          <a:lstStyle/>
          <a:p>
            <a:pPr>
              <a:defRPr/>
            </a:pPr>
            <a:fld id="{D96A0F73-D559-4BA4-A1F4-374C154CDD46}" type="slidenum">
              <a:rPr lang="en-US" smtClean="0"/>
              <a:pPr>
                <a:defRPr/>
              </a:pPr>
              <a:t>2</a:t>
            </a:fld>
            <a:endParaRPr lang="en-US" dirty="0"/>
          </a:p>
        </p:txBody>
      </p:sp>
      <p:sp>
        <p:nvSpPr>
          <p:cNvPr id="4" name="Flowchart: Magnetic Disk 3"/>
          <p:cNvSpPr/>
          <p:nvPr/>
        </p:nvSpPr>
        <p:spPr>
          <a:xfrm rot="16200000">
            <a:off x="4114800" y="2057400"/>
            <a:ext cx="914400" cy="9144000"/>
          </a:xfrm>
          <a:prstGeom prst="flowChartMagneticDisk">
            <a:avLst/>
          </a:prstGeom>
          <a:effectLst>
            <a:outerShdw blurRad="76200" dir="18900000" sy="23000" kx="-1200000" algn="bl" rotWithShape="0">
              <a:prstClr val="black">
                <a:alpha val="20000"/>
              </a:prstClr>
            </a:outerShdw>
            <a:reflection blurRad="6350" stA="50000" endA="300" endPos="55000" dir="5400000" sy="-100000" algn="bl" rotWithShape="0"/>
          </a:effectLst>
        </p:spPr>
        <p:style>
          <a:lnRef idx="0">
            <a:schemeClr val="accent2"/>
          </a:lnRef>
          <a:fillRef idx="3">
            <a:schemeClr val="accent2"/>
          </a:fillRef>
          <a:effectRef idx="3">
            <a:schemeClr val="accent2"/>
          </a:effectRef>
          <a:fontRef idx="minor">
            <a:schemeClr val="lt1"/>
          </a:fontRef>
        </p:style>
        <p:txBody>
          <a:bodyPr vert="vert" anchor="ctr"/>
          <a:lstStyle/>
          <a:p>
            <a:pPr algn="ctr">
              <a:defRPr/>
            </a:pPr>
            <a:endParaRPr lang="en-US" dirty="0"/>
          </a:p>
        </p:txBody>
      </p:sp>
      <p:pic>
        <p:nvPicPr>
          <p:cNvPr id="6149"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7391400" y="6248400"/>
            <a:ext cx="914400" cy="914400"/>
          </a:xfrm>
          <a:prstGeom prst="rect">
            <a:avLst/>
          </a:prstGeom>
          <a:noFill/>
          <a:ln w="9525">
            <a:noFill/>
            <a:miter lim="800000"/>
            <a:headEnd/>
            <a:tailEnd/>
          </a:ln>
        </p:spPr>
      </p:pic>
      <p:sp>
        <p:nvSpPr>
          <p:cNvPr id="7" name="TextBox 6"/>
          <p:cNvSpPr txBox="1"/>
          <p:nvPr/>
        </p:nvSpPr>
        <p:spPr>
          <a:xfrm>
            <a:off x="1752601" y="6400800"/>
            <a:ext cx="5151154"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a:spAutoFit/>
          </a:bodyPr>
          <a:lstStyle/>
          <a:p>
            <a:pPr>
              <a:defRPr/>
            </a:pPr>
            <a:r>
              <a:rPr lang="en-US" sz="3200" dirty="0">
                <a:solidFill>
                  <a:schemeClr val="bg1">
                    <a:lumMod val="95000"/>
                  </a:schemeClr>
                </a:solidFill>
              </a:rPr>
              <a:t>GHANA POLICE SERVICE</a:t>
            </a:r>
          </a:p>
        </p:txBody>
      </p:sp>
      <p:pic>
        <p:nvPicPr>
          <p:cNvPr id="6153"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685800" y="6400800"/>
            <a:ext cx="914400" cy="9144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10">
        <p:sndAc>
          <p:stSnd>
            <p:snd r:embed="rId2" name="applause.wav"/>
          </p:stSnd>
        </p:sndAc>
      </p:transition>
    </mc:Choice>
    <mc:Fallback xmlns="">
      <p:transition>
        <p:sndAc>
          <p:stSnd>
            <p:snd r:embed="rId4" name="applause.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12725" y="152400"/>
            <a:ext cx="8229600" cy="1143000"/>
          </a:xfrm>
        </p:spPr>
        <p:txBody>
          <a:bodyPr>
            <a:normAutofit/>
          </a:bodyPr>
          <a:lstStyle/>
          <a:p>
            <a:pPr algn="ctr"/>
            <a:r>
              <a:rPr lang="en-US" sz="4000" dirty="0">
                <a:solidFill>
                  <a:srgbClr val="EF4129"/>
                </a:solidFill>
                <a:latin typeface="Calibri" panose="020F0502020204030204" pitchFamily="34" charset="0"/>
                <a:cs typeface="Arial" pitchFamily="34" charset="0"/>
              </a:rPr>
              <a:t>DESCRIPTION</a:t>
            </a:r>
            <a:endParaRPr lang="en-US" sz="4000" dirty="0" smtClean="0"/>
          </a:p>
        </p:txBody>
      </p:sp>
      <p:sp>
        <p:nvSpPr>
          <p:cNvPr id="6147" name="Content Placeholder 2"/>
          <p:cNvSpPr>
            <a:spLocks noGrp="1"/>
          </p:cNvSpPr>
          <p:nvPr>
            <p:ph idx="1"/>
          </p:nvPr>
        </p:nvSpPr>
        <p:spPr>
          <a:xfrm>
            <a:off x="242295" y="997764"/>
            <a:ext cx="8763000" cy="4983163"/>
          </a:xfrm>
        </p:spPr>
        <p:txBody>
          <a:bodyPr>
            <a:normAutofit lnSpcReduction="10000"/>
          </a:bodyPr>
          <a:lstStyle/>
          <a:p>
            <a:pPr marL="342900" lvl="0" indent="-342900" defTabSz="457200">
              <a:lnSpc>
                <a:spcPct val="100000"/>
              </a:lnSpc>
              <a:spcBef>
                <a:spcPct val="20000"/>
              </a:spcBef>
              <a:buFont typeface="Arial"/>
              <a:buChar char="•"/>
            </a:pPr>
            <a:r>
              <a:rPr lang="en-US" sz="3700" b="1" dirty="0">
                <a:solidFill>
                  <a:prstClr val="black"/>
                </a:solidFill>
                <a:latin typeface="Calibri" panose="020F0502020204030204" pitchFamily="34" charset="0"/>
                <a:cs typeface="Arial" pitchFamily="34" charset="0"/>
              </a:rPr>
              <a:t>The epidemic of “enforcing bad laws” by Law Enforcement Agents stand in the way of progress in addressing HIV.</a:t>
            </a:r>
          </a:p>
          <a:p>
            <a:pPr marL="342900" lvl="0" indent="-342900" defTabSz="457200">
              <a:lnSpc>
                <a:spcPct val="100000"/>
              </a:lnSpc>
              <a:spcBef>
                <a:spcPct val="20000"/>
              </a:spcBef>
              <a:buFont typeface="Arial"/>
              <a:buChar char="•"/>
            </a:pPr>
            <a:r>
              <a:rPr lang="en-US" sz="3700" b="1" dirty="0">
                <a:solidFill>
                  <a:prstClr val="black"/>
                </a:solidFill>
                <a:latin typeface="Calibri" panose="020F0502020204030204" pitchFamily="34" charset="0"/>
                <a:cs typeface="Arial" pitchFamily="34" charset="0"/>
              </a:rPr>
              <a:t>Creation and application of laws is often based on prejudice, fear, myth and NOT science or evidence.</a:t>
            </a:r>
          </a:p>
          <a:p>
            <a:pPr marL="342900" lvl="0" indent="-342900" defTabSz="457200">
              <a:lnSpc>
                <a:spcPct val="100000"/>
              </a:lnSpc>
              <a:spcBef>
                <a:spcPct val="20000"/>
              </a:spcBef>
              <a:buFont typeface="Arial"/>
              <a:buChar char="•"/>
            </a:pPr>
            <a:r>
              <a:rPr lang="en-US" sz="3700" b="1" dirty="0">
                <a:solidFill>
                  <a:prstClr val="black"/>
                </a:solidFill>
                <a:latin typeface="Calibri" panose="020F0502020204030204" pitchFamily="34" charset="0"/>
                <a:cs typeface="Arial" pitchFamily="34" charset="0"/>
              </a:rPr>
              <a:t>In the absence of protective laws therefore, there is increase in intolerance and rights violations </a:t>
            </a:r>
          </a:p>
          <a:p>
            <a:endParaRPr lang="en-GB" sz="4000" dirty="0"/>
          </a:p>
          <a:p>
            <a:pPr marL="0" indent="0" algn="just" eaLnBrk="1" hangingPunct="1">
              <a:buFont typeface="Wingdings 2" pitchFamily="18" charset="2"/>
              <a:buNone/>
            </a:pPr>
            <a:endParaRPr lang="en-US" sz="4000" dirty="0" smtClean="0"/>
          </a:p>
        </p:txBody>
      </p:sp>
      <p:sp>
        <p:nvSpPr>
          <p:cNvPr id="8" name="Slide Number Placeholder 7"/>
          <p:cNvSpPr>
            <a:spLocks noGrp="1"/>
          </p:cNvSpPr>
          <p:nvPr>
            <p:ph type="sldNum" sz="quarter" idx="12"/>
          </p:nvPr>
        </p:nvSpPr>
        <p:spPr/>
        <p:txBody>
          <a:bodyPr/>
          <a:lstStyle/>
          <a:p>
            <a:pPr>
              <a:defRPr/>
            </a:pPr>
            <a:fld id="{D96A0F73-D559-4BA4-A1F4-374C154CDD46}" type="slidenum">
              <a:rPr lang="en-US" smtClean="0"/>
              <a:pPr>
                <a:defRPr/>
              </a:pPr>
              <a:t>3</a:t>
            </a:fld>
            <a:endParaRPr lang="en-US" dirty="0"/>
          </a:p>
        </p:txBody>
      </p:sp>
      <p:sp>
        <p:nvSpPr>
          <p:cNvPr id="4" name="Flowchart: Magnetic Disk 3"/>
          <p:cNvSpPr/>
          <p:nvPr/>
        </p:nvSpPr>
        <p:spPr>
          <a:xfrm rot="16200000">
            <a:off x="4114800" y="1717964"/>
            <a:ext cx="914400" cy="9144000"/>
          </a:xfrm>
          <a:prstGeom prst="flowChartMagneticDisk">
            <a:avLst/>
          </a:prstGeom>
          <a:effectLst>
            <a:outerShdw blurRad="76200" dir="18900000" sy="23000" kx="-1200000" algn="bl" rotWithShape="0">
              <a:prstClr val="black">
                <a:alpha val="20000"/>
              </a:prstClr>
            </a:outerShdw>
            <a:reflection blurRad="6350" stA="50000" endA="300" endPos="55000" dir="5400000" sy="-100000" algn="bl" rotWithShape="0"/>
          </a:effectLst>
        </p:spPr>
        <p:style>
          <a:lnRef idx="0">
            <a:schemeClr val="accent2"/>
          </a:lnRef>
          <a:fillRef idx="3">
            <a:schemeClr val="accent2"/>
          </a:fillRef>
          <a:effectRef idx="3">
            <a:schemeClr val="accent2"/>
          </a:effectRef>
          <a:fontRef idx="minor">
            <a:schemeClr val="lt1"/>
          </a:fontRef>
        </p:style>
        <p:txBody>
          <a:bodyPr vert="vert" anchor="ctr"/>
          <a:lstStyle/>
          <a:p>
            <a:pPr algn="ctr">
              <a:defRPr/>
            </a:pPr>
            <a:endParaRPr lang="en-US" dirty="0"/>
          </a:p>
        </p:txBody>
      </p:sp>
      <p:pic>
        <p:nvPicPr>
          <p:cNvPr id="6149"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7315200" y="5832475"/>
            <a:ext cx="914400" cy="914400"/>
          </a:xfrm>
          <a:prstGeom prst="rect">
            <a:avLst/>
          </a:prstGeom>
          <a:noFill/>
          <a:ln w="9525">
            <a:noFill/>
            <a:miter lim="800000"/>
            <a:headEnd/>
            <a:tailEnd/>
          </a:ln>
        </p:spPr>
      </p:pic>
      <p:sp>
        <p:nvSpPr>
          <p:cNvPr id="7" name="TextBox 6"/>
          <p:cNvSpPr txBox="1"/>
          <p:nvPr/>
        </p:nvSpPr>
        <p:spPr>
          <a:xfrm>
            <a:off x="1752601" y="5980647"/>
            <a:ext cx="5151154"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none">
            <a:spAutoFit/>
          </a:bodyPr>
          <a:lstStyle/>
          <a:p>
            <a:pPr>
              <a:defRPr/>
            </a:pPr>
            <a:r>
              <a:rPr lang="en-US" sz="3200" dirty="0">
                <a:solidFill>
                  <a:schemeClr val="bg1">
                    <a:lumMod val="95000"/>
                  </a:schemeClr>
                </a:solidFill>
              </a:rPr>
              <a:t>GHANA POLICE SERVICE</a:t>
            </a:r>
          </a:p>
        </p:txBody>
      </p:sp>
      <p:pic>
        <p:nvPicPr>
          <p:cNvPr id="6153"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685800" y="5816600"/>
            <a:ext cx="914400" cy="9144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10">
        <p:sndAc>
          <p:stSnd>
            <p:snd r:embed="rId2" name="applause.wav"/>
          </p:stSnd>
        </p:sndAc>
      </p:transition>
    </mc:Choice>
    <mc:Fallback xmlns="">
      <p:transition>
        <p:sndAc>
          <p:stSnd>
            <p:snd r:embed="rId4" name="applause.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Autofit/>
          </a:bodyPr>
          <a:lstStyle/>
          <a:p>
            <a:r>
              <a:rPr lang="en-US" sz="4000" dirty="0">
                <a:solidFill>
                  <a:srgbClr val="EF4129"/>
                </a:solidFill>
                <a:latin typeface="Calibri" panose="020F0502020204030204" pitchFamily="34" charset="0"/>
                <a:cs typeface="Arial" pitchFamily="34" charset="0"/>
              </a:rPr>
              <a:t>DESCRIPTION</a:t>
            </a:r>
            <a:endParaRPr lang="en-GB" sz="4000" dirty="0"/>
          </a:p>
        </p:txBody>
      </p:sp>
      <p:sp>
        <p:nvSpPr>
          <p:cNvPr id="3" name="Content Placeholder 2"/>
          <p:cNvSpPr>
            <a:spLocks noGrp="1"/>
          </p:cNvSpPr>
          <p:nvPr>
            <p:ph idx="1"/>
          </p:nvPr>
        </p:nvSpPr>
        <p:spPr>
          <a:xfrm>
            <a:off x="457200" y="1066800"/>
            <a:ext cx="8229600" cy="4830763"/>
          </a:xfrm>
        </p:spPr>
        <p:txBody>
          <a:bodyPr>
            <a:normAutofit fontScale="92500" lnSpcReduction="10000"/>
          </a:bodyPr>
          <a:lstStyle/>
          <a:p>
            <a:endParaRPr lang="en-GB" sz="2800" dirty="0" smtClean="0"/>
          </a:p>
          <a:p>
            <a:pPr marL="0" lvl="0" indent="0" defTabSz="457200">
              <a:lnSpc>
                <a:spcPct val="100000"/>
              </a:lnSpc>
              <a:spcBef>
                <a:spcPct val="20000"/>
              </a:spcBef>
              <a:buNone/>
            </a:pPr>
            <a:r>
              <a:rPr lang="en-US" sz="3000" b="1" dirty="0">
                <a:solidFill>
                  <a:prstClr val="black"/>
                </a:solidFill>
                <a:latin typeface="Calibri" panose="020F0502020204030204" pitchFamily="34" charset="0"/>
                <a:cs typeface="Arial" pitchFamily="34" charset="0"/>
              </a:rPr>
              <a:t>As key players in the enforcement of laws, the GPSACP in collaboration with the Ghana Office of UNFPA designed and implemented a program in 6 out of 14 Police Regions in Ghana with the aim to:</a:t>
            </a:r>
          </a:p>
          <a:p>
            <a:pPr marL="342900" lvl="0" indent="-342900" defTabSz="457200">
              <a:lnSpc>
                <a:spcPct val="100000"/>
              </a:lnSpc>
              <a:spcBef>
                <a:spcPct val="20000"/>
              </a:spcBef>
              <a:buFont typeface="Wingdings" pitchFamily="2" charset="2"/>
              <a:buChar char="q"/>
            </a:pPr>
            <a:r>
              <a:rPr lang="en-US" sz="3000" b="1" dirty="0">
                <a:solidFill>
                  <a:prstClr val="black"/>
                </a:solidFill>
                <a:latin typeface="Calibri" panose="020F0502020204030204" pitchFamily="34" charset="0"/>
                <a:cs typeface="Arial" pitchFamily="34" charset="0"/>
              </a:rPr>
              <a:t>Solicit information on how the Police would identify a sexual minority/key population</a:t>
            </a:r>
          </a:p>
          <a:p>
            <a:pPr marL="342900" lvl="0" indent="-342900" defTabSz="457200">
              <a:lnSpc>
                <a:spcPct val="100000"/>
              </a:lnSpc>
              <a:spcBef>
                <a:spcPct val="20000"/>
              </a:spcBef>
              <a:buFont typeface="Wingdings" pitchFamily="2" charset="2"/>
              <a:buChar char="q"/>
            </a:pPr>
            <a:r>
              <a:rPr lang="en-US" sz="3000" b="1" dirty="0">
                <a:solidFill>
                  <a:prstClr val="black"/>
                </a:solidFill>
                <a:latin typeface="Calibri" panose="020F0502020204030204" pitchFamily="34" charset="0"/>
                <a:cs typeface="Arial" pitchFamily="34" charset="0"/>
              </a:rPr>
              <a:t>Define Laws that classify Key Populations</a:t>
            </a:r>
          </a:p>
          <a:p>
            <a:pPr marL="342900" lvl="0" indent="-342900" defTabSz="457200">
              <a:lnSpc>
                <a:spcPct val="100000"/>
              </a:lnSpc>
              <a:spcBef>
                <a:spcPct val="20000"/>
              </a:spcBef>
              <a:buFont typeface="Wingdings" pitchFamily="2" charset="2"/>
              <a:buChar char="q"/>
            </a:pPr>
            <a:r>
              <a:rPr lang="en-US" sz="3000" b="1" dirty="0">
                <a:solidFill>
                  <a:prstClr val="black"/>
                </a:solidFill>
                <a:latin typeface="Calibri" panose="020F0502020204030204" pitchFamily="34" charset="0"/>
                <a:cs typeface="Arial" pitchFamily="34" charset="0"/>
              </a:rPr>
              <a:t>Increase understanding on what constitutes the causation of a sexual offence/offence against public morals</a:t>
            </a:r>
          </a:p>
          <a:p>
            <a:endParaRPr lang="en-GB" sz="4000" dirty="0" smtClean="0"/>
          </a:p>
          <a:p>
            <a:pPr marL="742950" indent="-742950">
              <a:buNone/>
            </a:pPr>
            <a:endParaRPr lang="en-GB" sz="4000" dirty="0" smtClean="0"/>
          </a:p>
          <a:p>
            <a:endParaRPr lang="en-GB" sz="4000" dirty="0" smtClean="0"/>
          </a:p>
          <a:p>
            <a:pPr>
              <a:buNone/>
            </a:pPr>
            <a:endParaRPr lang="en-GB" sz="4000" dirty="0" smtClean="0"/>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dirty="0"/>
          </a:p>
        </p:txBody>
      </p:sp>
      <p:pic>
        <p:nvPicPr>
          <p:cNvPr id="4"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838200" y="5638800"/>
            <a:ext cx="914400" cy="914400"/>
          </a:xfrm>
          <a:prstGeom prst="rect">
            <a:avLst/>
          </a:prstGeom>
          <a:noFill/>
          <a:ln w="9525">
            <a:noFill/>
            <a:miter lim="800000"/>
            <a:headEnd/>
            <a:tailEnd/>
          </a:ln>
        </p:spPr>
      </p:pic>
      <p:pic>
        <p:nvPicPr>
          <p:cNvPr id="5"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7467600" y="5638800"/>
            <a:ext cx="914400" cy="914400"/>
          </a:xfrm>
          <a:prstGeom prst="rect">
            <a:avLst/>
          </a:prstGeom>
          <a:noFill/>
          <a:ln w="9525">
            <a:noFill/>
            <a:miter lim="800000"/>
            <a:headEnd/>
            <a:tailEnd/>
          </a:ln>
        </p:spPr>
      </p:pic>
      <p:sp>
        <p:nvSpPr>
          <p:cNvPr id="6" name="TextBox 5"/>
          <p:cNvSpPr txBox="1"/>
          <p:nvPr/>
        </p:nvSpPr>
        <p:spPr>
          <a:xfrm>
            <a:off x="1752600" y="5980647"/>
            <a:ext cx="5714999"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n-US" sz="3200" dirty="0">
                <a:solidFill>
                  <a:schemeClr val="bg1">
                    <a:lumMod val="95000"/>
                  </a:schemeClr>
                </a:solidFill>
              </a:rPr>
              <a:t>GHANA POLICE SERVICE</a:t>
            </a:r>
          </a:p>
        </p:txBody>
      </p:sp>
    </p:spTree>
  </p:cSld>
  <p:clrMapOvr>
    <a:masterClrMapping/>
  </p:clrMapOvr>
  <mc:AlternateContent xmlns:mc="http://schemas.openxmlformats.org/markup-compatibility/2006" xmlns:p14="http://schemas.microsoft.com/office/powerpoint/2010/main">
    <mc:Choice Requires="p14">
      <p:transition p14:dur="10">
        <p:sndAc>
          <p:stSnd>
            <p:snd r:embed="rId2" name="applause.wav"/>
          </p:stSnd>
        </p:sndAc>
      </p:transition>
    </mc:Choice>
    <mc:Fallback xmlns="">
      <p:transition>
        <p:sndAc>
          <p:stSnd>
            <p:snd r:embed="rId4" name="applause.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noAutofit/>
          </a:bodyPr>
          <a:lstStyle/>
          <a:p>
            <a:r>
              <a:rPr lang="en-US" dirty="0">
                <a:solidFill>
                  <a:srgbClr val="EF4129"/>
                </a:solidFill>
                <a:latin typeface="Calibri" panose="020F0502020204030204" pitchFamily="34" charset="0"/>
                <a:cs typeface="Arial" pitchFamily="34" charset="0"/>
              </a:rPr>
              <a:t>METHODOLOGY</a:t>
            </a:r>
            <a:endParaRPr lang="en-GB" sz="4000" dirty="0"/>
          </a:p>
        </p:txBody>
      </p:sp>
      <p:sp>
        <p:nvSpPr>
          <p:cNvPr id="3" name="Content Placeholder 2"/>
          <p:cNvSpPr>
            <a:spLocks noGrp="1"/>
          </p:cNvSpPr>
          <p:nvPr>
            <p:ph idx="1"/>
          </p:nvPr>
        </p:nvSpPr>
        <p:spPr>
          <a:xfrm>
            <a:off x="457200" y="1066800"/>
            <a:ext cx="8229600" cy="4830763"/>
          </a:xfrm>
        </p:spPr>
        <p:txBody>
          <a:bodyPr/>
          <a:lstStyle/>
          <a:p>
            <a:pPr marL="342900" lvl="0" indent="-342900" defTabSz="457200">
              <a:lnSpc>
                <a:spcPct val="100000"/>
              </a:lnSpc>
              <a:spcBef>
                <a:spcPct val="20000"/>
              </a:spcBef>
              <a:buFont typeface="Arial"/>
              <a:buChar char="•"/>
            </a:pPr>
            <a:r>
              <a:rPr lang="en-US" sz="4000" b="1" dirty="0">
                <a:solidFill>
                  <a:prstClr val="black"/>
                </a:solidFill>
                <a:latin typeface="Calibri" panose="020F0502020204030204" pitchFamily="34" charset="0"/>
                <a:cs typeface="Arial" pitchFamily="34" charset="0"/>
              </a:rPr>
              <a:t>Focus Group Discussions to discuss issues raised(in the description)</a:t>
            </a:r>
          </a:p>
          <a:p>
            <a:pPr marL="342900" lvl="0" indent="-342900" defTabSz="457200">
              <a:lnSpc>
                <a:spcPct val="100000"/>
              </a:lnSpc>
              <a:spcBef>
                <a:spcPct val="20000"/>
              </a:spcBef>
              <a:buFont typeface="Arial"/>
              <a:buChar char="•"/>
            </a:pPr>
            <a:r>
              <a:rPr lang="en-US" sz="4000" b="1" dirty="0">
                <a:solidFill>
                  <a:prstClr val="black"/>
                </a:solidFill>
                <a:latin typeface="Calibri" panose="020F0502020204030204" pitchFamily="34" charset="0"/>
                <a:cs typeface="Arial" pitchFamily="34" charset="0"/>
              </a:rPr>
              <a:t>Sensitization to address pertinent issues that came out of the FGDs</a:t>
            </a:r>
          </a:p>
          <a:p>
            <a:pPr lvl="0">
              <a:buNone/>
            </a:pPr>
            <a:endParaRPr lang="en-GB" sz="4000" dirty="0">
              <a:solidFill>
                <a:prstClr val="black"/>
              </a:solidFill>
            </a:endParaRPr>
          </a:p>
          <a:p>
            <a:endParaRPr lang="en-GB" sz="4000" dirty="0" smtClean="0"/>
          </a:p>
          <a:p>
            <a:pPr marL="742950" indent="-742950">
              <a:buNone/>
            </a:pPr>
            <a:endParaRPr lang="en-GB" sz="4000" dirty="0" smtClean="0"/>
          </a:p>
          <a:p>
            <a:endParaRPr lang="en-GB" sz="4000" dirty="0" smtClean="0"/>
          </a:p>
          <a:p>
            <a:pPr>
              <a:buNone/>
            </a:pPr>
            <a:endParaRPr lang="en-GB" sz="4000" dirty="0" smtClean="0"/>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4"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838200" y="5638800"/>
            <a:ext cx="914400" cy="914400"/>
          </a:xfrm>
          <a:prstGeom prst="rect">
            <a:avLst/>
          </a:prstGeom>
          <a:noFill/>
          <a:ln w="9525">
            <a:noFill/>
            <a:miter lim="800000"/>
            <a:headEnd/>
            <a:tailEnd/>
          </a:ln>
        </p:spPr>
      </p:pic>
      <p:pic>
        <p:nvPicPr>
          <p:cNvPr id="5"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7467600" y="5638800"/>
            <a:ext cx="914400" cy="914400"/>
          </a:xfrm>
          <a:prstGeom prst="rect">
            <a:avLst/>
          </a:prstGeom>
          <a:noFill/>
          <a:ln w="9525">
            <a:noFill/>
            <a:miter lim="800000"/>
            <a:headEnd/>
            <a:tailEnd/>
          </a:ln>
        </p:spPr>
      </p:pic>
      <p:sp>
        <p:nvSpPr>
          <p:cNvPr id="6" name="TextBox 5"/>
          <p:cNvSpPr txBox="1"/>
          <p:nvPr/>
        </p:nvSpPr>
        <p:spPr>
          <a:xfrm>
            <a:off x="1752600" y="5980647"/>
            <a:ext cx="5714999"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n-US" sz="3200" dirty="0">
                <a:solidFill>
                  <a:schemeClr val="bg1">
                    <a:lumMod val="95000"/>
                  </a:schemeClr>
                </a:solidFill>
              </a:rPr>
              <a:t>GHANA POLICE SERVICE</a:t>
            </a:r>
          </a:p>
        </p:txBody>
      </p:sp>
    </p:spTree>
  </p:cSld>
  <p:clrMapOvr>
    <a:masterClrMapping/>
  </p:clrMapOvr>
  <mc:AlternateContent xmlns:mc="http://schemas.openxmlformats.org/markup-compatibility/2006" xmlns:p14="http://schemas.microsoft.com/office/powerpoint/2010/main">
    <mc:Choice Requires="p14">
      <p:transition p14:dur="10">
        <p:sndAc>
          <p:stSnd>
            <p:snd r:embed="rId2" name="applause.wav"/>
          </p:stSnd>
        </p:sndAc>
      </p:transition>
    </mc:Choice>
    <mc:Fallback xmlns="">
      <p:transition>
        <p:sndAc>
          <p:stSnd>
            <p:snd r:embed="rId4" name="applause.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a:solidFill>
                  <a:srgbClr val="EF4129"/>
                </a:solidFill>
                <a:latin typeface="Calibri" panose="020F0502020204030204" pitchFamily="34" charset="0"/>
                <a:cs typeface="Arial" pitchFamily="34" charset="0"/>
              </a:rPr>
              <a:t>FINDINGS</a:t>
            </a:r>
            <a:endParaRPr lang="en-GB" sz="4000" dirty="0"/>
          </a:p>
        </p:txBody>
      </p:sp>
      <p:sp>
        <p:nvSpPr>
          <p:cNvPr id="3" name="Content Placeholder 2"/>
          <p:cNvSpPr>
            <a:spLocks noGrp="1"/>
          </p:cNvSpPr>
          <p:nvPr>
            <p:ph idx="1"/>
          </p:nvPr>
        </p:nvSpPr>
        <p:spPr>
          <a:xfrm>
            <a:off x="457200" y="1066800"/>
            <a:ext cx="8229600" cy="4876800"/>
          </a:xfrm>
        </p:spPr>
        <p:txBody>
          <a:bodyPr>
            <a:normAutofit fontScale="92500" lnSpcReduction="20000"/>
          </a:bodyPr>
          <a:lstStyle/>
          <a:p>
            <a:pPr marL="0" lvl="0" indent="0">
              <a:buNone/>
            </a:pPr>
            <a:r>
              <a:rPr lang="en-US" b="1" dirty="0">
                <a:solidFill>
                  <a:prstClr val="black"/>
                </a:solidFill>
              </a:rPr>
              <a:t>The discussion areas and responses included the following:</a:t>
            </a:r>
          </a:p>
          <a:p>
            <a:pPr marL="0" lvl="0" indent="0">
              <a:buNone/>
            </a:pPr>
            <a:r>
              <a:rPr lang="en-US" b="1" dirty="0">
                <a:solidFill>
                  <a:prstClr val="black"/>
                </a:solidFill>
              </a:rPr>
              <a:t>1.   How do you identify a Key Population?</a:t>
            </a:r>
          </a:p>
          <a:p>
            <a:pPr marL="0" lvl="0" indent="0" algn="ctr">
              <a:buNone/>
            </a:pPr>
            <a:r>
              <a:rPr lang="en-US" b="1" i="1" dirty="0">
                <a:solidFill>
                  <a:prstClr val="black"/>
                </a:solidFill>
              </a:rPr>
              <a:t>    “…I can identify a KP by the nature of her short dress, long earrings, exposed breasts, chains on her legs and fancy hair styles…’</a:t>
            </a:r>
            <a:endParaRPr lang="en-US" b="1" dirty="0">
              <a:solidFill>
                <a:prstClr val="black"/>
              </a:solidFill>
            </a:endParaRPr>
          </a:p>
          <a:p>
            <a:pPr marL="0" lvl="0" indent="0">
              <a:buNone/>
            </a:pPr>
            <a:r>
              <a:rPr lang="en-US" b="1" i="1" dirty="0">
                <a:solidFill>
                  <a:prstClr val="black"/>
                </a:solidFill>
              </a:rPr>
              <a:t>     “…I can identify a sex worker by the type of dressing he/she wears      and the location especially at night…’</a:t>
            </a:r>
          </a:p>
          <a:p>
            <a:pPr marL="0" lvl="0" indent="0">
              <a:buNone/>
            </a:pPr>
            <a:r>
              <a:rPr lang="en-US" b="1" i="1" dirty="0">
                <a:solidFill>
                  <a:prstClr val="black"/>
                </a:solidFill>
              </a:rPr>
              <a:t>   “ Also the carrying of condoms especially different colors”</a:t>
            </a:r>
          </a:p>
          <a:p>
            <a:pPr marL="0" lvl="0" indent="0">
              <a:buNone/>
            </a:pPr>
            <a:r>
              <a:rPr lang="en-US" b="1" dirty="0">
                <a:solidFill>
                  <a:prstClr val="black"/>
                </a:solidFill>
              </a:rPr>
              <a:t>The ability of respondents understanding the laws and interpreting them ranged from one being an SPO (77%) to working at DOVVSU (70%) to operational men (38%) respectively.</a:t>
            </a:r>
          </a:p>
          <a:p>
            <a:pPr marL="0" indent="0">
              <a:buNone/>
            </a:pPr>
            <a:endParaRPr lang="en-GB" dirty="0" smtClean="0"/>
          </a:p>
          <a:p>
            <a:pPr>
              <a:buNone/>
            </a:pPr>
            <a:endParaRPr lang="en-GB" sz="4000" dirty="0" smtClean="0"/>
          </a:p>
          <a:p>
            <a:endParaRPr lang="en-GB" sz="4000" dirty="0" smtClean="0"/>
          </a:p>
          <a:p>
            <a:pPr>
              <a:buNone/>
            </a:pPr>
            <a:endParaRPr lang="en-GB" sz="4000" dirty="0" smtClean="0"/>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dirty="0"/>
          </a:p>
        </p:txBody>
      </p:sp>
      <p:pic>
        <p:nvPicPr>
          <p:cNvPr id="4"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838200" y="5638800"/>
            <a:ext cx="914400" cy="914400"/>
          </a:xfrm>
          <a:prstGeom prst="rect">
            <a:avLst/>
          </a:prstGeom>
          <a:noFill/>
          <a:ln w="9525">
            <a:noFill/>
            <a:miter lim="800000"/>
            <a:headEnd/>
            <a:tailEnd/>
          </a:ln>
        </p:spPr>
      </p:pic>
      <p:pic>
        <p:nvPicPr>
          <p:cNvPr id="5"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7467600" y="5638800"/>
            <a:ext cx="914400" cy="914400"/>
          </a:xfrm>
          <a:prstGeom prst="rect">
            <a:avLst/>
          </a:prstGeom>
          <a:noFill/>
          <a:ln w="9525">
            <a:noFill/>
            <a:miter lim="800000"/>
            <a:headEnd/>
            <a:tailEnd/>
          </a:ln>
        </p:spPr>
      </p:pic>
      <p:sp>
        <p:nvSpPr>
          <p:cNvPr id="6" name="TextBox 5"/>
          <p:cNvSpPr txBox="1"/>
          <p:nvPr/>
        </p:nvSpPr>
        <p:spPr>
          <a:xfrm>
            <a:off x="1752600" y="5980647"/>
            <a:ext cx="5714999"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n-US" sz="3200" dirty="0">
                <a:solidFill>
                  <a:schemeClr val="bg1">
                    <a:lumMod val="95000"/>
                  </a:schemeClr>
                </a:solidFill>
              </a:rPr>
              <a:t>GHANA POLICE SERVICE</a:t>
            </a:r>
          </a:p>
        </p:txBody>
      </p:sp>
    </p:spTree>
  </p:cSld>
  <p:clrMapOvr>
    <a:masterClrMapping/>
  </p:clrMapOvr>
  <mc:AlternateContent xmlns:mc="http://schemas.openxmlformats.org/markup-compatibility/2006" xmlns:p14="http://schemas.microsoft.com/office/powerpoint/2010/main">
    <mc:Choice Requires="p14">
      <p:transition p14:dur="10">
        <p:sndAc>
          <p:stSnd>
            <p:snd r:embed="rId2" name="applause.wav"/>
          </p:stSnd>
        </p:sndAc>
      </p:transition>
    </mc:Choice>
    <mc:Fallback xmlns="">
      <p:transition>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a:solidFill>
                  <a:srgbClr val="EF4129"/>
                </a:solidFill>
                <a:latin typeface="Calibri" panose="020F0502020204030204" pitchFamily="34" charset="0"/>
                <a:cs typeface="Arial" pitchFamily="34" charset="0"/>
              </a:rPr>
              <a:t>FINDINGS</a:t>
            </a:r>
            <a:endParaRPr lang="en-GB" sz="4000" dirty="0"/>
          </a:p>
        </p:txBody>
      </p:sp>
      <p:sp>
        <p:nvSpPr>
          <p:cNvPr id="3" name="Content Placeholder 2"/>
          <p:cNvSpPr>
            <a:spLocks noGrp="1"/>
          </p:cNvSpPr>
          <p:nvPr>
            <p:ph idx="1"/>
          </p:nvPr>
        </p:nvSpPr>
        <p:spPr>
          <a:xfrm>
            <a:off x="457200" y="1143000"/>
            <a:ext cx="8229600" cy="4648200"/>
          </a:xfrm>
        </p:spPr>
        <p:txBody>
          <a:bodyPr>
            <a:normAutofit/>
          </a:bodyPr>
          <a:lstStyle/>
          <a:p>
            <a:pPr marL="0" lvl="0" indent="0" defTabSz="457200">
              <a:lnSpc>
                <a:spcPct val="100000"/>
              </a:lnSpc>
              <a:spcBef>
                <a:spcPct val="20000"/>
              </a:spcBef>
              <a:buNone/>
            </a:pPr>
            <a:r>
              <a:rPr lang="en-US" sz="3000" b="1" dirty="0">
                <a:solidFill>
                  <a:prstClr val="black"/>
                </a:solidFill>
                <a:latin typeface="Calibri" panose="020F0502020204030204" pitchFamily="34" charset="0"/>
                <a:cs typeface="Arial" pitchFamily="34" charset="0"/>
              </a:rPr>
              <a:t>2.  How does the Criminal Offences Act describe the offences of Solicitation or unnatural carnal knowledge?</a:t>
            </a:r>
          </a:p>
          <a:p>
            <a:pPr marL="342900" lvl="0" indent="-342900" defTabSz="457200">
              <a:lnSpc>
                <a:spcPct val="100000"/>
              </a:lnSpc>
              <a:spcBef>
                <a:spcPct val="20000"/>
              </a:spcBef>
              <a:buFont typeface="Arial"/>
              <a:buChar char="•"/>
            </a:pPr>
            <a:r>
              <a:rPr lang="en-US" sz="3000" b="1" dirty="0">
                <a:solidFill>
                  <a:prstClr val="black"/>
                </a:solidFill>
                <a:latin typeface="Calibri" panose="020F0502020204030204" pitchFamily="34" charset="0"/>
                <a:cs typeface="Arial" pitchFamily="34" charset="0"/>
              </a:rPr>
              <a:t> In all instances, participants could not define or state the key ingredients of the law as stated in the Criminal Offences Act. (Ref. Sect. 104 &amp; Sect 273-276 of the Criminal Offences Act 29/1960.) The response levels were SPO (62%), DOVVSU (70%) and Other Ranks (59%).</a:t>
            </a:r>
          </a:p>
          <a:p>
            <a:pPr>
              <a:buNone/>
            </a:pPr>
            <a:endParaRPr lang="en-GB" sz="4000" dirty="0" smtClean="0"/>
          </a:p>
          <a:p>
            <a:endParaRPr lang="en-GB" sz="4000" dirty="0" smtClean="0"/>
          </a:p>
          <a:p>
            <a:pPr>
              <a:buNone/>
            </a:pPr>
            <a:endParaRPr lang="en-GB" sz="4000" dirty="0" smtClean="0"/>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dirty="0"/>
          </a:p>
        </p:txBody>
      </p:sp>
      <p:pic>
        <p:nvPicPr>
          <p:cNvPr id="4"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838200" y="5638800"/>
            <a:ext cx="914400" cy="914400"/>
          </a:xfrm>
          <a:prstGeom prst="rect">
            <a:avLst/>
          </a:prstGeom>
          <a:noFill/>
          <a:ln w="9525">
            <a:noFill/>
            <a:miter lim="800000"/>
            <a:headEnd/>
            <a:tailEnd/>
          </a:ln>
        </p:spPr>
      </p:pic>
      <p:pic>
        <p:nvPicPr>
          <p:cNvPr id="5"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7467600" y="5638800"/>
            <a:ext cx="914400" cy="914400"/>
          </a:xfrm>
          <a:prstGeom prst="rect">
            <a:avLst/>
          </a:prstGeom>
          <a:noFill/>
          <a:ln w="9525">
            <a:noFill/>
            <a:miter lim="800000"/>
            <a:headEnd/>
            <a:tailEnd/>
          </a:ln>
        </p:spPr>
      </p:pic>
      <p:sp>
        <p:nvSpPr>
          <p:cNvPr id="6" name="TextBox 5"/>
          <p:cNvSpPr txBox="1"/>
          <p:nvPr/>
        </p:nvSpPr>
        <p:spPr>
          <a:xfrm>
            <a:off x="1752600" y="5980647"/>
            <a:ext cx="5714999"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n-US" sz="3200" dirty="0">
                <a:solidFill>
                  <a:schemeClr val="bg1">
                    <a:lumMod val="95000"/>
                  </a:schemeClr>
                </a:solidFill>
              </a:rPr>
              <a:t>GHANA POLICE SERVICE</a:t>
            </a:r>
          </a:p>
        </p:txBody>
      </p:sp>
    </p:spTree>
  </p:cSld>
  <p:clrMapOvr>
    <a:masterClrMapping/>
  </p:clrMapOvr>
  <mc:AlternateContent xmlns:mc="http://schemas.openxmlformats.org/markup-compatibility/2006" xmlns:p14="http://schemas.microsoft.com/office/powerpoint/2010/main">
    <mc:Choice Requires="p14">
      <p:transition p14:dur="10">
        <p:sndAc>
          <p:stSnd>
            <p:snd r:embed="rId2" name="applause.wav"/>
          </p:stSnd>
        </p:sndAc>
      </p:transition>
    </mc:Choice>
    <mc:Fallback xmlns="">
      <p:transition>
        <p:sndAc>
          <p:stSnd>
            <p:snd r:embed="rId4" name="applause.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a:solidFill>
                  <a:srgbClr val="EF4129"/>
                </a:solidFill>
                <a:latin typeface="Calibri" panose="020F0502020204030204" pitchFamily="34" charset="0"/>
                <a:cs typeface="Arial" pitchFamily="34" charset="0"/>
              </a:rPr>
              <a:t>FINDINGS</a:t>
            </a:r>
            <a:endParaRPr lang="en-GB" sz="4000" dirty="0"/>
          </a:p>
        </p:txBody>
      </p:sp>
      <p:sp>
        <p:nvSpPr>
          <p:cNvPr id="3" name="Content Placeholder 2"/>
          <p:cNvSpPr>
            <a:spLocks noGrp="1"/>
          </p:cNvSpPr>
          <p:nvPr>
            <p:ph idx="1"/>
          </p:nvPr>
        </p:nvSpPr>
        <p:spPr>
          <a:xfrm>
            <a:off x="533400" y="990600"/>
            <a:ext cx="8229600" cy="5029200"/>
          </a:xfrm>
        </p:spPr>
        <p:txBody>
          <a:bodyPr>
            <a:normAutofit/>
          </a:bodyPr>
          <a:lstStyle/>
          <a:p>
            <a:pPr marL="0" lvl="0" indent="0" defTabSz="457200">
              <a:lnSpc>
                <a:spcPct val="100000"/>
              </a:lnSpc>
              <a:spcBef>
                <a:spcPct val="20000"/>
              </a:spcBef>
              <a:buNone/>
            </a:pPr>
            <a:r>
              <a:rPr lang="en-US" sz="2700" b="1" dirty="0">
                <a:solidFill>
                  <a:prstClr val="black"/>
                </a:solidFill>
                <a:latin typeface="Calibri" panose="020F0502020204030204" pitchFamily="34" charset="0"/>
                <a:cs typeface="Arial" pitchFamily="34" charset="0"/>
              </a:rPr>
              <a:t>3. What constitutes a sexual offence/offences against public morals.</a:t>
            </a:r>
          </a:p>
          <a:p>
            <a:pPr marL="342900" lvl="0" indent="-342900" defTabSz="457200">
              <a:lnSpc>
                <a:spcPct val="100000"/>
              </a:lnSpc>
              <a:spcBef>
                <a:spcPct val="20000"/>
              </a:spcBef>
              <a:buFont typeface="Arial"/>
              <a:buChar char="•"/>
            </a:pPr>
            <a:r>
              <a:rPr lang="en-US" sz="2700" b="1" dirty="0">
                <a:solidFill>
                  <a:prstClr val="black"/>
                </a:solidFill>
                <a:latin typeface="Calibri" panose="020F0502020204030204" pitchFamily="34" charset="0"/>
                <a:cs typeface="Arial" pitchFamily="34" charset="0"/>
              </a:rPr>
              <a:t>In answer to these questions, discussants dwelt mostly on perceptions as facts. The way of dressing, the time of the day, the way of walking and where one is spotted constituted most of the responses of law enforcement officials. Appropriateness of responses ranged from DOVVSU (63%) to SPOs (59%) and Other Ranks (41%)</a:t>
            </a:r>
          </a:p>
          <a:p>
            <a:pPr marL="0" lvl="0" indent="0" defTabSz="457200">
              <a:lnSpc>
                <a:spcPct val="100000"/>
              </a:lnSpc>
              <a:spcBef>
                <a:spcPct val="20000"/>
              </a:spcBef>
              <a:buNone/>
            </a:pPr>
            <a:r>
              <a:rPr lang="en-US" sz="2700" b="1" dirty="0">
                <a:solidFill>
                  <a:prstClr val="black"/>
                </a:solidFill>
                <a:latin typeface="Calibri" panose="020F0502020204030204" pitchFamily="34" charset="0"/>
                <a:cs typeface="Arial" pitchFamily="34" charset="0"/>
              </a:rPr>
              <a:t>4. Discussants then viewed a documentary on police abuses against Key Populations</a:t>
            </a:r>
          </a:p>
          <a:p>
            <a:pPr marL="0" indent="0">
              <a:buNone/>
            </a:pPr>
            <a:endParaRPr lang="en-GB" dirty="0" smtClean="0"/>
          </a:p>
          <a:p>
            <a:pPr>
              <a:buNone/>
            </a:pPr>
            <a:endParaRPr lang="en-GB" sz="2800" dirty="0" smtClean="0"/>
          </a:p>
          <a:p>
            <a:pPr>
              <a:buNone/>
            </a:pPr>
            <a:endParaRPr lang="en-GB" sz="4000" dirty="0" smtClean="0"/>
          </a:p>
          <a:p>
            <a:endParaRPr lang="en-GB" sz="4000" dirty="0" smtClean="0"/>
          </a:p>
          <a:p>
            <a:pPr>
              <a:buNone/>
            </a:pPr>
            <a:endParaRPr lang="en-GB" sz="4000" dirty="0" smtClean="0"/>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dirty="0"/>
          </a:p>
        </p:txBody>
      </p:sp>
      <p:pic>
        <p:nvPicPr>
          <p:cNvPr id="4"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838200" y="5638800"/>
            <a:ext cx="914400" cy="914400"/>
          </a:xfrm>
          <a:prstGeom prst="rect">
            <a:avLst/>
          </a:prstGeom>
          <a:noFill/>
          <a:ln w="9525">
            <a:noFill/>
            <a:miter lim="800000"/>
            <a:headEnd/>
            <a:tailEnd/>
          </a:ln>
        </p:spPr>
      </p:pic>
      <p:pic>
        <p:nvPicPr>
          <p:cNvPr id="5" name="Picture 2" descr="C:\Users\user\Documents\Visual Studio 2010\POARMS2010\POARMS2010\Resources\police_LOGO1.jpg"/>
          <p:cNvPicPr>
            <a:picLocks noChangeAspect="1" noChangeArrowheads="1"/>
          </p:cNvPicPr>
          <p:nvPr/>
        </p:nvPicPr>
        <p:blipFill>
          <a:blip r:embed="rId3"/>
          <a:srcRect/>
          <a:stretch>
            <a:fillRect/>
          </a:stretch>
        </p:blipFill>
        <p:spPr bwMode="auto">
          <a:xfrm>
            <a:off x="7467600" y="5638800"/>
            <a:ext cx="914400" cy="914400"/>
          </a:xfrm>
          <a:prstGeom prst="rect">
            <a:avLst/>
          </a:prstGeom>
          <a:noFill/>
          <a:ln w="9525">
            <a:noFill/>
            <a:miter lim="800000"/>
            <a:headEnd/>
            <a:tailEnd/>
          </a:ln>
        </p:spPr>
      </p:pic>
      <p:sp>
        <p:nvSpPr>
          <p:cNvPr id="6" name="TextBox 5"/>
          <p:cNvSpPr txBox="1"/>
          <p:nvPr/>
        </p:nvSpPr>
        <p:spPr>
          <a:xfrm>
            <a:off x="1752600" y="5980647"/>
            <a:ext cx="5714999" cy="584775"/>
          </a:xfrm>
          <a:prstGeom prst="rect">
            <a:avLst/>
          </a:prstGeom>
          <a:effectLst>
            <a:outerShdw blurRad="50800" dist="38100" dir="8100000" algn="tr"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wrap="square">
            <a:spAutoFit/>
          </a:bodyPr>
          <a:lstStyle/>
          <a:p>
            <a:pPr algn="ctr">
              <a:defRPr/>
            </a:pPr>
            <a:r>
              <a:rPr lang="en-US" sz="3200" dirty="0">
                <a:solidFill>
                  <a:schemeClr val="bg1">
                    <a:lumMod val="95000"/>
                  </a:schemeClr>
                </a:solidFill>
              </a:rPr>
              <a:t>GHANA POLICE SERVICE</a:t>
            </a:r>
          </a:p>
        </p:txBody>
      </p:sp>
    </p:spTree>
  </p:cSld>
  <p:clrMapOvr>
    <a:masterClrMapping/>
  </p:clrMapOvr>
  <mc:AlternateContent xmlns:mc="http://schemas.openxmlformats.org/markup-compatibility/2006" xmlns:p14="http://schemas.microsoft.com/office/powerpoint/2010/main">
    <mc:Choice Requires="p14">
      <p:transition p14:dur="10">
        <p:sndAc>
          <p:stSnd>
            <p:snd r:embed="rId2" name="applause.wav"/>
          </p:stSnd>
        </p:sndAc>
      </p:transition>
    </mc:Choice>
    <mc:Fallback xmlns="">
      <p:transition>
        <p:sndAc>
          <p:stSnd>
            <p:snd r:embed="rId4" name="applaus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EF4129"/>
                </a:solidFill>
                <a:latin typeface="Calibri" panose="020F0502020204030204" pitchFamily="34" charset="0"/>
                <a:cs typeface="Arial" pitchFamily="34" charset="0"/>
              </a:rPr>
              <a:t>LESSONS LEARNT</a:t>
            </a:r>
            <a:endParaRPr lang="en-GB" dirty="0"/>
          </a:p>
        </p:txBody>
      </p:sp>
      <p:sp>
        <p:nvSpPr>
          <p:cNvPr id="3" name="Content Placeholder 2"/>
          <p:cNvSpPr>
            <a:spLocks noGrp="1"/>
          </p:cNvSpPr>
          <p:nvPr>
            <p:ph idx="1"/>
          </p:nvPr>
        </p:nvSpPr>
        <p:spPr>
          <a:xfrm>
            <a:off x="628650" y="2226469"/>
            <a:ext cx="7967998" cy="3774282"/>
          </a:xfrm>
        </p:spPr>
        <p:txBody>
          <a:bodyPr>
            <a:normAutofit lnSpcReduction="10000"/>
          </a:bodyPr>
          <a:lstStyle/>
          <a:p>
            <a:pPr marL="0" indent="0" defTabSz="342900">
              <a:lnSpc>
                <a:spcPct val="100000"/>
              </a:lnSpc>
              <a:spcBef>
                <a:spcPct val="20000"/>
              </a:spcBef>
              <a:buNone/>
            </a:pPr>
            <a:r>
              <a:rPr lang="en-US" sz="1875" b="1" dirty="0">
                <a:solidFill>
                  <a:prstClr val="black"/>
                </a:solidFill>
                <a:latin typeface="Calibri" panose="020F0502020204030204" pitchFamily="34" charset="0"/>
                <a:cs typeface="Arial" pitchFamily="34" charset="0"/>
              </a:rPr>
              <a:t>After  viewing the documentary on Police abuses, participants agreed on the following:</a:t>
            </a:r>
          </a:p>
          <a:p>
            <a:pPr marL="257175" indent="-257175" defTabSz="342900">
              <a:lnSpc>
                <a:spcPct val="100000"/>
              </a:lnSpc>
              <a:spcBef>
                <a:spcPct val="20000"/>
              </a:spcBef>
              <a:buFont typeface="Arial"/>
              <a:buChar char="•"/>
            </a:pPr>
            <a:r>
              <a:rPr lang="en-US" sz="1875" b="1" dirty="0">
                <a:solidFill>
                  <a:prstClr val="black"/>
                </a:solidFill>
                <a:latin typeface="Calibri" panose="020F0502020204030204" pitchFamily="34" charset="0"/>
                <a:cs typeface="Arial" pitchFamily="34" charset="0"/>
              </a:rPr>
              <a:t>Police must be more professional in their dealings with every segment of society</a:t>
            </a:r>
          </a:p>
          <a:p>
            <a:pPr marL="257175" indent="-257175" defTabSz="342900">
              <a:lnSpc>
                <a:spcPct val="100000"/>
              </a:lnSpc>
              <a:spcBef>
                <a:spcPct val="20000"/>
              </a:spcBef>
              <a:buFont typeface="Arial"/>
              <a:buChar char="•"/>
            </a:pPr>
            <a:r>
              <a:rPr lang="en-US" sz="1875" b="1" dirty="0">
                <a:solidFill>
                  <a:prstClr val="black"/>
                </a:solidFill>
                <a:latin typeface="Calibri" panose="020F0502020204030204" pitchFamily="34" charset="0"/>
                <a:cs typeface="Arial" pitchFamily="34" charset="0"/>
              </a:rPr>
              <a:t>Most senior officers stated that even though they try to protect the rights of these KPs they are compelled to go after them due to political and societal pressure.</a:t>
            </a:r>
          </a:p>
          <a:p>
            <a:pPr marL="257175" indent="-257175" defTabSz="342900">
              <a:lnSpc>
                <a:spcPct val="100000"/>
              </a:lnSpc>
              <a:spcBef>
                <a:spcPct val="20000"/>
              </a:spcBef>
              <a:buFont typeface="Arial"/>
              <a:buChar char="•"/>
            </a:pPr>
            <a:r>
              <a:rPr lang="en-US" sz="1875" b="1" dirty="0">
                <a:solidFill>
                  <a:prstClr val="black"/>
                </a:solidFill>
                <a:latin typeface="Calibri" panose="020F0502020204030204" pitchFamily="34" charset="0"/>
                <a:cs typeface="Arial" pitchFamily="34" charset="0"/>
              </a:rPr>
              <a:t>Morality should and must be decoupled from law enforcement</a:t>
            </a:r>
          </a:p>
          <a:p>
            <a:pPr marL="257175" indent="-257175" defTabSz="342900">
              <a:lnSpc>
                <a:spcPct val="100000"/>
              </a:lnSpc>
              <a:spcBef>
                <a:spcPct val="20000"/>
              </a:spcBef>
              <a:buFont typeface="Arial"/>
              <a:buChar char="•"/>
            </a:pPr>
            <a:r>
              <a:rPr lang="en-US" sz="1875" b="1" dirty="0">
                <a:solidFill>
                  <a:prstClr val="black"/>
                </a:solidFill>
                <a:latin typeface="Calibri" panose="020F0502020204030204" pitchFamily="34" charset="0"/>
                <a:cs typeface="Arial" pitchFamily="34" charset="0"/>
              </a:rPr>
              <a:t> There should be greater supervision of personnel especially the patrol teams.</a:t>
            </a:r>
          </a:p>
          <a:p>
            <a:pPr marL="257175" indent="-257175" defTabSz="342900">
              <a:lnSpc>
                <a:spcPct val="100000"/>
              </a:lnSpc>
              <a:spcBef>
                <a:spcPct val="20000"/>
              </a:spcBef>
              <a:buFont typeface="Arial"/>
              <a:buChar char="•"/>
            </a:pPr>
            <a:r>
              <a:rPr lang="en-US" sz="1875" b="1" dirty="0">
                <a:solidFill>
                  <a:prstClr val="black"/>
                </a:solidFill>
                <a:latin typeface="Calibri" panose="020F0502020204030204" pitchFamily="34" charset="0"/>
                <a:cs typeface="Arial" pitchFamily="34" charset="0"/>
              </a:rPr>
              <a:t>The law enforcement  must constantly dialogue with the judiciary/legislature in order to protect the rights of KPs</a:t>
            </a:r>
          </a:p>
          <a:p>
            <a:pPr marL="257175" indent="-257175" defTabSz="342900">
              <a:lnSpc>
                <a:spcPct val="100000"/>
              </a:lnSpc>
              <a:spcBef>
                <a:spcPct val="20000"/>
              </a:spcBef>
              <a:buFont typeface="Arial"/>
              <a:buChar char="•"/>
            </a:pPr>
            <a:endParaRPr lang="en-US" sz="1875" dirty="0">
              <a:solidFill>
                <a:prstClr val="black"/>
              </a:solidFill>
              <a:latin typeface="Calibri" panose="020F0502020204030204" pitchFamily="34" charset="0"/>
              <a:cs typeface="Arial" pitchFamily="34" charset="0"/>
            </a:endParaRPr>
          </a:p>
          <a:p>
            <a:endParaRPr lang="en-GB" dirty="0"/>
          </a:p>
        </p:txBody>
      </p:sp>
    </p:spTree>
    <p:extLst>
      <p:ext uri="{BB962C8B-B14F-4D97-AF65-F5344CB8AC3E}">
        <p14:creationId xmlns:p14="http://schemas.microsoft.com/office/powerpoint/2010/main" val="32562131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27397</TotalTime>
  <Words>734</Words>
  <Application>Microsoft Office PowerPoint</Application>
  <PresentationFormat>On-screen Show (4:3)</PresentationFormat>
  <Paragraphs>94</Paragraphs>
  <Slides>11</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Calibri Light</vt:lpstr>
      <vt:lpstr>Wingdings</vt:lpstr>
      <vt:lpstr>Wingdings 2</vt:lpstr>
      <vt:lpstr>Office Theme</vt:lpstr>
      <vt:lpstr>1_Office Theme</vt:lpstr>
      <vt:lpstr>WHOM SHOULD WE CONCENTRATE ON IN ENFORCING THE LAWS ON PUBLIC MORALITY? </vt:lpstr>
      <vt:lpstr>ISSUES</vt:lpstr>
      <vt:lpstr>DESCRIPTION</vt:lpstr>
      <vt:lpstr>DESCRIPTION</vt:lpstr>
      <vt:lpstr>METHODOLOGY</vt:lpstr>
      <vt:lpstr>FINDINGS</vt:lpstr>
      <vt:lpstr>FINDINGS</vt:lpstr>
      <vt:lpstr>FINDINGS</vt:lpstr>
      <vt:lpstr>LESSONS LEARNT</vt:lpstr>
      <vt:lpstr>NEXT STEPS</vt:lpstr>
      <vt:lpstr>ACKNOWLEDGEMENT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POLICE PREPARATION TO MAINTAIN LAW, PEACE &amp; ORDER BEFORE, DURING &amp; AFTER DETERMINATION OF 2012 PRESIDENTIAL ELECTION PETITION CASE</dc:title>
  <dc:creator>Paul Awini</dc:creator>
  <cp:lastModifiedBy>user</cp:lastModifiedBy>
  <cp:revision>308</cp:revision>
  <dcterms:created xsi:type="dcterms:W3CDTF">2006-08-16T00:00:00Z</dcterms:created>
  <dcterms:modified xsi:type="dcterms:W3CDTF">2018-10-22T20:28:47Z</dcterms:modified>
</cp:coreProperties>
</file>