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Lst>
  <p:notesMasterIdLst>
    <p:notesMasterId r:id="rId12"/>
  </p:notesMasterIdLst>
  <p:sldIdLst>
    <p:sldId id="256" r:id="rId2"/>
    <p:sldId id="265" r:id="rId3"/>
    <p:sldId id="266" r:id="rId4"/>
    <p:sldId id="259" r:id="rId5"/>
    <p:sldId id="273" r:id="rId6"/>
    <p:sldId id="275" r:id="rId7"/>
    <p:sldId id="270" r:id="rId8"/>
    <p:sldId id="264" r:id="rId9"/>
    <p:sldId id="272"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5"/>
    <p:restoredTop sz="64234"/>
  </p:normalViewPr>
  <p:slideViewPr>
    <p:cSldViewPr snapToGrid="0" snapToObjects="1">
      <p:cViewPr varScale="1">
        <p:scale>
          <a:sx n="74" d="100"/>
          <a:sy n="74" d="100"/>
        </p:scale>
        <p:origin x="13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A7AAF-F105-49C6-9D58-288790DE8A95}"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8E6C0912-4732-46DE-BB36-966C90850E39}">
      <dgm:prSet/>
      <dgm:spPr/>
      <dgm:t>
        <a:bodyPr/>
        <a:lstStyle/>
        <a:p>
          <a:r>
            <a:rPr lang="en-US"/>
            <a:t>Policy and Strategic Plans</a:t>
          </a:r>
        </a:p>
      </dgm:t>
    </dgm:pt>
    <dgm:pt modelId="{87351DA2-B7E1-48FB-A0F9-BC28A66C491E}" type="parTrans" cxnId="{038BAFC4-5460-4970-8F6E-B2F7014B1667}">
      <dgm:prSet/>
      <dgm:spPr/>
      <dgm:t>
        <a:bodyPr/>
        <a:lstStyle/>
        <a:p>
          <a:endParaRPr lang="en-US"/>
        </a:p>
      </dgm:t>
    </dgm:pt>
    <dgm:pt modelId="{D0A63412-ACA2-414D-8DA0-B8A638A00DCB}" type="sibTrans" cxnId="{038BAFC4-5460-4970-8F6E-B2F7014B1667}">
      <dgm:prSet phldrT="01" phldr="0"/>
      <dgm:spPr/>
      <dgm:t>
        <a:bodyPr/>
        <a:lstStyle/>
        <a:p>
          <a:r>
            <a:rPr lang="en-US"/>
            <a:t>01</a:t>
          </a:r>
        </a:p>
      </dgm:t>
    </dgm:pt>
    <dgm:pt modelId="{073B8756-AE7B-482C-95AA-E07BA816B99F}">
      <dgm:prSet/>
      <dgm:spPr/>
      <dgm:t>
        <a:bodyPr/>
        <a:lstStyle/>
        <a:p>
          <a:r>
            <a:rPr lang="en-US"/>
            <a:t>Generating Intelligence for decision-making</a:t>
          </a:r>
        </a:p>
      </dgm:t>
    </dgm:pt>
    <dgm:pt modelId="{B22A84E8-7E81-4888-83C5-F1E37019629D}" type="parTrans" cxnId="{EED8C752-2AE3-4B20-9653-55EA5E63CD38}">
      <dgm:prSet/>
      <dgm:spPr/>
      <dgm:t>
        <a:bodyPr/>
        <a:lstStyle/>
        <a:p>
          <a:endParaRPr lang="en-US"/>
        </a:p>
      </dgm:t>
    </dgm:pt>
    <dgm:pt modelId="{9842BD3F-C821-439F-A21F-5364154ACB53}" type="sibTrans" cxnId="{EED8C752-2AE3-4B20-9653-55EA5E63CD38}">
      <dgm:prSet phldrT="02" phldr="0"/>
      <dgm:spPr/>
      <dgm:t>
        <a:bodyPr/>
        <a:lstStyle/>
        <a:p>
          <a:r>
            <a:rPr lang="en-US"/>
            <a:t>02</a:t>
          </a:r>
        </a:p>
      </dgm:t>
    </dgm:pt>
    <dgm:pt modelId="{188B613E-82F6-4C6C-A68A-7F09E976CA25}">
      <dgm:prSet/>
      <dgm:spPr/>
      <dgm:t>
        <a:bodyPr/>
        <a:lstStyle/>
        <a:p>
          <a:r>
            <a:rPr lang="en-US"/>
            <a:t>Coalition-building</a:t>
          </a:r>
        </a:p>
      </dgm:t>
    </dgm:pt>
    <dgm:pt modelId="{5E850BF6-C325-496C-B2B2-01B05452C6B6}" type="parTrans" cxnId="{D8A215B1-62E5-489B-81C2-9F8388E3C2D2}">
      <dgm:prSet/>
      <dgm:spPr/>
      <dgm:t>
        <a:bodyPr/>
        <a:lstStyle/>
        <a:p>
          <a:endParaRPr lang="en-US"/>
        </a:p>
      </dgm:t>
    </dgm:pt>
    <dgm:pt modelId="{440EB841-616F-4C30-9FE1-BF02DF32B855}" type="sibTrans" cxnId="{D8A215B1-62E5-489B-81C2-9F8388E3C2D2}">
      <dgm:prSet phldrT="03" phldr="0"/>
      <dgm:spPr/>
      <dgm:t>
        <a:bodyPr/>
        <a:lstStyle/>
        <a:p>
          <a:r>
            <a:rPr lang="en-US"/>
            <a:t>03</a:t>
          </a:r>
        </a:p>
      </dgm:t>
    </dgm:pt>
    <dgm:pt modelId="{995B973C-DB7A-4306-8D38-B86804257BE0}">
      <dgm:prSet/>
      <dgm:spPr/>
      <dgm:t>
        <a:bodyPr/>
        <a:lstStyle/>
        <a:p>
          <a:r>
            <a:rPr lang="en-US"/>
            <a:t>Implementation &amp; oversight</a:t>
          </a:r>
        </a:p>
      </dgm:t>
    </dgm:pt>
    <dgm:pt modelId="{A0DFA80F-CBDE-497C-93D9-7723462FFEB2}" type="parTrans" cxnId="{CD26EB5C-EDA1-4318-B363-29175D33D611}">
      <dgm:prSet/>
      <dgm:spPr/>
      <dgm:t>
        <a:bodyPr/>
        <a:lstStyle/>
        <a:p>
          <a:endParaRPr lang="en-US"/>
        </a:p>
      </dgm:t>
    </dgm:pt>
    <dgm:pt modelId="{AC2FA0EC-3E11-45FD-8E58-F4B44C2B9D1A}" type="sibTrans" cxnId="{CD26EB5C-EDA1-4318-B363-29175D33D611}">
      <dgm:prSet phldrT="04" phldr="0"/>
      <dgm:spPr/>
      <dgm:t>
        <a:bodyPr/>
        <a:lstStyle/>
        <a:p>
          <a:r>
            <a:rPr lang="en-US"/>
            <a:t>04</a:t>
          </a:r>
        </a:p>
      </dgm:t>
    </dgm:pt>
    <dgm:pt modelId="{07A00C84-D489-4DCB-98CC-DFDBACAE3173}">
      <dgm:prSet/>
      <dgm:spPr/>
      <dgm:t>
        <a:bodyPr/>
        <a:lstStyle/>
        <a:p>
          <a:r>
            <a:rPr lang="en-US"/>
            <a:t>Accountability</a:t>
          </a:r>
        </a:p>
      </dgm:t>
    </dgm:pt>
    <dgm:pt modelId="{63A92EE8-74DE-4A9D-AF0F-D1F6F8A76BFC}" type="parTrans" cxnId="{B2E9ECAD-15B1-4452-B1A8-64EC04DFC31F}">
      <dgm:prSet/>
      <dgm:spPr/>
      <dgm:t>
        <a:bodyPr/>
        <a:lstStyle/>
        <a:p>
          <a:endParaRPr lang="en-US"/>
        </a:p>
      </dgm:t>
    </dgm:pt>
    <dgm:pt modelId="{2D24BD99-6C6C-42E5-BFD7-4F1FD1A4A70F}" type="sibTrans" cxnId="{B2E9ECAD-15B1-4452-B1A8-64EC04DFC31F}">
      <dgm:prSet phldrT="05" phldr="0"/>
      <dgm:spPr/>
      <dgm:t>
        <a:bodyPr/>
        <a:lstStyle/>
        <a:p>
          <a:r>
            <a:rPr lang="en-US"/>
            <a:t>05</a:t>
          </a:r>
        </a:p>
      </dgm:t>
    </dgm:pt>
    <dgm:pt modelId="{F4F23AA2-6919-B743-AD22-9B5AA97A5396}" type="pres">
      <dgm:prSet presAssocID="{B86A7AAF-F105-49C6-9D58-288790DE8A95}" presName="Name0" presStyleCnt="0">
        <dgm:presLayoutVars>
          <dgm:animLvl val="lvl"/>
          <dgm:resizeHandles val="exact"/>
        </dgm:presLayoutVars>
      </dgm:prSet>
      <dgm:spPr/>
    </dgm:pt>
    <dgm:pt modelId="{0BCCCD8F-C5C1-5B4D-9A42-B993B5C483F5}" type="pres">
      <dgm:prSet presAssocID="{8E6C0912-4732-46DE-BB36-966C90850E39}" presName="compositeNode" presStyleCnt="0">
        <dgm:presLayoutVars>
          <dgm:bulletEnabled val="1"/>
        </dgm:presLayoutVars>
      </dgm:prSet>
      <dgm:spPr/>
    </dgm:pt>
    <dgm:pt modelId="{D5410A79-DF75-7141-BE4C-631C5E7D8C79}" type="pres">
      <dgm:prSet presAssocID="{8E6C0912-4732-46DE-BB36-966C90850E39}" presName="bgRect" presStyleLbl="alignNode1" presStyleIdx="0" presStyleCnt="5"/>
      <dgm:spPr/>
    </dgm:pt>
    <dgm:pt modelId="{7991D4C6-920B-224C-B78C-5938F037E3C7}" type="pres">
      <dgm:prSet presAssocID="{D0A63412-ACA2-414D-8DA0-B8A638A00DCB}" presName="sibTransNodeRect" presStyleLbl="alignNode1" presStyleIdx="0" presStyleCnt="5">
        <dgm:presLayoutVars>
          <dgm:chMax val="0"/>
          <dgm:bulletEnabled val="1"/>
        </dgm:presLayoutVars>
      </dgm:prSet>
      <dgm:spPr/>
    </dgm:pt>
    <dgm:pt modelId="{021F68E3-0B35-EF47-B8AE-0722F1FAC598}" type="pres">
      <dgm:prSet presAssocID="{8E6C0912-4732-46DE-BB36-966C90850E39}" presName="nodeRect" presStyleLbl="alignNode1" presStyleIdx="0" presStyleCnt="5">
        <dgm:presLayoutVars>
          <dgm:bulletEnabled val="1"/>
        </dgm:presLayoutVars>
      </dgm:prSet>
      <dgm:spPr/>
    </dgm:pt>
    <dgm:pt modelId="{98E4E236-69E9-7B4B-B665-59BB972C1F66}" type="pres">
      <dgm:prSet presAssocID="{D0A63412-ACA2-414D-8DA0-B8A638A00DCB}" presName="sibTrans" presStyleCnt="0"/>
      <dgm:spPr/>
    </dgm:pt>
    <dgm:pt modelId="{281F40D0-CE51-D54A-8EB5-4A9E8263A317}" type="pres">
      <dgm:prSet presAssocID="{073B8756-AE7B-482C-95AA-E07BA816B99F}" presName="compositeNode" presStyleCnt="0">
        <dgm:presLayoutVars>
          <dgm:bulletEnabled val="1"/>
        </dgm:presLayoutVars>
      </dgm:prSet>
      <dgm:spPr/>
    </dgm:pt>
    <dgm:pt modelId="{2B8DC0F2-24FF-714A-B098-94F3C63CB1C7}" type="pres">
      <dgm:prSet presAssocID="{073B8756-AE7B-482C-95AA-E07BA816B99F}" presName="bgRect" presStyleLbl="alignNode1" presStyleIdx="1" presStyleCnt="5"/>
      <dgm:spPr/>
    </dgm:pt>
    <dgm:pt modelId="{6F9EE35A-4F14-BF4A-A294-EBE7F0DB5E0B}" type="pres">
      <dgm:prSet presAssocID="{9842BD3F-C821-439F-A21F-5364154ACB53}" presName="sibTransNodeRect" presStyleLbl="alignNode1" presStyleIdx="1" presStyleCnt="5">
        <dgm:presLayoutVars>
          <dgm:chMax val="0"/>
          <dgm:bulletEnabled val="1"/>
        </dgm:presLayoutVars>
      </dgm:prSet>
      <dgm:spPr/>
    </dgm:pt>
    <dgm:pt modelId="{03B31285-ACF1-8749-BF7D-557A66563041}" type="pres">
      <dgm:prSet presAssocID="{073B8756-AE7B-482C-95AA-E07BA816B99F}" presName="nodeRect" presStyleLbl="alignNode1" presStyleIdx="1" presStyleCnt="5">
        <dgm:presLayoutVars>
          <dgm:bulletEnabled val="1"/>
        </dgm:presLayoutVars>
      </dgm:prSet>
      <dgm:spPr/>
    </dgm:pt>
    <dgm:pt modelId="{82C82A01-4275-104B-B205-E843F4D10ACB}" type="pres">
      <dgm:prSet presAssocID="{9842BD3F-C821-439F-A21F-5364154ACB53}" presName="sibTrans" presStyleCnt="0"/>
      <dgm:spPr/>
    </dgm:pt>
    <dgm:pt modelId="{7D187BC5-A290-644C-9182-55A4FE5E51D2}" type="pres">
      <dgm:prSet presAssocID="{188B613E-82F6-4C6C-A68A-7F09E976CA25}" presName="compositeNode" presStyleCnt="0">
        <dgm:presLayoutVars>
          <dgm:bulletEnabled val="1"/>
        </dgm:presLayoutVars>
      </dgm:prSet>
      <dgm:spPr/>
    </dgm:pt>
    <dgm:pt modelId="{63DD3724-8CB8-D748-8C26-9E787B43E2E2}" type="pres">
      <dgm:prSet presAssocID="{188B613E-82F6-4C6C-A68A-7F09E976CA25}" presName="bgRect" presStyleLbl="alignNode1" presStyleIdx="2" presStyleCnt="5"/>
      <dgm:spPr/>
    </dgm:pt>
    <dgm:pt modelId="{8F1E5359-D7BA-DA46-A0D1-6FB89D548E7B}" type="pres">
      <dgm:prSet presAssocID="{440EB841-616F-4C30-9FE1-BF02DF32B855}" presName="sibTransNodeRect" presStyleLbl="alignNode1" presStyleIdx="2" presStyleCnt="5">
        <dgm:presLayoutVars>
          <dgm:chMax val="0"/>
          <dgm:bulletEnabled val="1"/>
        </dgm:presLayoutVars>
      </dgm:prSet>
      <dgm:spPr/>
    </dgm:pt>
    <dgm:pt modelId="{E1DAAD82-20BF-4242-9CD4-B1ECB9B50988}" type="pres">
      <dgm:prSet presAssocID="{188B613E-82F6-4C6C-A68A-7F09E976CA25}" presName="nodeRect" presStyleLbl="alignNode1" presStyleIdx="2" presStyleCnt="5">
        <dgm:presLayoutVars>
          <dgm:bulletEnabled val="1"/>
        </dgm:presLayoutVars>
      </dgm:prSet>
      <dgm:spPr/>
    </dgm:pt>
    <dgm:pt modelId="{F1E3EB07-B217-434F-9B5F-0071022B812D}" type="pres">
      <dgm:prSet presAssocID="{440EB841-616F-4C30-9FE1-BF02DF32B855}" presName="sibTrans" presStyleCnt="0"/>
      <dgm:spPr/>
    </dgm:pt>
    <dgm:pt modelId="{B064829B-930D-DA4B-A2DD-0744BAB0BBF2}" type="pres">
      <dgm:prSet presAssocID="{995B973C-DB7A-4306-8D38-B86804257BE0}" presName="compositeNode" presStyleCnt="0">
        <dgm:presLayoutVars>
          <dgm:bulletEnabled val="1"/>
        </dgm:presLayoutVars>
      </dgm:prSet>
      <dgm:spPr/>
    </dgm:pt>
    <dgm:pt modelId="{340484BA-1BF4-C645-9E44-089A39A271E7}" type="pres">
      <dgm:prSet presAssocID="{995B973C-DB7A-4306-8D38-B86804257BE0}" presName="bgRect" presStyleLbl="alignNode1" presStyleIdx="3" presStyleCnt="5"/>
      <dgm:spPr/>
    </dgm:pt>
    <dgm:pt modelId="{FE7F1E68-1859-1645-A4E2-0442679A71AB}" type="pres">
      <dgm:prSet presAssocID="{AC2FA0EC-3E11-45FD-8E58-F4B44C2B9D1A}" presName="sibTransNodeRect" presStyleLbl="alignNode1" presStyleIdx="3" presStyleCnt="5">
        <dgm:presLayoutVars>
          <dgm:chMax val="0"/>
          <dgm:bulletEnabled val="1"/>
        </dgm:presLayoutVars>
      </dgm:prSet>
      <dgm:spPr/>
    </dgm:pt>
    <dgm:pt modelId="{9882762F-DEA3-5A41-884B-564ACFCFF8E3}" type="pres">
      <dgm:prSet presAssocID="{995B973C-DB7A-4306-8D38-B86804257BE0}" presName="nodeRect" presStyleLbl="alignNode1" presStyleIdx="3" presStyleCnt="5">
        <dgm:presLayoutVars>
          <dgm:bulletEnabled val="1"/>
        </dgm:presLayoutVars>
      </dgm:prSet>
      <dgm:spPr/>
    </dgm:pt>
    <dgm:pt modelId="{9DD1B790-2292-F54C-810C-3BBBEAFF973F}" type="pres">
      <dgm:prSet presAssocID="{AC2FA0EC-3E11-45FD-8E58-F4B44C2B9D1A}" presName="sibTrans" presStyleCnt="0"/>
      <dgm:spPr/>
    </dgm:pt>
    <dgm:pt modelId="{578E6A7C-935A-9440-8F5B-D8CEB47199E2}" type="pres">
      <dgm:prSet presAssocID="{07A00C84-D489-4DCB-98CC-DFDBACAE3173}" presName="compositeNode" presStyleCnt="0">
        <dgm:presLayoutVars>
          <dgm:bulletEnabled val="1"/>
        </dgm:presLayoutVars>
      </dgm:prSet>
      <dgm:spPr/>
    </dgm:pt>
    <dgm:pt modelId="{51C0AA1D-AFC6-4344-81D0-4168024DAF37}" type="pres">
      <dgm:prSet presAssocID="{07A00C84-D489-4DCB-98CC-DFDBACAE3173}" presName="bgRect" presStyleLbl="alignNode1" presStyleIdx="4" presStyleCnt="5"/>
      <dgm:spPr/>
    </dgm:pt>
    <dgm:pt modelId="{AA8E5B91-58EF-6E47-B5E6-825D8E0369B3}" type="pres">
      <dgm:prSet presAssocID="{2D24BD99-6C6C-42E5-BFD7-4F1FD1A4A70F}" presName="sibTransNodeRect" presStyleLbl="alignNode1" presStyleIdx="4" presStyleCnt="5">
        <dgm:presLayoutVars>
          <dgm:chMax val="0"/>
          <dgm:bulletEnabled val="1"/>
        </dgm:presLayoutVars>
      </dgm:prSet>
      <dgm:spPr/>
    </dgm:pt>
    <dgm:pt modelId="{DF0C4C70-95ED-5940-B431-DC1EB9445C6B}" type="pres">
      <dgm:prSet presAssocID="{07A00C84-D489-4DCB-98CC-DFDBACAE3173}" presName="nodeRect" presStyleLbl="alignNode1" presStyleIdx="4" presStyleCnt="5">
        <dgm:presLayoutVars>
          <dgm:bulletEnabled val="1"/>
        </dgm:presLayoutVars>
      </dgm:prSet>
      <dgm:spPr/>
    </dgm:pt>
  </dgm:ptLst>
  <dgm:cxnLst>
    <dgm:cxn modelId="{DFEAB215-F38F-EB4F-94A4-9B9C64F6E19B}" type="presOf" srcId="{188B613E-82F6-4C6C-A68A-7F09E976CA25}" destId="{E1DAAD82-20BF-4242-9CD4-B1ECB9B50988}" srcOrd="1" destOrd="0" presId="urn:microsoft.com/office/officeart/2016/7/layout/LinearBlockProcessNumbered"/>
    <dgm:cxn modelId="{4E30FA23-144B-D944-A82E-CCAADF90D2E8}" type="presOf" srcId="{073B8756-AE7B-482C-95AA-E07BA816B99F}" destId="{2B8DC0F2-24FF-714A-B098-94F3C63CB1C7}" srcOrd="0" destOrd="0" presId="urn:microsoft.com/office/officeart/2016/7/layout/LinearBlockProcessNumbered"/>
    <dgm:cxn modelId="{08184B3A-0577-5A4C-A63A-DBBE7FF65D0B}" type="presOf" srcId="{D0A63412-ACA2-414D-8DA0-B8A638A00DCB}" destId="{7991D4C6-920B-224C-B78C-5938F037E3C7}" srcOrd="0" destOrd="0" presId="urn:microsoft.com/office/officeart/2016/7/layout/LinearBlockProcessNumbered"/>
    <dgm:cxn modelId="{1E5C8B4A-CBDD-D544-B225-2E25F30BB590}" type="presOf" srcId="{2D24BD99-6C6C-42E5-BFD7-4F1FD1A4A70F}" destId="{AA8E5B91-58EF-6E47-B5E6-825D8E0369B3}" srcOrd="0" destOrd="0" presId="urn:microsoft.com/office/officeart/2016/7/layout/LinearBlockProcessNumbered"/>
    <dgm:cxn modelId="{EED8C752-2AE3-4B20-9653-55EA5E63CD38}" srcId="{B86A7AAF-F105-49C6-9D58-288790DE8A95}" destId="{073B8756-AE7B-482C-95AA-E07BA816B99F}" srcOrd="1" destOrd="0" parTransId="{B22A84E8-7E81-4888-83C5-F1E37019629D}" sibTransId="{9842BD3F-C821-439F-A21F-5364154ACB53}"/>
    <dgm:cxn modelId="{CD26EB5C-EDA1-4318-B363-29175D33D611}" srcId="{B86A7AAF-F105-49C6-9D58-288790DE8A95}" destId="{995B973C-DB7A-4306-8D38-B86804257BE0}" srcOrd="3" destOrd="0" parTransId="{A0DFA80F-CBDE-497C-93D9-7723462FFEB2}" sibTransId="{AC2FA0EC-3E11-45FD-8E58-F4B44C2B9D1A}"/>
    <dgm:cxn modelId="{9BC7B465-888E-EF48-82DD-CF0107D355FD}" type="presOf" srcId="{188B613E-82F6-4C6C-A68A-7F09E976CA25}" destId="{63DD3724-8CB8-D748-8C26-9E787B43E2E2}" srcOrd="0" destOrd="0" presId="urn:microsoft.com/office/officeart/2016/7/layout/LinearBlockProcessNumbered"/>
    <dgm:cxn modelId="{9356E165-4B7D-E54F-B0EC-13EB18244199}" type="presOf" srcId="{8E6C0912-4732-46DE-BB36-966C90850E39}" destId="{021F68E3-0B35-EF47-B8AE-0722F1FAC598}" srcOrd="1" destOrd="0" presId="urn:microsoft.com/office/officeart/2016/7/layout/LinearBlockProcessNumbered"/>
    <dgm:cxn modelId="{5705E392-2260-5442-BBE6-E86D9454730B}" type="presOf" srcId="{995B973C-DB7A-4306-8D38-B86804257BE0}" destId="{9882762F-DEA3-5A41-884B-564ACFCFF8E3}" srcOrd="1" destOrd="0" presId="urn:microsoft.com/office/officeart/2016/7/layout/LinearBlockProcessNumbered"/>
    <dgm:cxn modelId="{1C549496-0940-2840-9E80-E28061D04BA2}" type="presOf" srcId="{AC2FA0EC-3E11-45FD-8E58-F4B44C2B9D1A}" destId="{FE7F1E68-1859-1645-A4E2-0442679A71AB}" srcOrd="0" destOrd="0" presId="urn:microsoft.com/office/officeart/2016/7/layout/LinearBlockProcessNumbered"/>
    <dgm:cxn modelId="{914CE7AC-4275-C84C-9856-BCBA8CAD941A}" type="presOf" srcId="{073B8756-AE7B-482C-95AA-E07BA816B99F}" destId="{03B31285-ACF1-8749-BF7D-557A66563041}" srcOrd="1" destOrd="0" presId="urn:microsoft.com/office/officeart/2016/7/layout/LinearBlockProcessNumbered"/>
    <dgm:cxn modelId="{B2E9ECAD-15B1-4452-B1A8-64EC04DFC31F}" srcId="{B86A7AAF-F105-49C6-9D58-288790DE8A95}" destId="{07A00C84-D489-4DCB-98CC-DFDBACAE3173}" srcOrd="4" destOrd="0" parTransId="{63A92EE8-74DE-4A9D-AF0F-D1F6F8A76BFC}" sibTransId="{2D24BD99-6C6C-42E5-BFD7-4F1FD1A4A70F}"/>
    <dgm:cxn modelId="{D8A215B1-62E5-489B-81C2-9F8388E3C2D2}" srcId="{B86A7AAF-F105-49C6-9D58-288790DE8A95}" destId="{188B613E-82F6-4C6C-A68A-7F09E976CA25}" srcOrd="2" destOrd="0" parTransId="{5E850BF6-C325-496C-B2B2-01B05452C6B6}" sibTransId="{440EB841-616F-4C30-9FE1-BF02DF32B855}"/>
    <dgm:cxn modelId="{37E121B9-893E-6548-89C2-10241669D12E}" type="presOf" srcId="{995B973C-DB7A-4306-8D38-B86804257BE0}" destId="{340484BA-1BF4-C645-9E44-089A39A271E7}" srcOrd="0" destOrd="0" presId="urn:microsoft.com/office/officeart/2016/7/layout/LinearBlockProcessNumbered"/>
    <dgm:cxn modelId="{010077BA-9B76-A64D-A0E4-C0205BEABED4}" type="presOf" srcId="{07A00C84-D489-4DCB-98CC-DFDBACAE3173}" destId="{DF0C4C70-95ED-5940-B431-DC1EB9445C6B}" srcOrd="1" destOrd="0" presId="urn:microsoft.com/office/officeart/2016/7/layout/LinearBlockProcessNumbered"/>
    <dgm:cxn modelId="{074BDCC0-A3C8-DD4E-A2F4-E1663D5D37DA}" type="presOf" srcId="{440EB841-616F-4C30-9FE1-BF02DF32B855}" destId="{8F1E5359-D7BA-DA46-A0D1-6FB89D548E7B}" srcOrd="0" destOrd="0" presId="urn:microsoft.com/office/officeart/2016/7/layout/LinearBlockProcessNumbered"/>
    <dgm:cxn modelId="{038BAFC4-5460-4970-8F6E-B2F7014B1667}" srcId="{B86A7AAF-F105-49C6-9D58-288790DE8A95}" destId="{8E6C0912-4732-46DE-BB36-966C90850E39}" srcOrd="0" destOrd="0" parTransId="{87351DA2-B7E1-48FB-A0F9-BC28A66C491E}" sibTransId="{D0A63412-ACA2-414D-8DA0-B8A638A00DCB}"/>
    <dgm:cxn modelId="{4DAAFCD8-07AB-3940-A85F-88C4817A5E41}" type="presOf" srcId="{8E6C0912-4732-46DE-BB36-966C90850E39}" destId="{D5410A79-DF75-7141-BE4C-631C5E7D8C79}" srcOrd="0" destOrd="0" presId="urn:microsoft.com/office/officeart/2016/7/layout/LinearBlockProcessNumbered"/>
    <dgm:cxn modelId="{7691EBE2-F787-8149-BADA-7EBFE6FC5FCD}" type="presOf" srcId="{9842BD3F-C821-439F-A21F-5364154ACB53}" destId="{6F9EE35A-4F14-BF4A-A294-EBE7F0DB5E0B}" srcOrd="0" destOrd="0" presId="urn:microsoft.com/office/officeart/2016/7/layout/LinearBlockProcessNumbered"/>
    <dgm:cxn modelId="{290983E7-521C-7145-AAF6-33124608F4DE}" type="presOf" srcId="{B86A7AAF-F105-49C6-9D58-288790DE8A95}" destId="{F4F23AA2-6919-B743-AD22-9B5AA97A5396}" srcOrd="0" destOrd="0" presId="urn:microsoft.com/office/officeart/2016/7/layout/LinearBlockProcessNumbered"/>
    <dgm:cxn modelId="{B56DBBEE-E57C-FF43-8CB8-1FDF731E7240}" type="presOf" srcId="{07A00C84-D489-4DCB-98CC-DFDBACAE3173}" destId="{51C0AA1D-AFC6-4344-81D0-4168024DAF37}" srcOrd="0" destOrd="0" presId="urn:microsoft.com/office/officeart/2016/7/layout/LinearBlockProcessNumbered"/>
    <dgm:cxn modelId="{8E77ED28-E624-8F4A-852E-658E5596A456}" type="presParOf" srcId="{F4F23AA2-6919-B743-AD22-9B5AA97A5396}" destId="{0BCCCD8F-C5C1-5B4D-9A42-B993B5C483F5}" srcOrd="0" destOrd="0" presId="urn:microsoft.com/office/officeart/2016/7/layout/LinearBlockProcessNumbered"/>
    <dgm:cxn modelId="{1FAF23A2-A5DD-134F-8265-9522ACEC4FBB}" type="presParOf" srcId="{0BCCCD8F-C5C1-5B4D-9A42-B993B5C483F5}" destId="{D5410A79-DF75-7141-BE4C-631C5E7D8C79}" srcOrd="0" destOrd="0" presId="urn:microsoft.com/office/officeart/2016/7/layout/LinearBlockProcessNumbered"/>
    <dgm:cxn modelId="{6C4B706A-5DF8-6343-AC6A-503D6A5CC113}" type="presParOf" srcId="{0BCCCD8F-C5C1-5B4D-9A42-B993B5C483F5}" destId="{7991D4C6-920B-224C-B78C-5938F037E3C7}" srcOrd="1" destOrd="0" presId="urn:microsoft.com/office/officeart/2016/7/layout/LinearBlockProcessNumbered"/>
    <dgm:cxn modelId="{E8544E6B-9FB7-3E4D-83D2-CA01106C932B}" type="presParOf" srcId="{0BCCCD8F-C5C1-5B4D-9A42-B993B5C483F5}" destId="{021F68E3-0B35-EF47-B8AE-0722F1FAC598}" srcOrd="2" destOrd="0" presId="urn:microsoft.com/office/officeart/2016/7/layout/LinearBlockProcessNumbered"/>
    <dgm:cxn modelId="{9C9BE73A-3E26-A148-A88D-8452CDED7A11}" type="presParOf" srcId="{F4F23AA2-6919-B743-AD22-9B5AA97A5396}" destId="{98E4E236-69E9-7B4B-B665-59BB972C1F66}" srcOrd="1" destOrd="0" presId="urn:microsoft.com/office/officeart/2016/7/layout/LinearBlockProcessNumbered"/>
    <dgm:cxn modelId="{FBBEE884-77C4-244D-81D1-87B753F10C64}" type="presParOf" srcId="{F4F23AA2-6919-B743-AD22-9B5AA97A5396}" destId="{281F40D0-CE51-D54A-8EB5-4A9E8263A317}" srcOrd="2" destOrd="0" presId="urn:microsoft.com/office/officeart/2016/7/layout/LinearBlockProcessNumbered"/>
    <dgm:cxn modelId="{F00BDACF-CB54-354A-A447-B1263450DD21}" type="presParOf" srcId="{281F40D0-CE51-D54A-8EB5-4A9E8263A317}" destId="{2B8DC0F2-24FF-714A-B098-94F3C63CB1C7}" srcOrd="0" destOrd="0" presId="urn:microsoft.com/office/officeart/2016/7/layout/LinearBlockProcessNumbered"/>
    <dgm:cxn modelId="{13462579-4F01-014B-8687-62D44B55FE68}" type="presParOf" srcId="{281F40D0-CE51-D54A-8EB5-4A9E8263A317}" destId="{6F9EE35A-4F14-BF4A-A294-EBE7F0DB5E0B}" srcOrd="1" destOrd="0" presId="urn:microsoft.com/office/officeart/2016/7/layout/LinearBlockProcessNumbered"/>
    <dgm:cxn modelId="{4B0773EB-A4EE-7943-B28F-62A1AB9395DE}" type="presParOf" srcId="{281F40D0-CE51-D54A-8EB5-4A9E8263A317}" destId="{03B31285-ACF1-8749-BF7D-557A66563041}" srcOrd="2" destOrd="0" presId="urn:microsoft.com/office/officeart/2016/7/layout/LinearBlockProcessNumbered"/>
    <dgm:cxn modelId="{70122297-483E-6B4F-AD5A-DAE8C3E111D3}" type="presParOf" srcId="{F4F23AA2-6919-B743-AD22-9B5AA97A5396}" destId="{82C82A01-4275-104B-B205-E843F4D10ACB}" srcOrd="3" destOrd="0" presId="urn:microsoft.com/office/officeart/2016/7/layout/LinearBlockProcessNumbered"/>
    <dgm:cxn modelId="{BE0257FC-4539-4147-B140-C4024CB0C7E8}" type="presParOf" srcId="{F4F23AA2-6919-B743-AD22-9B5AA97A5396}" destId="{7D187BC5-A290-644C-9182-55A4FE5E51D2}" srcOrd="4" destOrd="0" presId="urn:microsoft.com/office/officeart/2016/7/layout/LinearBlockProcessNumbered"/>
    <dgm:cxn modelId="{1D7C9963-96E9-F048-B88F-A8A102EA824E}" type="presParOf" srcId="{7D187BC5-A290-644C-9182-55A4FE5E51D2}" destId="{63DD3724-8CB8-D748-8C26-9E787B43E2E2}" srcOrd="0" destOrd="0" presId="urn:microsoft.com/office/officeart/2016/7/layout/LinearBlockProcessNumbered"/>
    <dgm:cxn modelId="{20C52AD8-6872-A742-9E2C-B274F3AEB4C5}" type="presParOf" srcId="{7D187BC5-A290-644C-9182-55A4FE5E51D2}" destId="{8F1E5359-D7BA-DA46-A0D1-6FB89D548E7B}" srcOrd="1" destOrd="0" presId="urn:microsoft.com/office/officeart/2016/7/layout/LinearBlockProcessNumbered"/>
    <dgm:cxn modelId="{01C9CDD2-A5D9-F04B-9C32-624BF8E23C42}" type="presParOf" srcId="{7D187BC5-A290-644C-9182-55A4FE5E51D2}" destId="{E1DAAD82-20BF-4242-9CD4-B1ECB9B50988}" srcOrd="2" destOrd="0" presId="urn:microsoft.com/office/officeart/2016/7/layout/LinearBlockProcessNumbered"/>
    <dgm:cxn modelId="{0DF1F4CA-8C75-DC48-AB73-4BAD0363DAD5}" type="presParOf" srcId="{F4F23AA2-6919-B743-AD22-9B5AA97A5396}" destId="{F1E3EB07-B217-434F-9B5F-0071022B812D}" srcOrd="5" destOrd="0" presId="urn:microsoft.com/office/officeart/2016/7/layout/LinearBlockProcessNumbered"/>
    <dgm:cxn modelId="{350143B4-8854-9A4B-9DBE-E093CD0AF700}" type="presParOf" srcId="{F4F23AA2-6919-B743-AD22-9B5AA97A5396}" destId="{B064829B-930D-DA4B-A2DD-0744BAB0BBF2}" srcOrd="6" destOrd="0" presId="urn:microsoft.com/office/officeart/2016/7/layout/LinearBlockProcessNumbered"/>
    <dgm:cxn modelId="{13EDDF25-F325-B045-B20F-C544B2ABCC41}" type="presParOf" srcId="{B064829B-930D-DA4B-A2DD-0744BAB0BBF2}" destId="{340484BA-1BF4-C645-9E44-089A39A271E7}" srcOrd="0" destOrd="0" presId="urn:microsoft.com/office/officeart/2016/7/layout/LinearBlockProcessNumbered"/>
    <dgm:cxn modelId="{2390AC80-AF33-E24F-AF77-074F70A189F6}" type="presParOf" srcId="{B064829B-930D-DA4B-A2DD-0744BAB0BBF2}" destId="{FE7F1E68-1859-1645-A4E2-0442679A71AB}" srcOrd="1" destOrd="0" presId="urn:microsoft.com/office/officeart/2016/7/layout/LinearBlockProcessNumbered"/>
    <dgm:cxn modelId="{2BABEEDC-40B1-1640-9438-1C035A418D22}" type="presParOf" srcId="{B064829B-930D-DA4B-A2DD-0744BAB0BBF2}" destId="{9882762F-DEA3-5A41-884B-564ACFCFF8E3}" srcOrd="2" destOrd="0" presId="urn:microsoft.com/office/officeart/2016/7/layout/LinearBlockProcessNumbered"/>
    <dgm:cxn modelId="{149F9B2D-5F12-274A-B200-7082F3C79E27}" type="presParOf" srcId="{F4F23AA2-6919-B743-AD22-9B5AA97A5396}" destId="{9DD1B790-2292-F54C-810C-3BBBEAFF973F}" srcOrd="7" destOrd="0" presId="urn:microsoft.com/office/officeart/2016/7/layout/LinearBlockProcessNumbered"/>
    <dgm:cxn modelId="{DBA93E66-4D15-6B40-9C14-3E29A72DA586}" type="presParOf" srcId="{F4F23AA2-6919-B743-AD22-9B5AA97A5396}" destId="{578E6A7C-935A-9440-8F5B-D8CEB47199E2}" srcOrd="8" destOrd="0" presId="urn:microsoft.com/office/officeart/2016/7/layout/LinearBlockProcessNumbered"/>
    <dgm:cxn modelId="{AE3FF995-35FF-0A43-9E1D-3367441E1819}" type="presParOf" srcId="{578E6A7C-935A-9440-8F5B-D8CEB47199E2}" destId="{51C0AA1D-AFC6-4344-81D0-4168024DAF37}" srcOrd="0" destOrd="0" presId="urn:microsoft.com/office/officeart/2016/7/layout/LinearBlockProcessNumbered"/>
    <dgm:cxn modelId="{29813A76-0B93-444C-88E5-6A87C49232B3}" type="presParOf" srcId="{578E6A7C-935A-9440-8F5B-D8CEB47199E2}" destId="{AA8E5B91-58EF-6E47-B5E6-825D8E0369B3}" srcOrd="1" destOrd="0" presId="urn:microsoft.com/office/officeart/2016/7/layout/LinearBlockProcessNumbered"/>
    <dgm:cxn modelId="{081DB587-538E-D74E-A283-60C3462E80D5}" type="presParOf" srcId="{578E6A7C-935A-9440-8F5B-D8CEB47199E2}" destId="{DF0C4C70-95ED-5940-B431-DC1EB9445C6B}"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10A79-DF75-7141-BE4C-631C5E7D8C79}">
      <dsp:nvSpPr>
        <dsp:cNvPr id="0" name=""/>
        <dsp:cNvSpPr/>
      </dsp:nvSpPr>
      <dsp:spPr>
        <a:xfrm>
          <a:off x="5780" y="627075"/>
          <a:ext cx="1807109" cy="216853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502" tIns="0" rIns="178502" bIns="330200" numCol="1" spcCol="1270" anchor="t" anchorCtr="0">
          <a:noAutofit/>
        </a:bodyPr>
        <a:lstStyle/>
        <a:p>
          <a:pPr marL="0" lvl="0" indent="0" algn="l" defTabSz="622300">
            <a:lnSpc>
              <a:spcPct val="90000"/>
            </a:lnSpc>
            <a:spcBef>
              <a:spcPct val="0"/>
            </a:spcBef>
            <a:spcAft>
              <a:spcPct val="35000"/>
            </a:spcAft>
            <a:buNone/>
          </a:pPr>
          <a:r>
            <a:rPr lang="en-US" sz="1400" kern="1200"/>
            <a:t>Policy and Strategic Plans</a:t>
          </a:r>
        </a:p>
      </dsp:txBody>
      <dsp:txXfrm>
        <a:off x="5780" y="1494488"/>
        <a:ext cx="1807109" cy="1301118"/>
      </dsp:txXfrm>
    </dsp:sp>
    <dsp:sp modelId="{7991D4C6-920B-224C-B78C-5938F037E3C7}">
      <dsp:nvSpPr>
        <dsp:cNvPr id="0" name=""/>
        <dsp:cNvSpPr/>
      </dsp:nvSpPr>
      <dsp:spPr>
        <a:xfrm>
          <a:off x="5780" y="627075"/>
          <a:ext cx="1807109" cy="8674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502" tIns="165100" rIns="178502" bIns="165100" numCol="1" spcCol="1270" anchor="ctr" anchorCtr="0">
          <a:noAutofit/>
        </a:bodyPr>
        <a:lstStyle/>
        <a:p>
          <a:pPr marL="0" lvl="0" indent="0" algn="l" defTabSz="1689100">
            <a:lnSpc>
              <a:spcPct val="90000"/>
            </a:lnSpc>
            <a:spcBef>
              <a:spcPct val="0"/>
            </a:spcBef>
            <a:spcAft>
              <a:spcPct val="35000"/>
            </a:spcAft>
            <a:buNone/>
          </a:pPr>
          <a:r>
            <a:rPr lang="en-US" sz="3800" kern="1200"/>
            <a:t>01</a:t>
          </a:r>
        </a:p>
      </dsp:txBody>
      <dsp:txXfrm>
        <a:off x="5780" y="627075"/>
        <a:ext cx="1807109" cy="867412"/>
      </dsp:txXfrm>
    </dsp:sp>
    <dsp:sp modelId="{2B8DC0F2-24FF-714A-B098-94F3C63CB1C7}">
      <dsp:nvSpPr>
        <dsp:cNvPr id="0" name=""/>
        <dsp:cNvSpPr/>
      </dsp:nvSpPr>
      <dsp:spPr>
        <a:xfrm>
          <a:off x="1957458" y="627075"/>
          <a:ext cx="1807109" cy="2168531"/>
        </a:xfrm>
        <a:prstGeom prst="rect">
          <a:avLst/>
        </a:prstGeom>
        <a:solidFill>
          <a:schemeClr val="accent2">
            <a:hueOff val="-361550"/>
            <a:satOff val="-2481"/>
            <a:lumOff val="1275"/>
            <a:alphaOff val="0"/>
          </a:schemeClr>
        </a:solidFill>
        <a:ln w="19050" cap="rnd" cmpd="sng" algn="ctr">
          <a:solidFill>
            <a:schemeClr val="accent2">
              <a:hueOff val="-361550"/>
              <a:satOff val="-2481"/>
              <a:lumOff val="1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502" tIns="0" rIns="178502" bIns="330200" numCol="1" spcCol="1270" anchor="t" anchorCtr="0">
          <a:noAutofit/>
        </a:bodyPr>
        <a:lstStyle/>
        <a:p>
          <a:pPr marL="0" lvl="0" indent="0" algn="l" defTabSz="622300">
            <a:lnSpc>
              <a:spcPct val="90000"/>
            </a:lnSpc>
            <a:spcBef>
              <a:spcPct val="0"/>
            </a:spcBef>
            <a:spcAft>
              <a:spcPct val="35000"/>
            </a:spcAft>
            <a:buNone/>
          </a:pPr>
          <a:r>
            <a:rPr lang="en-US" sz="1400" kern="1200"/>
            <a:t>Generating Intelligence for decision-making</a:t>
          </a:r>
        </a:p>
      </dsp:txBody>
      <dsp:txXfrm>
        <a:off x="1957458" y="1494488"/>
        <a:ext cx="1807109" cy="1301118"/>
      </dsp:txXfrm>
    </dsp:sp>
    <dsp:sp modelId="{6F9EE35A-4F14-BF4A-A294-EBE7F0DB5E0B}">
      <dsp:nvSpPr>
        <dsp:cNvPr id="0" name=""/>
        <dsp:cNvSpPr/>
      </dsp:nvSpPr>
      <dsp:spPr>
        <a:xfrm>
          <a:off x="1957458" y="627075"/>
          <a:ext cx="1807109" cy="8674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502" tIns="165100" rIns="178502" bIns="165100" numCol="1" spcCol="1270" anchor="ctr" anchorCtr="0">
          <a:noAutofit/>
        </a:bodyPr>
        <a:lstStyle/>
        <a:p>
          <a:pPr marL="0" lvl="0" indent="0" algn="l" defTabSz="1689100">
            <a:lnSpc>
              <a:spcPct val="90000"/>
            </a:lnSpc>
            <a:spcBef>
              <a:spcPct val="0"/>
            </a:spcBef>
            <a:spcAft>
              <a:spcPct val="35000"/>
            </a:spcAft>
            <a:buNone/>
          </a:pPr>
          <a:r>
            <a:rPr lang="en-US" sz="3800" kern="1200"/>
            <a:t>02</a:t>
          </a:r>
        </a:p>
      </dsp:txBody>
      <dsp:txXfrm>
        <a:off x="1957458" y="627075"/>
        <a:ext cx="1807109" cy="867412"/>
      </dsp:txXfrm>
    </dsp:sp>
    <dsp:sp modelId="{63DD3724-8CB8-D748-8C26-9E787B43E2E2}">
      <dsp:nvSpPr>
        <dsp:cNvPr id="0" name=""/>
        <dsp:cNvSpPr/>
      </dsp:nvSpPr>
      <dsp:spPr>
        <a:xfrm>
          <a:off x="3909136" y="627075"/>
          <a:ext cx="1807109" cy="2168531"/>
        </a:xfrm>
        <a:prstGeom prst="rect">
          <a:avLst/>
        </a:prstGeom>
        <a:solidFill>
          <a:schemeClr val="accent2">
            <a:hueOff val="-723100"/>
            <a:satOff val="-4962"/>
            <a:lumOff val="2549"/>
            <a:alphaOff val="0"/>
          </a:schemeClr>
        </a:solidFill>
        <a:ln w="19050" cap="rnd" cmpd="sng" algn="ctr">
          <a:solidFill>
            <a:schemeClr val="accent2">
              <a:hueOff val="-723100"/>
              <a:satOff val="-4962"/>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502" tIns="0" rIns="178502" bIns="330200" numCol="1" spcCol="1270" anchor="t" anchorCtr="0">
          <a:noAutofit/>
        </a:bodyPr>
        <a:lstStyle/>
        <a:p>
          <a:pPr marL="0" lvl="0" indent="0" algn="l" defTabSz="622300">
            <a:lnSpc>
              <a:spcPct val="90000"/>
            </a:lnSpc>
            <a:spcBef>
              <a:spcPct val="0"/>
            </a:spcBef>
            <a:spcAft>
              <a:spcPct val="35000"/>
            </a:spcAft>
            <a:buNone/>
          </a:pPr>
          <a:r>
            <a:rPr lang="en-US" sz="1400" kern="1200"/>
            <a:t>Coalition-building</a:t>
          </a:r>
        </a:p>
      </dsp:txBody>
      <dsp:txXfrm>
        <a:off x="3909136" y="1494488"/>
        <a:ext cx="1807109" cy="1301118"/>
      </dsp:txXfrm>
    </dsp:sp>
    <dsp:sp modelId="{8F1E5359-D7BA-DA46-A0D1-6FB89D548E7B}">
      <dsp:nvSpPr>
        <dsp:cNvPr id="0" name=""/>
        <dsp:cNvSpPr/>
      </dsp:nvSpPr>
      <dsp:spPr>
        <a:xfrm>
          <a:off x="3909136" y="627075"/>
          <a:ext cx="1807109" cy="8674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502" tIns="165100" rIns="178502" bIns="165100" numCol="1" spcCol="1270" anchor="ctr" anchorCtr="0">
          <a:noAutofit/>
        </a:bodyPr>
        <a:lstStyle/>
        <a:p>
          <a:pPr marL="0" lvl="0" indent="0" algn="l" defTabSz="1689100">
            <a:lnSpc>
              <a:spcPct val="90000"/>
            </a:lnSpc>
            <a:spcBef>
              <a:spcPct val="0"/>
            </a:spcBef>
            <a:spcAft>
              <a:spcPct val="35000"/>
            </a:spcAft>
            <a:buNone/>
          </a:pPr>
          <a:r>
            <a:rPr lang="en-US" sz="3800" kern="1200"/>
            <a:t>03</a:t>
          </a:r>
        </a:p>
      </dsp:txBody>
      <dsp:txXfrm>
        <a:off x="3909136" y="627075"/>
        <a:ext cx="1807109" cy="867412"/>
      </dsp:txXfrm>
    </dsp:sp>
    <dsp:sp modelId="{340484BA-1BF4-C645-9E44-089A39A271E7}">
      <dsp:nvSpPr>
        <dsp:cNvPr id="0" name=""/>
        <dsp:cNvSpPr/>
      </dsp:nvSpPr>
      <dsp:spPr>
        <a:xfrm>
          <a:off x="5860814" y="627075"/>
          <a:ext cx="1807109" cy="2168531"/>
        </a:xfrm>
        <a:prstGeom prst="rect">
          <a:avLst/>
        </a:prstGeom>
        <a:solidFill>
          <a:schemeClr val="accent2">
            <a:hueOff val="-1084650"/>
            <a:satOff val="-7443"/>
            <a:lumOff val="3824"/>
            <a:alphaOff val="0"/>
          </a:schemeClr>
        </a:solidFill>
        <a:ln w="19050" cap="rnd" cmpd="sng" algn="ctr">
          <a:solidFill>
            <a:schemeClr val="accent2">
              <a:hueOff val="-1084650"/>
              <a:satOff val="-7443"/>
              <a:lumOff val="3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502" tIns="0" rIns="178502" bIns="330200" numCol="1" spcCol="1270" anchor="t" anchorCtr="0">
          <a:noAutofit/>
        </a:bodyPr>
        <a:lstStyle/>
        <a:p>
          <a:pPr marL="0" lvl="0" indent="0" algn="l" defTabSz="622300">
            <a:lnSpc>
              <a:spcPct val="90000"/>
            </a:lnSpc>
            <a:spcBef>
              <a:spcPct val="0"/>
            </a:spcBef>
            <a:spcAft>
              <a:spcPct val="35000"/>
            </a:spcAft>
            <a:buNone/>
          </a:pPr>
          <a:r>
            <a:rPr lang="en-US" sz="1400" kern="1200"/>
            <a:t>Implementation &amp; oversight</a:t>
          </a:r>
        </a:p>
      </dsp:txBody>
      <dsp:txXfrm>
        <a:off x="5860814" y="1494488"/>
        <a:ext cx="1807109" cy="1301118"/>
      </dsp:txXfrm>
    </dsp:sp>
    <dsp:sp modelId="{FE7F1E68-1859-1645-A4E2-0442679A71AB}">
      <dsp:nvSpPr>
        <dsp:cNvPr id="0" name=""/>
        <dsp:cNvSpPr/>
      </dsp:nvSpPr>
      <dsp:spPr>
        <a:xfrm>
          <a:off x="5860814" y="627075"/>
          <a:ext cx="1807109" cy="8674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502" tIns="165100" rIns="178502" bIns="165100" numCol="1" spcCol="1270" anchor="ctr" anchorCtr="0">
          <a:noAutofit/>
        </a:bodyPr>
        <a:lstStyle/>
        <a:p>
          <a:pPr marL="0" lvl="0" indent="0" algn="l" defTabSz="1689100">
            <a:lnSpc>
              <a:spcPct val="90000"/>
            </a:lnSpc>
            <a:spcBef>
              <a:spcPct val="0"/>
            </a:spcBef>
            <a:spcAft>
              <a:spcPct val="35000"/>
            </a:spcAft>
            <a:buNone/>
          </a:pPr>
          <a:r>
            <a:rPr lang="en-US" sz="3800" kern="1200"/>
            <a:t>04</a:t>
          </a:r>
        </a:p>
      </dsp:txBody>
      <dsp:txXfrm>
        <a:off x="5860814" y="627075"/>
        <a:ext cx="1807109" cy="867412"/>
      </dsp:txXfrm>
    </dsp:sp>
    <dsp:sp modelId="{51C0AA1D-AFC6-4344-81D0-4168024DAF37}">
      <dsp:nvSpPr>
        <dsp:cNvPr id="0" name=""/>
        <dsp:cNvSpPr/>
      </dsp:nvSpPr>
      <dsp:spPr>
        <a:xfrm>
          <a:off x="7812492" y="627075"/>
          <a:ext cx="1807109" cy="2168531"/>
        </a:xfrm>
        <a:prstGeom prst="rect">
          <a:avLst/>
        </a:prstGeom>
        <a:solidFill>
          <a:schemeClr val="accent2">
            <a:hueOff val="-1446200"/>
            <a:satOff val="-9924"/>
            <a:lumOff val="5098"/>
            <a:alphaOff val="0"/>
          </a:schemeClr>
        </a:solidFill>
        <a:ln w="19050" cap="rnd"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502" tIns="0" rIns="178502" bIns="330200" numCol="1" spcCol="1270" anchor="t" anchorCtr="0">
          <a:noAutofit/>
        </a:bodyPr>
        <a:lstStyle/>
        <a:p>
          <a:pPr marL="0" lvl="0" indent="0" algn="l" defTabSz="622300">
            <a:lnSpc>
              <a:spcPct val="90000"/>
            </a:lnSpc>
            <a:spcBef>
              <a:spcPct val="0"/>
            </a:spcBef>
            <a:spcAft>
              <a:spcPct val="35000"/>
            </a:spcAft>
            <a:buNone/>
          </a:pPr>
          <a:r>
            <a:rPr lang="en-US" sz="1400" kern="1200"/>
            <a:t>Accountability</a:t>
          </a:r>
        </a:p>
      </dsp:txBody>
      <dsp:txXfrm>
        <a:off x="7812492" y="1494488"/>
        <a:ext cx="1807109" cy="1301118"/>
      </dsp:txXfrm>
    </dsp:sp>
    <dsp:sp modelId="{AA8E5B91-58EF-6E47-B5E6-825D8E0369B3}">
      <dsp:nvSpPr>
        <dsp:cNvPr id="0" name=""/>
        <dsp:cNvSpPr/>
      </dsp:nvSpPr>
      <dsp:spPr>
        <a:xfrm>
          <a:off x="7812492" y="627075"/>
          <a:ext cx="1807109" cy="8674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502" tIns="165100" rIns="178502" bIns="165100" numCol="1" spcCol="1270" anchor="ctr" anchorCtr="0">
          <a:noAutofit/>
        </a:bodyPr>
        <a:lstStyle/>
        <a:p>
          <a:pPr marL="0" lvl="0" indent="0" algn="l" defTabSz="1689100">
            <a:lnSpc>
              <a:spcPct val="90000"/>
            </a:lnSpc>
            <a:spcBef>
              <a:spcPct val="0"/>
            </a:spcBef>
            <a:spcAft>
              <a:spcPct val="35000"/>
            </a:spcAft>
            <a:buNone/>
          </a:pPr>
          <a:r>
            <a:rPr lang="en-US" sz="3800" kern="1200"/>
            <a:t>05</a:t>
          </a:r>
        </a:p>
      </dsp:txBody>
      <dsp:txXfrm>
        <a:off x="7812492" y="627075"/>
        <a:ext cx="1807109" cy="86741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FFD29-C928-9C4C-8661-0D021BBA309C}" type="datetimeFigureOut">
              <a:rPr lang="en-US" smtClean="0"/>
              <a:t>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6C5B1-EF2D-8541-B622-00F7722896D9}" type="slidenum">
              <a:rPr lang="en-US" smtClean="0"/>
              <a:t>‹#›</a:t>
            </a:fld>
            <a:endParaRPr lang="en-US"/>
          </a:p>
        </p:txBody>
      </p:sp>
    </p:spTree>
    <p:extLst>
      <p:ext uri="{BB962C8B-B14F-4D97-AF65-F5344CB8AC3E}">
        <p14:creationId xmlns:p14="http://schemas.microsoft.com/office/powerpoint/2010/main" val="364576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Kate McLeod and I’m a PhD student at the University of British Columbia. Today, I would like to talk  about governance in the delivery of healthcare services in correctional facilities. In particular about the policy changes in British Columbia, Canada that are aimed at transforming the way we address health services for people who are incarcerated. </a:t>
            </a:r>
          </a:p>
        </p:txBody>
      </p:sp>
      <p:sp>
        <p:nvSpPr>
          <p:cNvPr id="4" name="Slide Number Placeholder 3"/>
          <p:cNvSpPr>
            <a:spLocks noGrp="1"/>
          </p:cNvSpPr>
          <p:nvPr>
            <p:ph type="sldNum" sz="quarter" idx="5"/>
          </p:nvPr>
        </p:nvSpPr>
        <p:spPr/>
        <p:txBody>
          <a:bodyPr/>
          <a:lstStyle/>
          <a:p>
            <a:fld id="{0936C5B1-EF2D-8541-B622-00F7722896D9}" type="slidenum">
              <a:rPr lang="en-US" smtClean="0"/>
              <a:t>1</a:t>
            </a:fld>
            <a:endParaRPr lang="en-US"/>
          </a:p>
        </p:txBody>
      </p:sp>
    </p:spTree>
    <p:extLst>
      <p:ext uri="{BB962C8B-B14F-4D97-AF65-F5344CB8AC3E}">
        <p14:creationId xmlns:p14="http://schemas.microsoft.com/office/powerpoint/2010/main" val="203783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hope that in understanding the transfer in BC we can inform policy frameworks and practices in BC, across Canada and around the world</a:t>
            </a:r>
          </a:p>
        </p:txBody>
      </p:sp>
      <p:sp>
        <p:nvSpPr>
          <p:cNvPr id="4" name="Slide Number Placeholder 3"/>
          <p:cNvSpPr>
            <a:spLocks noGrp="1"/>
          </p:cNvSpPr>
          <p:nvPr>
            <p:ph type="sldNum" sz="quarter" idx="5"/>
          </p:nvPr>
        </p:nvSpPr>
        <p:spPr/>
        <p:txBody>
          <a:bodyPr/>
          <a:lstStyle/>
          <a:p>
            <a:fld id="{0936C5B1-EF2D-8541-B622-00F7722896D9}" type="slidenum">
              <a:rPr lang="en-US" smtClean="0"/>
              <a:t>10</a:t>
            </a:fld>
            <a:endParaRPr lang="en-US"/>
          </a:p>
        </p:txBody>
      </p:sp>
    </p:spTree>
    <p:extLst>
      <p:ext uri="{BB962C8B-B14F-4D97-AF65-F5344CB8AC3E}">
        <p14:creationId xmlns:p14="http://schemas.microsoft.com/office/powerpoint/2010/main" val="329623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There are lots of ways that governance in health care services has been defined, and in many cases its by </a:t>
            </a:r>
            <a:r>
              <a:rPr lang="en-CA" dirty="0">
                <a:effectLst/>
              </a:rPr>
              <a:t>lists of fundamental principles and responsibilities of governance. Captured in many, to varying degrees of detail are these 5 actions. </a:t>
            </a:r>
            <a:endParaRPr lang="en-CA" dirty="0"/>
          </a:p>
          <a:p>
            <a:pPr marL="228600" indent="-228600">
              <a:buAutoNum type="arabicPeriod"/>
            </a:pPr>
            <a:r>
              <a:rPr lang="en-CA" dirty="0"/>
              <a:t>Formulating policy and strategic plans </a:t>
            </a:r>
          </a:p>
          <a:p>
            <a:pPr marL="228600" indent="-228600">
              <a:buAutoNum type="arabicPeriod"/>
            </a:pPr>
            <a:r>
              <a:rPr lang="en-CA" dirty="0"/>
              <a:t>Generating intelligence: information and analysis for decision-making</a:t>
            </a:r>
          </a:p>
          <a:p>
            <a:pPr marL="228600" indent="-228600">
              <a:buAutoNum type="arabicPeriod"/>
            </a:pPr>
            <a:r>
              <a:rPr lang="en-CA" dirty="0"/>
              <a:t>Developing and maintaining coalitions and collaborative partnerships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dirty="0"/>
              <a:t>Putting in place tools for implementing policy and oversight such as regulation; standard-setting; incentives; </a:t>
            </a:r>
          </a:p>
          <a:p>
            <a:pPr marL="228600" indent="-228600">
              <a:buAutoNum type="arabicPeriod"/>
            </a:pPr>
            <a:r>
              <a:rPr lang="en-CA" dirty="0"/>
              <a:t>Ensuring accountability which includes things like  monitoring, transparency.  </a:t>
            </a:r>
            <a:endParaRPr lang="en-US" dirty="0"/>
          </a:p>
        </p:txBody>
      </p:sp>
      <p:sp>
        <p:nvSpPr>
          <p:cNvPr id="4" name="Slide Number Placeholder 3"/>
          <p:cNvSpPr>
            <a:spLocks noGrp="1"/>
          </p:cNvSpPr>
          <p:nvPr>
            <p:ph type="sldNum" sz="quarter" idx="5"/>
          </p:nvPr>
        </p:nvSpPr>
        <p:spPr/>
        <p:txBody>
          <a:bodyPr/>
          <a:lstStyle/>
          <a:p>
            <a:fld id="{0936C5B1-EF2D-8541-B622-00F7722896D9}" type="slidenum">
              <a:rPr lang="en-US" smtClean="0"/>
              <a:t>2</a:t>
            </a:fld>
            <a:endParaRPr lang="en-US"/>
          </a:p>
        </p:txBody>
      </p:sp>
    </p:spTree>
    <p:extLst>
      <p:ext uri="{BB962C8B-B14F-4D97-AF65-F5344CB8AC3E}">
        <p14:creationId xmlns:p14="http://schemas.microsoft.com/office/powerpoint/2010/main" val="150007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As you are all well aware prison is a unique and important context for health and health care. Which makes thoughtful consideration of the governance models for healthcare services in prisons important from human rights, public health, and economic perspectives.</a:t>
            </a:r>
          </a:p>
          <a:p>
            <a:r>
              <a:rPr lang="en-CA"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International standards such as The Mandela rules (7) and The Bangkok Rules (8) lay out the responsibility of the state to ensure that at a minimum, people who are incarcerated are provided, healthcare that is equivalent to the standard available in the community.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Governance models of prison health care also impact public health. People are constantly moving between prison and the community, this means that the consequences of short comings of strategic vison and policies for primary or preventive care in prisons, are borne by communities. Community healthcare services must respond to more acute, more complex cases requiring more care resources and hospitalizations. This has serious economic implications for our healthcare systems </a:t>
            </a:r>
            <a:endParaRPr lang="en-US" dirty="0"/>
          </a:p>
        </p:txBody>
      </p:sp>
      <p:sp>
        <p:nvSpPr>
          <p:cNvPr id="4" name="Slide Number Placeholder 3"/>
          <p:cNvSpPr>
            <a:spLocks noGrp="1"/>
          </p:cNvSpPr>
          <p:nvPr>
            <p:ph type="sldNum" sz="quarter" idx="5"/>
          </p:nvPr>
        </p:nvSpPr>
        <p:spPr/>
        <p:txBody>
          <a:bodyPr/>
          <a:lstStyle/>
          <a:p>
            <a:fld id="{0936C5B1-EF2D-8541-B622-00F7722896D9}" type="slidenum">
              <a:rPr lang="en-US" smtClean="0"/>
              <a:t>3</a:t>
            </a:fld>
            <a:endParaRPr lang="en-US"/>
          </a:p>
        </p:txBody>
      </p:sp>
    </p:spTree>
    <p:extLst>
      <p:ext uri="{BB962C8B-B14F-4D97-AF65-F5344CB8AC3E}">
        <p14:creationId xmlns:p14="http://schemas.microsoft.com/office/powerpoint/2010/main" val="234730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 most jurisdictions worldwide, healthcare in correctional facilities is under the Ministry responsible for corrections. The World Health organization and United Nations office for Drugs and Crime recommend that healthcare services in correctional facilities should be the responsibility of the health ministry. </a:t>
            </a:r>
          </a:p>
          <a:p>
            <a:pPr marL="0" indent="0">
              <a:buFontTx/>
              <a:buNone/>
            </a:pPr>
            <a:endParaRPr lang="en-US" dirty="0"/>
          </a:p>
          <a:p>
            <a:pPr marL="0" indent="0">
              <a:buFontTx/>
              <a:buNone/>
            </a:pPr>
            <a:r>
              <a:rPr lang="en-US" dirty="0"/>
              <a:t>There are many compelling arguments put forward for this model of governance. Importantly this would help to ensure clinical independence of healthcare providers. When healthcare providers report within the command structure of correctional services, many may experience role conflict or duel loyalties to the interests of their patients and of their employers. It is also argued that integration with the general healthcare system may support timely information sharing, continuity of care between prisons and communities. </a:t>
            </a:r>
          </a:p>
          <a:p>
            <a:pPr>
              <a:buFontTx/>
              <a:buChar char="-"/>
            </a:pPr>
            <a:endParaRPr lang="en-US" dirty="0"/>
          </a:p>
          <a:p>
            <a:r>
              <a:rPr lang="en-US" dirty="0"/>
              <a:t>Counter arguments have also been put forward in support of maintaining prison healthcare services under the portfolio of corrections. It Is argued that separating healthcare staff could mean that the voice of health might be lessened in prison management and influence of healthcare staff over other services such as nutrition and exercise might be lessoned, additionally, health care priorities may be seen as separate to the priorities of corrections which could lead to de-prioritization and in some cases underfunding of health services. </a:t>
            </a:r>
          </a:p>
          <a:p>
            <a:endParaRPr lang="en-US" dirty="0"/>
          </a:p>
          <a:p>
            <a:endParaRPr lang="en-US" dirty="0"/>
          </a:p>
        </p:txBody>
      </p:sp>
      <p:sp>
        <p:nvSpPr>
          <p:cNvPr id="4" name="Slide Number Placeholder 3"/>
          <p:cNvSpPr>
            <a:spLocks noGrp="1"/>
          </p:cNvSpPr>
          <p:nvPr>
            <p:ph type="sldNum" sz="quarter" idx="5"/>
          </p:nvPr>
        </p:nvSpPr>
        <p:spPr/>
        <p:txBody>
          <a:bodyPr/>
          <a:lstStyle/>
          <a:p>
            <a:fld id="{0936C5B1-EF2D-8541-B622-00F7722896D9}" type="slidenum">
              <a:rPr lang="en-US" smtClean="0"/>
              <a:t>4</a:t>
            </a:fld>
            <a:endParaRPr lang="en-US"/>
          </a:p>
        </p:txBody>
      </p:sp>
    </p:spTree>
    <p:extLst>
      <p:ext uri="{BB962C8B-B14F-4D97-AF65-F5344CB8AC3E}">
        <p14:creationId xmlns:p14="http://schemas.microsoft.com/office/powerpoint/2010/main" val="363455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very little about current models of governance for healthcare services in correctional facilities. We do know that several jurisdictions have transferred responsibility for healthcare services to their ministry of health in full or in part. In the WHO Europe’s 2016/2017 Health in Prison Survey, 7 European countries reported that the Ministry of Health or the public health authority were responsible for healthcare services in prisons. Another 10 </a:t>
            </a:r>
            <a:r>
              <a:rPr lang="en-CA" sz="1200" kern="1200" dirty="0">
                <a:solidFill>
                  <a:schemeClr val="tx1"/>
                </a:solidFill>
                <a:effectLst/>
                <a:latin typeface="+mn-lt"/>
                <a:ea typeface="+mn-ea"/>
                <a:cs typeface="+mn-cs"/>
              </a:rPr>
              <a:t>reported that responsibility is shared between the ministry of health and another ministry (such as the ministry of justice). In some jurisdictions, this may indicate a shared responsibility, in others it may reflect a transfer in only some jurisdictions within a country (as is the case for Catalonia in Spain).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There are also a handful of jurisdictions outside of Europe which have transferred responsibility including  parts of Australia and parts of Canada.  </a:t>
            </a:r>
          </a:p>
          <a:p>
            <a:r>
              <a:rPr lang="en-CA"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very little reporting available from jurisdictions that have transferred responsibility to the Ministry of Health -  it is retrospective and largely anecdotal. There is an urgent need for increased research and data on prison healthcare governance.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I mentioned, only in parts of Canada is the Ministry of Health responsible for </a:t>
            </a:r>
            <a:r>
              <a:rPr lang="en-US"/>
              <a:t>prison healthcare.</a:t>
            </a:r>
            <a:endParaRPr lang="en-US" dirty="0"/>
          </a:p>
          <a:p>
            <a:endParaRPr lang="en-US" dirty="0"/>
          </a:p>
          <a:p>
            <a:endParaRPr lang="en-US" dirty="0"/>
          </a:p>
          <a:p>
            <a:endParaRPr lang="en-US" dirty="0"/>
          </a:p>
          <a:p>
            <a:endParaRPr lang="en-US" dirty="0"/>
          </a:p>
          <a:p>
            <a:endParaRPr lang="en-US" dirty="0"/>
          </a:p>
          <a:p>
            <a:endParaRPr lang="en-US" dirty="0"/>
          </a:p>
          <a:p>
            <a:r>
              <a:rPr lang="en-US" dirty="0"/>
              <a:t>Data from: HIPED + Pont et al. </a:t>
            </a:r>
            <a:r>
              <a:rPr lang="en-CA" sz="1200" kern="1200" dirty="0">
                <a:solidFill>
                  <a:schemeClr val="tx1"/>
                </a:solidFill>
                <a:effectLst/>
                <a:latin typeface="+mn-lt"/>
                <a:ea typeface="+mn-ea"/>
                <a:cs typeface="+mn-cs"/>
              </a:rPr>
              <a:t>Prison Health Care Governance: Guaranteeing</a:t>
            </a:r>
          </a:p>
          <a:p>
            <a:endParaRPr lang="en-US" dirty="0"/>
          </a:p>
        </p:txBody>
      </p:sp>
      <p:sp>
        <p:nvSpPr>
          <p:cNvPr id="4" name="Slide Number Placeholder 3"/>
          <p:cNvSpPr>
            <a:spLocks noGrp="1"/>
          </p:cNvSpPr>
          <p:nvPr>
            <p:ph type="sldNum" sz="quarter" idx="5"/>
          </p:nvPr>
        </p:nvSpPr>
        <p:spPr/>
        <p:txBody>
          <a:bodyPr/>
          <a:lstStyle/>
          <a:p>
            <a:fld id="{0936C5B1-EF2D-8541-B622-00F7722896D9}" type="slidenum">
              <a:rPr lang="en-US" smtClean="0"/>
              <a:t>5</a:t>
            </a:fld>
            <a:endParaRPr lang="en-US"/>
          </a:p>
        </p:txBody>
      </p:sp>
    </p:spTree>
    <p:extLst>
      <p:ext uri="{BB962C8B-B14F-4D97-AF65-F5344CB8AC3E}">
        <p14:creationId xmlns:p14="http://schemas.microsoft.com/office/powerpoint/2010/main" val="174231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because in Canada correctional </a:t>
            </a:r>
            <a:r>
              <a:rPr lang="en-US" dirty="0" err="1"/>
              <a:t>facilites</a:t>
            </a:r>
            <a:r>
              <a:rPr lang="en-US" dirty="0"/>
              <a:t> are separated into federal and provincial jurisdictions by the length of sentencing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who are held in federal facilities have been sentenced to 2 years or more, on any given day this is about 15 000 people. </a:t>
            </a:r>
            <a:endParaRPr lang="en-US" baseline="0" dirty="0"/>
          </a:p>
          <a:p>
            <a:r>
              <a:rPr lang="en-US" sz="1200" b="0" i="0" kern="1200" dirty="0">
                <a:solidFill>
                  <a:schemeClr val="tx1"/>
                </a:solidFill>
                <a:effectLst/>
                <a:latin typeface="+mn-lt"/>
                <a:ea typeface="+mn-ea"/>
                <a:cs typeface="+mn-cs"/>
              </a:rPr>
              <a:t>People in Federal Facilities are excluded from the Canada Health Act which is our </a:t>
            </a:r>
            <a:r>
              <a:rPr lang="en-US" dirty="0"/>
              <a:t>federal legislation for publicly funded health insurance. </a:t>
            </a:r>
          </a:p>
          <a:p>
            <a:r>
              <a:rPr lang="en-US" dirty="0"/>
              <a:t>Instead, healthcare is the responsibility of Correctional Services Canada which is </a:t>
            </a:r>
            <a:r>
              <a:rPr lang="en-US" dirty="0" err="1"/>
              <a:t>rmandated</a:t>
            </a:r>
            <a:r>
              <a:rPr lang="en-US" dirty="0"/>
              <a:t> to provide essential care and reasonable access to non-essential metal health care. Of course challenged in this are questions like what defines essential from non-essential care? What is reasonable access?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In provincial and territorial facilities</a:t>
            </a:r>
            <a:r>
              <a:rPr lang="en-US" dirty="0">
                <a:latin typeface="Calibri" charset="0"/>
                <a:ea typeface="MS PGothic" charset="0"/>
              </a:rPr>
              <a:t> people have been sentenced to less than two years or are being held on remand. healthcare is the responsibility of the province or territory as it is for the rest of the community. In most provinces and territories healthcare in correctional </a:t>
            </a:r>
            <a:r>
              <a:rPr lang="en-US" dirty="0" err="1">
                <a:latin typeface="Calibri" charset="0"/>
                <a:ea typeface="MS PGothic" charset="0"/>
              </a:rPr>
              <a:t>facilties</a:t>
            </a:r>
            <a:r>
              <a:rPr lang="en-US" dirty="0">
                <a:latin typeface="Calibri" charset="0"/>
                <a:ea typeface="MS PGothic" charset="0"/>
              </a:rPr>
              <a:t> is under the provincial Ministry of Justice or Corrections. However, three provinces have transferred responsibility and accountability for prison healthcare services to the provincial Ministry responsible for health. </a:t>
            </a:r>
            <a:endParaRPr lang="en-US" dirty="0"/>
          </a:p>
        </p:txBody>
      </p:sp>
      <p:sp>
        <p:nvSpPr>
          <p:cNvPr id="4" name="Slide Number Placeholder 3"/>
          <p:cNvSpPr>
            <a:spLocks noGrp="1"/>
          </p:cNvSpPr>
          <p:nvPr>
            <p:ph type="sldNum" sz="quarter" idx="5"/>
          </p:nvPr>
        </p:nvSpPr>
        <p:spPr/>
        <p:txBody>
          <a:bodyPr/>
          <a:lstStyle/>
          <a:p>
            <a:fld id="{0936C5B1-EF2D-8541-B622-00F7722896D9}" type="slidenum">
              <a:rPr lang="en-US" smtClean="0"/>
              <a:t>6</a:t>
            </a:fld>
            <a:endParaRPr lang="en-US"/>
          </a:p>
        </p:txBody>
      </p:sp>
    </p:spTree>
    <p:extLst>
      <p:ext uri="{BB962C8B-B14F-4D97-AF65-F5344CB8AC3E}">
        <p14:creationId xmlns:p14="http://schemas.microsoft.com/office/powerpoint/2010/main" val="45986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British Columbia is the third and most </a:t>
            </a:r>
            <a:r>
              <a:rPr lang="en-US" sz="1200" kern="1200" dirty="0" err="1">
                <a:solidFill>
                  <a:schemeClr val="tx1"/>
                </a:solidFill>
                <a:effectLst/>
                <a:latin typeface="+mn-lt"/>
                <a:ea typeface="+mn-ea"/>
                <a:cs typeface="+mn-cs"/>
              </a:rPr>
              <a:t>recent,they</a:t>
            </a:r>
            <a:r>
              <a:rPr lang="en-US" sz="1200" kern="1200" dirty="0">
                <a:solidFill>
                  <a:schemeClr val="tx1"/>
                </a:solidFill>
                <a:effectLst/>
                <a:latin typeface="+mn-lt"/>
                <a:ea typeface="+mn-ea"/>
                <a:cs typeface="+mn-cs"/>
              </a:rPr>
              <a:t> transferred responsibility for prison health care for the Ministry of Public Safety and Solicitor General to the Provincial Ministry of Health in October 2017.</a:t>
            </a:r>
          </a:p>
          <a:p>
            <a:endParaRPr lang="en-US" dirty="0"/>
          </a:p>
          <a:p>
            <a:r>
              <a:rPr lang="en-US" dirty="0"/>
              <a:t>The objective of my PhD project is to evaluate the impact of this transfer. In the current phase, I am conducting interviews with decision-makers and stakeholders in order to understand the context, facilitators and barriers and expected outcomes of the transfer process. This will help to provide a rich description of the experience in British Columbia and reveal lessons learned that will be valuable for other jurisdictions exploring integrative policies to address prison health. </a:t>
            </a:r>
          </a:p>
          <a:p>
            <a:endParaRPr lang="en-US" dirty="0"/>
          </a:p>
          <a:p>
            <a:r>
              <a:rPr lang="en-US" dirty="0"/>
              <a:t>These expert interviews will also inform the development of indicators for the second phase of my thesis project in which I aim to use cohort data to assess the impact of the transfer on transition of care between prison and community and on patterns of healthcare use following release.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36C5B1-EF2D-8541-B622-00F7722896D9}" type="slidenum">
              <a:rPr lang="en-US" smtClean="0"/>
              <a:t>7</a:t>
            </a:fld>
            <a:endParaRPr lang="en-US"/>
          </a:p>
        </p:txBody>
      </p:sp>
    </p:spTree>
    <p:extLst>
      <p:ext uri="{BB962C8B-B14F-4D97-AF65-F5344CB8AC3E}">
        <p14:creationId xmlns:p14="http://schemas.microsoft.com/office/powerpoint/2010/main" val="427597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first phase of my project I have learned first-hand of some of the challenges that come with integrating two large, independent government bodies. Over the past 9 months I have been working to get approval to interview employees of the Provincial Health Services Authority, the body within the Ministry of Health who are tasked with overseeing healthcare in BC’s prisons. My project is the first research request to come following the transfer. The first challenge – was the need to establish who had the final authority to approve research about the prison healthcare in this new shared environment? My project had been approved by the PHSA’s internal research committee, but in the Memorandum of Understanding between the two ministries was an agreement that each would ‘consult’ with the other about any research projects taking place. This led to a second hurdle; which was understanding what was meant by ‘consult’? And how would we know if it had been accomplished? My research request went to the joint council of BC Corrections and the new PHSA</a:t>
            </a:r>
            <a:r>
              <a:rPr lang="en-CA" sz="1200" b="0" i="0" kern="1200" dirty="0">
                <a:solidFill>
                  <a:schemeClr val="tx1"/>
                </a:solidFill>
                <a:effectLst/>
                <a:latin typeface="+mn-lt"/>
                <a:ea typeface="+mn-ea"/>
                <a:cs typeface="+mn-cs"/>
              </a:rPr>
              <a:t> Correctional Health Services. After this meeting I was asked to meet with BC Corrections research leadership. The concerns they raised led to the third challenge – whose story of the transfer was told? BC Corrections felt that the story my project captured would be one-sided. Only health – and one half of the story is a difficult way to describe a partnership. I have just begun the process anew and submitted an application to the BC corrections research board for permission to interview their employees. Though I am behind the time line I’d planned I am gaining insights I hadn’t imagined. </a:t>
            </a:r>
            <a:endParaRPr lang="en-US" dirty="0"/>
          </a:p>
        </p:txBody>
      </p:sp>
      <p:sp>
        <p:nvSpPr>
          <p:cNvPr id="4" name="Slide Number Placeholder 3"/>
          <p:cNvSpPr>
            <a:spLocks noGrp="1"/>
          </p:cNvSpPr>
          <p:nvPr>
            <p:ph type="sldNum" sz="quarter" idx="5"/>
          </p:nvPr>
        </p:nvSpPr>
        <p:spPr/>
        <p:txBody>
          <a:bodyPr/>
          <a:lstStyle/>
          <a:p>
            <a:fld id="{0936C5B1-EF2D-8541-B622-00F7722896D9}" type="slidenum">
              <a:rPr lang="en-US" smtClean="0"/>
              <a:t>8</a:t>
            </a:fld>
            <a:endParaRPr lang="en-US"/>
          </a:p>
        </p:txBody>
      </p:sp>
    </p:spTree>
    <p:extLst>
      <p:ext uri="{BB962C8B-B14F-4D97-AF65-F5344CB8AC3E}">
        <p14:creationId xmlns:p14="http://schemas.microsoft.com/office/powerpoint/2010/main" val="306039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working through these processes, I have had the opportunity to interview a small number of stakeholders outside of these two ministries. And to read limited reports and stories that have come out of the transfer, so I’d like to tell you a little about what I’ve learned so far about the context in BC and about the early signs of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the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priority aims of this policy change in BC is to improve the continuity of care between prison and the community. There is also a focus on mental health and supports for substance use and addiction. This is a particularly urgent issue in BC. In the  spring of 2016 British Columbia declared a public health emergency in response to the rate of overdose and overdose deaths in the province. </a:t>
            </a:r>
          </a:p>
          <a:p>
            <a:endParaRPr lang="en-US" dirty="0"/>
          </a:p>
          <a:p>
            <a:r>
              <a:rPr lang="en-US" dirty="0"/>
              <a:t>The transfer was also a responses to recommendations to address issues of quality in healthcare in BC’s prisons. A coroner’s investigation in 2014 into the death of Edward Fast, and a report later that year by </a:t>
            </a:r>
            <a:r>
              <a:rPr lang="en-CA" sz="1200" b="0" i="0" kern="1200" dirty="0">
                <a:solidFill>
                  <a:schemeClr val="tx1"/>
                </a:solidFill>
                <a:effectLst/>
                <a:latin typeface="+mn-lt"/>
                <a:ea typeface="+mn-ea"/>
                <a:cs typeface="+mn-cs"/>
              </a:rPr>
              <a:t>Parliamentary Secretary for Corrections both recommended exploration of a role for the Ministry of Health in serving people who are incarcerated. </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BC, as in other jurisdictions there was also motivation to align with international standards such as the WHO recommendation to integrate prison health with the broader healthcare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Though it is still early, there are already promising signs of change in the year since the transfer. </a:t>
            </a:r>
          </a:p>
          <a:p>
            <a:endParaRPr lang="en-US" dirty="0"/>
          </a:p>
          <a:p>
            <a:r>
              <a:rPr lang="en-US" dirty="0"/>
              <a:t>This included fewer health-related complaints reported to prisoner advocacy services</a:t>
            </a:r>
          </a:p>
          <a:p>
            <a:endParaRPr lang="en-US" dirty="0"/>
          </a:p>
          <a:p>
            <a:r>
              <a:rPr lang="en-US" dirty="0"/>
              <a:t>Elimination of wait times for opioid agonist therapy; new nursing staff hired to work with people transitioning with substance use and addictions. And an eye towards accreditation </a:t>
            </a:r>
            <a:r>
              <a:rPr lang="en-US" dirty="0" err="1"/>
              <a:t>ni</a:t>
            </a:r>
            <a:r>
              <a:rPr lang="en-US"/>
              <a:t> 2020</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936C5B1-EF2D-8541-B622-00F7722896D9}" type="slidenum">
              <a:rPr lang="en-US" smtClean="0"/>
              <a:t>9</a:t>
            </a:fld>
            <a:endParaRPr lang="en-US"/>
          </a:p>
        </p:txBody>
      </p:sp>
    </p:spTree>
    <p:extLst>
      <p:ext uri="{BB962C8B-B14F-4D97-AF65-F5344CB8AC3E}">
        <p14:creationId xmlns:p14="http://schemas.microsoft.com/office/powerpoint/2010/main" val="317854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5C%5Clocalhost%5CUsers%5Canngoncalves%5CDesktop%5CUBC%20PPT%20Templates%20explore%5Cgraphic%20objects%5Cshield.png" TargetMode="External"/><Relationship Id="rId7" Type="http://schemas.openxmlformats.org/officeDocument/2006/relationships/image" Target="file://localhost/%5C%5Clocalhost%5CUsers%5Canngoncalves%5CDesktop%5CUBC%20PPT%20Templates%20explore%5Cgraphic%20objects%5CtheUofBC.pn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file://localhost/%5C%5Clocalhost%5CUsers%5Canngoncalves%5CDesktop%5CUBC%20PPT%20Templates%20explore%5Cgraphic%20objects%5CPOM.png"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7F599BD-D940-6849-AA53-762F9AAE7A8C}" type="datetimeFigureOut">
              <a:rPr lang="en-US" smtClean="0"/>
              <a:t>10/20/18</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FF4D79A0-1C61-7B4C-B34B-5E75C9DFFB5E}" type="slidenum">
              <a:rPr lang="en-US" smtClean="0"/>
              <a:t>‹#›</a:t>
            </a:fld>
            <a:endParaRPr lang="en-US"/>
          </a:p>
        </p:txBody>
      </p:sp>
    </p:spTree>
    <p:extLst>
      <p:ext uri="{BB962C8B-B14F-4D97-AF65-F5344CB8AC3E}">
        <p14:creationId xmlns:p14="http://schemas.microsoft.com/office/powerpoint/2010/main" val="254744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F599BD-D940-6849-AA53-762F9AAE7A8C}" type="datetimeFigureOut">
              <a:rPr lang="en-US" smtClean="0"/>
              <a:t>10/20/18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419833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7F599BD-D940-6849-AA53-762F9AAE7A8C}"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156676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7F599BD-D940-6849-AA53-762F9AAE7A8C}"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373021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599BD-D940-6849-AA53-762F9AAE7A8C}"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341978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F599BD-D940-6849-AA53-762F9AAE7A8C}" type="datetimeFigureOut">
              <a:rPr lang="en-US" smtClean="0"/>
              <a:t>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2587539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F599BD-D940-6849-AA53-762F9AAE7A8C}" type="datetimeFigureOut">
              <a:rPr lang="en-US" smtClean="0"/>
              <a:t>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418811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599BD-D940-6849-AA53-762F9AAE7A8C}"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258088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599BD-D940-6849-AA53-762F9AAE7A8C}"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100475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resentation - Copy W">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0" y="-3175"/>
            <a:ext cx="12293600" cy="914400"/>
            <a:chOff x="0" y="-3175"/>
            <a:chExt cx="9220200" cy="915050"/>
          </a:xfrm>
        </p:grpSpPr>
        <p:sp>
          <p:nvSpPr>
            <p:cNvPr id="6" name="Rectangle 5"/>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ea typeface="ＭＳ Ｐゴシック" charset="-128"/>
                </a:rPr>
                <a:t>      </a:t>
              </a:r>
            </a:p>
          </p:txBody>
        </p:sp>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ea typeface="ＭＳ Ｐゴシック" charset="-128"/>
                </a:rPr>
                <a:t>      </a:t>
              </a:r>
            </a:p>
          </p:txBody>
        </p:sp>
        <p:grpSp>
          <p:nvGrpSpPr>
            <p:cNvPr id="9"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7" name="Text Placeholder 11"/>
          <p:cNvSpPr>
            <a:spLocks noGrp="1"/>
          </p:cNvSpPr>
          <p:nvPr>
            <p:ph type="body" sz="quarter" idx="10"/>
          </p:nvPr>
        </p:nvSpPr>
        <p:spPr>
          <a:xfrm>
            <a:off x="1086556" y="1608667"/>
            <a:ext cx="10083800" cy="543076"/>
          </a:xfrm>
          <a:prstGeom prst="rect">
            <a:avLst/>
          </a:prstGeo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0" i="0" u="none" strike="noStrike" kern="1200" cap="none" spc="0" normalizeH="0" baseline="0" noProof="0">
                <a:ln>
                  <a:noFill/>
                </a:ln>
                <a:solidFill>
                  <a:schemeClr val="tx1"/>
                </a:solidFill>
                <a:effectLst/>
                <a:uLnTx/>
                <a:uFillTx/>
                <a:latin typeface="Whitney HTF Medium"/>
                <a:cs typeface="Whitney HTF Medium"/>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a:t>Click to edit Master text styles</a:t>
            </a:r>
          </a:p>
        </p:txBody>
      </p:sp>
      <p:sp>
        <p:nvSpPr>
          <p:cNvPr id="18" name="Text Placeholder 11"/>
          <p:cNvSpPr>
            <a:spLocks noGrp="1"/>
          </p:cNvSpPr>
          <p:nvPr>
            <p:ph type="body" sz="quarter" idx="11"/>
          </p:nvPr>
        </p:nvSpPr>
        <p:spPr>
          <a:xfrm>
            <a:off x="1086556" y="2290234"/>
            <a:ext cx="1008380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Whitney HTF Medium"/>
                <a:cs typeface="Whitney HTF Medium"/>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a:t>Click to edit Master text styles</a:t>
            </a:r>
          </a:p>
        </p:txBody>
      </p:sp>
      <p:sp>
        <p:nvSpPr>
          <p:cNvPr id="19" name="Text Placeholder 11"/>
          <p:cNvSpPr>
            <a:spLocks noGrp="1"/>
          </p:cNvSpPr>
          <p:nvPr>
            <p:ph type="body" sz="quarter" idx="12"/>
          </p:nvPr>
        </p:nvSpPr>
        <p:spPr>
          <a:xfrm>
            <a:off x="1086556" y="2979058"/>
            <a:ext cx="10083800" cy="1152676"/>
          </a:xfrm>
          <a:prstGeom prst="rect">
            <a:avLst/>
          </a:prstGeom>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Whitney HTF Medium"/>
                <a:cs typeface="Whitney HTF Medium"/>
              </a:defRPr>
            </a:lvl1pPr>
            <a:lvl2pPr marL="457200" indent="0">
              <a:buNone/>
              <a:defRPr sz="2400" b="0" i="0">
                <a:latin typeface="Whitney HTF Medium"/>
                <a:cs typeface="Whitney HTF Medium"/>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79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599BD-D940-6849-AA53-762F9AAE7A8C}"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339064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599BD-D940-6849-AA53-762F9AAE7A8C}" type="datetimeFigureOut">
              <a:rPr lang="en-US" smtClean="0"/>
              <a:t>10/20/18</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428213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F599BD-D940-6849-AA53-762F9AAE7A8C}" type="datetimeFigureOut">
              <a:rPr lang="en-US" smtClean="0"/>
              <a:t>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396432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F599BD-D940-6849-AA53-762F9AAE7A8C}" type="datetimeFigureOut">
              <a:rPr lang="en-US" smtClean="0"/>
              <a:t>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226418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F599BD-D940-6849-AA53-762F9AAE7A8C}" type="datetimeFigureOut">
              <a:rPr lang="en-US" smtClean="0"/>
              <a:t>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364245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599BD-D940-6849-AA53-762F9AAE7A8C}" type="datetimeFigureOut">
              <a:rPr lang="en-US" smtClean="0"/>
              <a:t>10/20/18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126512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F599BD-D940-6849-AA53-762F9AAE7A8C}" type="datetimeFigureOut">
              <a:rPr lang="en-US" smtClean="0"/>
              <a:t>10/20/18</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394722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F599BD-D940-6849-AA53-762F9AAE7A8C}" type="datetimeFigureOut">
              <a:rPr lang="en-US" smtClean="0"/>
              <a:t>10/20/18</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F4D79A0-1C61-7B4C-B34B-5E75C9DFFB5E}" type="slidenum">
              <a:rPr lang="en-US" smtClean="0"/>
              <a:t>‹#›</a:t>
            </a:fld>
            <a:endParaRPr lang="en-US"/>
          </a:p>
        </p:txBody>
      </p:sp>
    </p:spTree>
    <p:extLst>
      <p:ext uri="{BB962C8B-B14F-4D97-AF65-F5344CB8AC3E}">
        <p14:creationId xmlns:p14="http://schemas.microsoft.com/office/powerpoint/2010/main" val="58531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7F599BD-D940-6849-AA53-762F9AAE7A8C}" type="datetimeFigureOut">
              <a:rPr lang="en-US" smtClean="0"/>
              <a:t>10/20/18</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F4D79A0-1C61-7B4C-B34B-5E75C9DFFB5E}" type="slidenum">
              <a:rPr lang="en-US" smtClean="0"/>
              <a:t>‹#›</a:t>
            </a:fld>
            <a:endParaRPr lang="en-US"/>
          </a:p>
        </p:txBody>
      </p:sp>
    </p:spTree>
    <p:extLst>
      <p:ext uri="{BB962C8B-B14F-4D97-AF65-F5344CB8AC3E}">
        <p14:creationId xmlns:p14="http://schemas.microsoft.com/office/powerpoint/2010/main" val="23532174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66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48D675-2CA3-CD44-8448-E5F1DCF87620}"/>
              </a:ext>
            </a:extLst>
          </p:cNvPr>
          <p:cNvPicPr>
            <a:picLocks noChangeAspect="1"/>
          </p:cNvPicPr>
          <p:nvPr/>
        </p:nvPicPr>
        <p:blipFill rotWithShape="1">
          <a:blip r:embed="rId3">
            <a:extLst>
              <a:ext uri="{28A0092B-C50C-407E-A947-70E740481C1C}">
                <a14:useLocalDpi xmlns:a14="http://schemas.microsoft.com/office/drawing/2010/main" val="0"/>
              </a:ext>
            </a:extLst>
          </a:blip>
          <a:srcRect b="8259"/>
          <a:stretch/>
        </p:blipFill>
        <p:spPr>
          <a:xfrm>
            <a:off x="0" y="-625048"/>
            <a:ext cx="12191999" cy="7438426"/>
          </a:xfrm>
          <a:prstGeom prst="rect">
            <a:avLst/>
          </a:prstGeom>
        </p:spPr>
      </p:pic>
      <p:sp>
        <p:nvSpPr>
          <p:cNvPr id="5" name="Rectangle 4">
            <a:extLst>
              <a:ext uri="{FF2B5EF4-FFF2-40B4-BE49-F238E27FC236}">
                <a16:creationId xmlns:a16="http://schemas.microsoft.com/office/drawing/2014/main" id="{7129E599-FC0F-814C-820F-818DE6E6A3BE}"/>
              </a:ext>
            </a:extLst>
          </p:cNvPr>
          <p:cNvSpPr/>
          <p:nvPr/>
        </p:nvSpPr>
        <p:spPr>
          <a:xfrm>
            <a:off x="1524000" y="545432"/>
            <a:ext cx="9144000" cy="542404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03246-C8FA-BE42-B564-E1FAC67495DE}"/>
              </a:ext>
            </a:extLst>
          </p:cNvPr>
          <p:cNvSpPr>
            <a:spLocks noGrp="1"/>
          </p:cNvSpPr>
          <p:nvPr>
            <p:ph type="ctrTitle"/>
          </p:nvPr>
        </p:nvSpPr>
        <p:spPr>
          <a:xfrm>
            <a:off x="2193828" y="1918631"/>
            <a:ext cx="7804341" cy="2677648"/>
          </a:xfrm>
        </p:spPr>
        <p:txBody>
          <a:bodyPr>
            <a:normAutofit fontScale="90000"/>
          </a:bodyPr>
          <a:lstStyle/>
          <a:p>
            <a:r>
              <a:rPr lang="en-US" b="1" dirty="0">
                <a:solidFill>
                  <a:schemeClr val="tx1"/>
                </a:solidFill>
              </a:rPr>
              <a:t>Transforming governance of healthcare in British Columbia's correctional facilities</a:t>
            </a:r>
          </a:p>
        </p:txBody>
      </p:sp>
      <p:sp>
        <p:nvSpPr>
          <p:cNvPr id="3" name="Subtitle 2">
            <a:extLst>
              <a:ext uri="{FF2B5EF4-FFF2-40B4-BE49-F238E27FC236}">
                <a16:creationId xmlns:a16="http://schemas.microsoft.com/office/drawing/2014/main" id="{9C5F3AB2-7DC8-2045-BCDC-B0611DB86EB3}"/>
              </a:ext>
            </a:extLst>
          </p:cNvPr>
          <p:cNvSpPr>
            <a:spLocks noGrp="1"/>
          </p:cNvSpPr>
          <p:nvPr>
            <p:ph type="subTitle" idx="1"/>
          </p:nvPr>
        </p:nvSpPr>
        <p:spPr>
          <a:xfrm>
            <a:off x="1524000" y="4791455"/>
            <a:ext cx="9144000" cy="1178023"/>
          </a:xfrm>
        </p:spPr>
        <p:txBody>
          <a:bodyPr>
            <a:normAutofit/>
          </a:bodyPr>
          <a:lstStyle/>
          <a:p>
            <a:pPr algn="l"/>
            <a:r>
              <a:rPr lang="en-US" b="1" dirty="0">
                <a:solidFill>
                  <a:schemeClr val="tx1"/>
                </a:solidFill>
              </a:rPr>
              <a:t>Kate McLeod, MPH</a:t>
            </a:r>
          </a:p>
          <a:p>
            <a:pPr algn="l"/>
            <a:r>
              <a:rPr lang="en-US" b="1" dirty="0">
                <a:solidFill>
                  <a:schemeClr val="tx1"/>
                </a:solidFill>
              </a:rPr>
              <a:t>PhD Student, University of British Columbia</a:t>
            </a:r>
          </a:p>
          <a:p>
            <a:pPr algn="l"/>
            <a:r>
              <a:rPr lang="en-US" b="1" dirty="0">
                <a:solidFill>
                  <a:schemeClr val="tx1"/>
                </a:solidFill>
              </a:rPr>
              <a:t>Supervisors: Dr. Jane Buxton &amp; Dr. Ruth Elwood Martin</a:t>
            </a:r>
          </a:p>
          <a:p>
            <a:endParaRPr lang="en-US" b="1" dirty="0"/>
          </a:p>
        </p:txBody>
      </p:sp>
      <p:sp>
        <p:nvSpPr>
          <p:cNvPr id="8" name="Rectangle 7">
            <a:extLst>
              <a:ext uri="{FF2B5EF4-FFF2-40B4-BE49-F238E27FC236}">
                <a16:creationId xmlns:a16="http://schemas.microsoft.com/office/drawing/2014/main" id="{5D01D445-CD3C-444C-8CE7-AC2BC93EC6D7}"/>
              </a:ext>
            </a:extLst>
          </p:cNvPr>
          <p:cNvSpPr/>
          <p:nvPr/>
        </p:nvSpPr>
        <p:spPr>
          <a:xfrm>
            <a:off x="10456909" y="6536378"/>
            <a:ext cx="1735090" cy="276999"/>
          </a:xfrm>
          <a:prstGeom prst="rect">
            <a:avLst/>
          </a:prstGeom>
        </p:spPr>
        <p:txBody>
          <a:bodyPr wrap="none">
            <a:spAutoFit/>
          </a:bodyPr>
          <a:lstStyle/>
          <a:p>
            <a:r>
              <a:rPr lang="en-US" sz="1200" dirty="0"/>
              <a:t>Photo by </a:t>
            </a:r>
            <a:r>
              <a:rPr lang="en-CA" sz="1200" dirty="0"/>
              <a:t>Cathy Ferguson</a:t>
            </a:r>
            <a:endParaRPr lang="en-US" sz="1200" dirty="0"/>
          </a:p>
        </p:txBody>
      </p:sp>
    </p:spTree>
    <p:extLst>
      <p:ext uri="{BB962C8B-B14F-4D97-AF65-F5344CB8AC3E}">
        <p14:creationId xmlns:p14="http://schemas.microsoft.com/office/powerpoint/2010/main" val="420169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4B05-A4BD-0642-A945-357BD15ACA65}"/>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97029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953EFBAC-DBC5-2D44-8519-050F1B81A972}"/>
              </a:ext>
            </a:extLst>
          </p:cNvPr>
          <p:cNvSpPr>
            <a:spLocks noGrp="1"/>
          </p:cNvSpPr>
          <p:nvPr>
            <p:ph type="title"/>
          </p:nvPr>
        </p:nvSpPr>
        <p:spPr>
          <a:xfrm>
            <a:off x="1154953" y="973668"/>
            <a:ext cx="8761413" cy="706964"/>
          </a:xfrm>
        </p:spPr>
        <p:txBody>
          <a:bodyPr>
            <a:normAutofit/>
          </a:bodyPr>
          <a:lstStyle/>
          <a:p>
            <a:r>
              <a:rPr lang="en-US">
                <a:solidFill>
                  <a:srgbClr val="FFFFFF"/>
                </a:solidFill>
              </a:rPr>
              <a:t>Governance</a:t>
            </a:r>
          </a:p>
        </p:txBody>
      </p:sp>
      <p:sp>
        <p:nvSpPr>
          <p:cNvPr id="28" name="Rectangle 1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C69EAD6A-8F1D-4F99-AFB8-E07A118AD003}"/>
              </a:ext>
            </a:extLst>
          </p:cNvPr>
          <p:cNvGraphicFramePr>
            <a:graphicFrameLocks noGrp="1"/>
          </p:cNvGraphicFramePr>
          <p:nvPr>
            <p:ph idx="1"/>
            <p:extLst>
              <p:ext uri="{D42A27DB-BD31-4B8C-83A1-F6EECF244321}">
                <p14:modId xmlns:p14="http://schemas.microsoft.com/office/powerpoint/2010/main" val="104571204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93585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F542-3BC9-4148-BB5E-799098FFFA44}"/>
              </a:ext>
            </a:extLst>
          </p:cNvPr>
          <p:cNvSpPr>
            <a:spLocks noGrp="1"/>
          </p:cNvSpPr>
          <p:nvPr>
            <p:ph type="title"/>
          </p:nvPr>
        </p:nvSpPr>
        <p:spPr>
          <a:xfrm>
            <a:off x="472440" y="365125"/>
            <a:ext cx="10515600" cy="1325563"/>
          </a:xfrm>
        </p:spPr>
        <p:txBody>
          <a:bodyPr/>
          <a:lstStyle/>
          <a:p>
            <a:r>
              <a:rPr lang="en-US" dirty="0"/>
              <a:t>Prison Health Governance</a:t>
            </a:r>
          </a:p>
        </p:txBody>
      </p:sp>
      <p:sp>
        <p:nvSpPr>
          <p:cNvPr id="3" name="Content Placeholder 2">
            <a:extLst>
              <a:ext uri="{FF2B5EF4-FFF2-40B4-BE49-F238E27FC236}">
                <a16:creationId xmlns:a16="http://schemas.microsoft.com/office/drawing/2014/main" id="{F997193C-E4E8-CD47-9960-8CDD9016AC20}"/>
              </a:ext>
            </a:extLst>
          </p:cNvPr>
          <p:cNvSpPr>
            <a:spLocks noGrp="1"/>
          </p:cNvSpPr>
          <p:nvPr>
            <p:ph idx="1"/>
          </p:nvPr>
        </p:nvSpPr>
        <p:spPr/>
        <p:txBody>
          <a:bodyPr>
            <a:normAutofit/>
          </a:bodyPr>
          <a:lstStyle/>
          <a:p>
            <a:r>
              <a:rPr lang="en-US" sz="2800" dirty="0"/>
              <a:t>Human Rights</a:t>
            </a:r>
          </a:p>
          <a:p>
            <a:r>
              <a:rPr lang="en-US" sz="2800" dirty="0"/>
              <a:t>Public Health </a:t>
            </a:r>
          </a:p>
          <a:p>
            <a:r>
              <a:rPr lang="en-US" sz="2800" dirty="0"/>
              <a:t>Economics </a:t>
            </a:r>
          </a:p>
        </p:txBody>
      </p:sp>
      <p:pic>
        <p:nvPicPr>
          <p:cNvPr id="4" name="Picture 3">
            <a:extLst>
              <a:ext uri="{FF2B5EF4-FFF2-40B4-BE49-F238E27FC236}">
                <a16:creationId xmlns:a16="http://schemas.microsoft.com/office/drawing/2014/main" id="{25877747-01CB-9A42-8AD5-29E7F4469311}"/>
              </a:ext>
            </a:extLst>
          </p:cNvPr>
          <p:cNvPicPr>
            <a:picLocks noChangeAspect="1"/>
          </p:cNvPicPr>
          <p:nvPr/>
        </p:nvPicPr>
        <p:blipFill>
          <a:blip r:embed="rId3"/>
          <a:stretch>
            <a:fillRect/>
          </a:stretch>
        </p:blipFill>
        <p:spPr>
          <a:xfrm>
            <a:off x="7962136" y="2373068"/>
            <a:ext cx="3025904" cy="3877163"/>
          </a:xfrm>
          <a:prstGeom prst="rect">
            <a:avLst/>
          </a:prstGeom>
          <a:ln>
            <a:solidFill>
              <a:schemeClr val="tx1"/>
            </a:solidFill>
          </a:ln>
        </p:spPr>
      </p:pic>
    </p:spTree>
    <p:extLst>
      <p:ext uri="{BB962C8B-B14F-4D97-AF65-F5344CB8AC3E}">
        <p14:creationId xmlns:p14="http://schemas.microsoft.com/office/powerpoint/2010/main" val="227368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F43A-5058-7846-917C-1CAAC05040FE}"/>
              </a:ext>
            </a:extLst>
          </p:cNvPr>
          <p:cNvSpPr>
            <a:spLocks noGrp="1"/>
          </p:cNvSpPr>
          <p:nvPr>
            <p:ph type="title"/>
          </p:nvPr>
        </p:nvSpPr>
        <p:spPr/>
        <p:txBody>
          <a:bodyPr/>
          <a:lstStyle/>
          <a:p>
            <a:r>
              <a:rPr lang="en-US" dirty="0"/>
              <a:t>“Health ministries should provide and be accountable for health care services in prisons and advocate healthy prison conditions”</a:t>
            </a:r>
          </a:p>
        </p:txBody>
      </p:sp>
      <p:pic>
        <p:nvPicPr>
          <p:cNvPr id="5" name="Picture 4">
            <a:extLst>
              <a:ext uri="{FF2B5EF4-FFF2-40B4-BE49-F238E27FC236}">
                <a16:creationId xmlns:a16="http://schemas.microsoft.com/office/drawing/2014/main" id="{D9E6B29A-E1D9-E44B-B2B6-341837B6F3A4}"/>
              </a:ext>
            </a:extLst>
          </p:cNvPr>
          <p:cNvPicPr>
            <a:picLocks noChangeAspect="1"/>
          </p:cNvPicPr>
          <p:nvPr/>
        </p:nvPicPr>
        <p:blipFill>
          <a:blip r:embed="rId3"/>
          <a:stretch>
            <a:fillRect/>
          </a:stretch>
        </p:blipFill>
        <p:spPr>
          <a:xfrm>
            <a:off x="8672063" y="2551212"/>
            <a:ext cx="2727442" cy="3879607"/>
          </a:xfrm>
          <a:prstGeom prst="rect">
            <a:avLst/>
          </a:prstGeom>
          <a:ln>
            <a:solidFill>
              <a:schemeClr val="tx1"/>
            </a:solidFill>
          </a:ln>
        </p:spPr>
      </p:pic>
    </p:spTree>
    <p:extLst>
      <p:ext uri="{BB962C8B-B14F-4D97-AF65-F5344CB8AC3E}">
        <p14:creationId xmlns:p14="http://schemas.microsoft.com/office/powerpoint/2010/main" val="230404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6BF596-76D0-AE46-A480-2CA2B7B00AFC}"/>
              </a:ext>
            </a:extLst>
          </p:cNvPr>
          <p:cNvSpPr/>
          <p:nvPr/>
        </p:nvSpPr>
        <p:spPr>
          <a:xfrm>
            <a:off x="9966960" y="0"/>
            <a:ext cx="1481328" cy="9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DA22C748-3E55-0249-947B-7E163C385A87}"/>
              </a:ext>
            </a:extLst>
          </p:cNvPr>
          <p:cNvGraphicFramePr>
            <a:graphicFrameLocks noGrp="1"/>
          </p:cNvGraphicFramePr>
          <p:nvPr>
            <p:ph idx="4294967295"/>
            <p:extLst>
              <p:ext uri="{D42A27DB-BD31-4B8C-83A1-F6EECF244321}">
                <p14:modId xmlns:p14="http://schemas.microsoft.com/office/powerpoint/2010/main" val="2507601950"/>
              </p:ext>
            </p:extLst>
          </p:nvPr>
        </p:nvGraphicFramePr>
        <p:xfrm>
          <a:off x="0" y="1"/>
          <a:ext cx="6620256" cy="6892540"/>
        </p:xfrm>
        <a:graphic>
          <a:graphicData uri="http://schemas.openxmlformats.org/drawingml/2006/table">
            <a:tbl>
              <a:tblPr firstRow="1" bandRow="1">
                <a:tableStyleId>{C083E6E3-FA7D-4D7B-A595-EF9225AFEA82}</a:tableStyleId>
              </a:tblPr>
              <a:tblGrid>
                <a:gridCol w="2108362">
                  <a:extLst>
                    <a:ext uri="{9D8B030D-6E8A-4147-A177-3AD203B41FA5}">
                      <a16:colId xmlns:a16="http://schemas.microsoft.com/office/drawing/2014/main" val="512799375"/>
                    </a:ext>
                  </a:extLst>
                </a:gridCol>
                <a:gridCol w="1898708">
                  <a:extLst>
                    <a:ext uri="{9D8B030D-6E8A-4147-A177-3AD203B41FA5}">
                      <a16:colId xmlns:a16="http://schemas.microsoft.com/office/drawing/2014/main" val="3414072109"/>
                    </a:ext>
                  </a:extLst>
                </a:gridCol>
                <a:gridCol w="2613186">
                  <a:extLst>
                    <a:ext uri="{9D8B030D-6E8A-4147-A177-3AD203B41FA5}">
                      <a16:colId xmlns:a16="http://schemas.microsoft.com/office/drawing/2014/main" val="4053646888"/>
                    </a:ext>
                  </a:extLst>
                </a:gridCol>
              </a:tblGrid>
              <a:tr h="731228">
                <a:tc>
                  <a:txBody>
                    <a:bodyPr/>
                    <a:lstStyle/>
                    <a:p>
                      <a:pPr algn="ctr" rtl="0" fontAlgn="ctr"/>
                      <a:r>
                        <a:rPr lang="en-CA" sz="1600" u="none" strike="noStrike" dirty="0">
                          <a:effectLst/>
                        </a:rPr>
                        <a:t>Country</a:t>
                      </a:r>
                      <a:endParaRPr lang="en-CA" sz="1600" b="1" i="0" u="none" strike="noStrike" dirty="0">
                        <a:solidFill>
                          <a:srgbClr val="FFFFFF"/>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dirty="0">
                          <a:effectLst/>
                        </a:rPr>
                        <a:t>MOH or Public Health Authority </a:t>
                      </a:r>
                      <a:endParaRPr lang="en-CA" sz="1600" b="1" i="0" u="none" strike="noStrike" dirty="0">
                        <a:solidFill>
                          <a:srgbClr val="FFFFFF"/>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dirty="0">
                          <a:effectLst/>
                        </a:rPr>
                        <a:t>Shared MOH/MOJ</a:t>
                      </a:r>
                    </a:p>
                    <a:p>
                      <a:pPr algn="ctr" rtl="0" fontAlgn="ctr"/>
                      <a:r>
                        <a:rPr lang="en-CA" sz="1600" u="none" strike="noStrike" dirty="0">
                          <a:effectLst/>
                        </a:rPr>
                        <a:t>or MOH in some jurisdictions</a:t>
                      </a:r>
                      <a:endParaRPr lang="en-CA" sz="1600" b="1" i="0" u="none" strike="noStrike" dirty="0">
                        <a:solidFill>
                          <a:srgbClr val="FFFFFF"/>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3789010592"/>
                  </a:ext>
                </a:extLst>
              </a:tr>
              <a:tr h="246384">
                <a:tc>
                  <a:txBody>
                    <a:bodyPr/>
                    <a:lstStyle/>
                    <a:p>
                      <a:pPr lvl="1" algn="l" rtl="0" fontAlgn="b"/>
                      <a:r>
                        <a:rPr lang="en-CA" sz="1600" u="none" strike="noStrike" dirty="0">
                          <a:effectLst/>
                        </a:rPr>
                        <a:t>Albania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dirty="0">
                          <a:effectLst/>
                        </a:rPr>
                        <a:t> </a:t>
                      </a:r>
                      <a:endParaRPr lang="en-CA" sz="1600" b="0" i="0" u="none" strike="noStrike" dirty="0">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2831192592"/>
                  </a:ext>
                </a:extLst>
              </a:tr>
              <a:tr h="246384">
                <a:tc>
                  <a:txBody>
                    <a:bodyPr/>
                    <a:lstStyle/>
                    <a:p>
                      <a:pPr lvl="1" algn="l" rtl="0" fontAlgn="b"/>
                      <a:r>
                        <a:rPr lang="en-CA" sz="1600" u="none" strike="noStrike" dirty="0">
                          <a:effectLst/>
                        </a:rPr>
                        <a:t>Argentina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endParaRPr lang="en-CA" sz="1600" b="0" i="0" u="none" strike="noStrike" dirty="0">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2340979547"/>
                  </a:ext>
                </a:extLst>
              </a:tr>
              <a:tr h="246384">
                <a:tc>
                  <a:txBody>
                    <a:bodyPr/>
                    <a:lstStyle/>
                    <a:p>
                      <a:pPr lvl="1" algn="l" rtl="0" fontAlgn="b"/>
                      <a:r>
                        <a:rPr lang="en-CA" sz="1600" u="none" strike="noStrike" dirty="0">
                          <a:effectLst/>
                        </a:rPr>
                        <a:t>Armenia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3702365781"/>
                  </a:ext>
                </a:extLst>
              </a:tr>
              <a:tr h="246384">
                <a:tc>
                  <a:txBody>
                    <a:bodyPr/>
                    <a:lstStyle/>
                    <a:p>
                      <a:pPr lvl="1" algn="l" rtl="0" fontAlgn="b"/>
                      <a:r>
                        <a:rPr lang="en-CA" sz="1600" u="none" strike="noStrike" dirty="0">
                          <a:effectLst/>
                        </a:rPr>
                        <a:t>Australia </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endParaRPr lang="en-CA" sz="1600" b="0" i="0" u="none" strike="noStrike" dirty="0">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568041234"/>
                  </a:ext>
                </a:extLst>
              </a:tr>
              <a:tr h="246384">
                <a:tc>
                  <a:txBody>
                    <a:bodyPr/>
                    <a:lstStyle/>
                    <a:p>
                      <a:pPr lvl="1" algn="l" rtl="0" fontAlgn="b"/>
                      <a:r>
                        <a:rPr lang="en-CA" sz="1600" u="none" strike="noStrike" dirty="0">
                          <a:effectLst/>
                        </a:rPr>
                        <a:t>Canada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endParaRPr lang="en-CA" sz="1600" b="0" i="0" u="none" strike="noStrike" dirty="0">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461410600"/>
                  </a:ext>
                </a:extLst>
              </a:tr>
              <a:tr h="246384">
                <a:tc>
                  <a:txBody>
                    <a:bodyPr/>
                    <a:lstStyle/>
                    <a:p>
                      <a:pPr lvl="1" algn="l" rtl="0" fontAlgn="ctr"/>
                      <a:r>
                        <a:rPr lang="en-CA" sz="1600" u="none" strike="noStrike" dirty="0">
                          <a:effectLst/>
                        </a:rPr>
                        <a:t>Cyprus</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dirty="0">
                          <a:effectLst/>
                        </a:rPr>
                        <a:t> </a:t>
                      </a:r>
                      <a:endParaRPr lang="en-CA" sz="1600" b="0" i="0" u="none" strike="noStrike" dirty="0">
                        <a:solidFill>
                          <a:srgbClr val="000000"/>
                        </a:solidFill>
                        <a:effectLst/>
                        <a:latin typeface="Arial" panose="020B0604020202020204" pitchFamily="34" charset="0"/>
                      </a:endParaRPr>
                    </a:p>
                  </a:txBody>
                  <a:tcPr marL="3985" marR="3985" marT="3985" marB="0" anchor="ctr"/>
                </a:tc>
                <a:extLst>
                  <a:ext uri="{0D108BD9-81ED-4DB2-BD59-A6C34878D82A}">
                    <a16:rowId xmlns:a16="http://schemas.microsoft.com/office/drawing/2014/main" val="1446004371"/>
                  </a:ext>
                </a:extLst>
              </a:tr>
              <a:tr h="246384">
                <a:tc>
                  <a:txBody>
                    <a:bodyPr/>
                    <a:lstStyle/>
                    <a:p>
                      <a:pPr lvl="1" algn="l" rtl="0" fontAlgn="b"/>
                      <a:r>
                        <a:rPr lang="en-CA" sz="1600" u="none" strike="noStrike" dirty="0">
                          <a:effectLst/>
                        </a:rPr>
                        <a:t>Czechia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3173166903"/>
                  </a:ext>
                </a:extLst>
              </a:tr>
              <a:tr h="246384">
                <a:tc>
                  <a:txBody>
                    <a:bodyPr/>
                    <a:lstStyle/>
                    <a:p>
                      <a:pPr lvl="1" algn="l" rtl="0" fontAlgn="b"/>
                      <a:r>
                        <a:rPr lang="en-CA" sz="1600" u="none" strike="noStrike" dirty="0">
                          <a:effectLst/>
                        </a:rPr>
                        <a:t>Denmark</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dirty="0">
                          <a:effectLst/>
                        </a:rPr>
                        <a:t> </a:t>
                      </a:r>
                      <a:endParaRPr lang="en-CA" sz="1600" b="0" i="0" u="none" strike="noStrike" dirty="0">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73558342"/>
                  </a:ext>
                </a:extLst>
              </a:tr>
              <a:tr h="246384">
                <a:tc>
                  <a:txBody>
                    <a:bodyPr/>
                    <a:lstStyle/>
                    <a:p>
                      <a:pPr lvl="1" algn="l" rtl="0" fontAlgn="b"/>
                      <a:r>
                        <a:rPr lang="en-CA" sz="1600" u="none" strike="noStrike" dirty="0">
                          <a:effectLst/>
                        </a:rPr>
                        <a:t>Estonia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endParaRPr lang="en-CA" sz="1600" b="0" i="0" u="none" strike="noStrike" dirty="0">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4281643587"/>
                  </a:ext>
                </a:extLst>
              </a:tr>
              <a:tr h="246384">
                <a:tc>
                  <a:txBody>
                    <a:bodyPr/>
                    <a:lstStyle/>
                    <a:p>
                      <a:pPr lvl="1" algn="l" rtl="0" fontAlgn="ctr"/>
                      <a:r>
                        <a:rPr lang="en-CA" sz="1600" u="none" strike="noStrike" dirty="0">
                          <a:effectLst/>
                        </a:rPr>
                        <a:t>Finland</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extLst>
                  <a:ext uri="{0D108BD9-81ED-4DB2-BD59-A6C34878D82A}">
                    <a16:rowId xmlns:a16="http://schemas.microsoft.com/office/drawing/2014/main" val="3504369297"/>
                  </a:ext>
                </a:extLst>
              </a:tr>
              <a:tr h="246384">
                <a:tc>
                  <a:txBody>
                    <a:bodyPr/>
                    <a:lstStyle/>
                    <a:p>
                      <a:pPr lvl="1" algn="l" rtl="0" fontAlgn="ctr"/>
                      <a:r>
                        <a:rPr lang="en-CA" sz="1600" u="none" strike="noStrike" dirty="0">
                          <a:effectLst/>
                        </a:rPr>
                        <a:t>France</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extLst>
                  <a:ext uri="{0D108BD9-81ED-4DB2-BD59-A6C34878D82A}">
                    <a16:rowId xmlns:a16="http://schemas.microsoft.com/office/drawing/2014/main" val="1166983753"/>
                  </a:ext>
                </a:extLst>
              </a:tr>
              <a:tr h="246384">
                <a:tc>
                  <a:txBody>
                    <a:bodyPr/>
                    <a:lstStyle/>
                    <a:p>
                      <a:pPr lvl="1" algn="l" rtl="0" fontAlgn="b"/>
                      <a:r>
                        <a:rPr lang="en-CA" sz="1600" u="none" strike="noStrike" dirty="0">
                          <a:effectLst/>
                        </a:rPr>
                        <a:t>Iceland</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2594920868"/>
                  </a:ext>
                </a:extLst>
              </a:tr>
              <a:tr h="246384">
                <a:tc>
                  <a:txBody>
                    <a:bodyPr/>
                    <a:lstStyle/>
                    <a:p>
                      <a:pPr lvl="1" algn="l" rtl="0" fontAlgn="ctr"/>
                      <a:r>
                        <a:rPr lang="en-CA" sz="1600" u="none" strike="noStrike" dirty="0">
                          <a:effectLst/>
                        </a:rPr>
                        <a:t>Italy</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extLst>
                  <a:ext uri="{0D108BD9-81ED-4DB2-BD59-A6C34878D82A}">
                    <a16:rowId xmlns:a16="http://schemas.microsoft.com/office/drawing/2014/main" val="3008475823"/>
                  </a:ext>
                </a:extLst>
              </a:tr>
              <a:tr h="246384">
                <a:tc>
                  <a:txBody>
                    <a:bodyPr/>
                    <a:lstStyle/>
                    <a:p>
                      <a:pPr lvl="1" algn="l" rtl="0" fontAlgn="ctr"/>
                      <a:r>
                        <a:rPr lang="en-CA" sz="1600" u="none" strike="noStrike" dirty="0">
                          <a:effectLst/>
                        </a:rPr>
                        <a:t>Kosovo</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endParaRPr lang="en-CA" sz="1600" b="0" i="0" u="none" strike="noStrike" dirty="0">
                        <a:solidFill>
                          <a:srgbClr val="000000"/>
                        </a:solidFill>
                        <a:effectLst/>
                        <a:latin typeface="Arial" panose="020B0604020202020204" pitchFamily="34" charset="0"/>
                      </a:endParaRPr>
                    </a:p>
                  </a:txBody>
                  <a:tcPr marL="3985" marR="3985" marT="3985" marB="0" anchor="ctr"/>
                </a:tc>
                <a:extLst>
                  <a:ext uri="{0D108BD9-81ED-4DB2-BD59-A6C34878D82A}">
                    <a16:rowId xmlns:a16="http://schemas.microsoft.com/office/drawing/2014/main" val="4110857474"/>
                  </a:ext>
                </a:extLst>
              </a:tr>
              <a:tr h="246384">
                <a:tc>
                  <a:txBody>
                    <a:bodyPr/>
                    <a:lstStyle/>
                    <a:p>
                      <a:pPr lvl="1" algn="l" rtl="0" fontAlgn="b"/>
                      <a:r>
                        <a:rPr lang="en-CA" sz="1600" u="none" strike="noStrike" dirty="0">
                          <a:effectLst/>
                        </a:rPr>
                        <a:t>Lithuania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2372097218"/>
                  </a:ext>
                </a:extLst>
              </a:tr>
              <a:tr h="246384">
                <a:tc>
                  <a:txBody>
                    <a:bodyPr/>
                    <a:lstStyle/>
                    <a:p>
                      <a:pPr lvl="1" algn="l" rtl="0" fontAlgn="b"/>
                      <a:r>
                        <a:rPr lang="en-CA" sz="1600" u="none" strike="noStrike" dirty="0">
                          <a:effectLst/>
                        </a:rPr>
                        <a:t>Malta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dirty="0">
                          <a:effectLst/>
                        </a:rPr>
                        <a:t> </a:t>
                      </a:r>
                      <a:endParaRPr lang="en-CA" sz="1600" b="0" i="0" u="none" strike="noStrike" dirty="0">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3556750073"/>
                  </a:ext>
                </a:extLst>
              </a:tr>
              <a:tr h="246384">
                <a:tc>
                  <a:txBody>
                    <a:bodyPr/>
                    <a:lstStyle/>
                    <a:p>
                      <a:pPr lvl="1" algn="l" rtl="0" fontAlgn="b"/>
                      <a:r>
                        <a:rPr lang="en-CA" sz="1600" u="none" strike="noStrike" dirty="0">
                          <a:effectLst/>
                        </a:rPr>
                        <a:t>Montenegro</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endParaRPr lang="en-CA" sz="1600" b="0" i="0" u="none" strike="noStrike">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1865821161"/>
                  </a:ext>
                </a:extLst>
              </a:tr>
              <a:tr h="246384">
                <a:tc>
                  <a:txBody>
                    <a:bodyPr/>
                    <a:lstStyle/>
                    <a:p>
                      <a:pPr lvl="1" algn="l" rtl="0" fontAlgn="ctr"/>
                      <a:r>
                        <a:rPr lang="en-CA" sz="1600" u="none" strike="noStrike" dirty="0">
                          <a:effectLst/>
                        </a:rPr>
                        <a:t>Norway</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extLst>
                  <a:ext uri="{0D108BD9-81ED-4DB2-BD59-A6C34878D82A}">
                    <a16:rowId xmlns:a16="http://schemas.microsoft.com/office/drawing/2014/main" val="2530561233"/>
                  </a:ext>
                </a:extLst>
              </a:tr>
              <a:tr h="246384">
                <a:tc>
                  <a:txBody>
                    <a:bodyPr/>
                    <a:lstStyle/>
                    <a:p>
                      <a:pPr lvl="1" algn="l" rtl="0" fontAlgn="b"/>
                      <a:r>
                        <a:rPr lang="en-CA" sz="1600" u="none" strike="noStrike" dirty="0">
                          <a:effectLst/>
                        </a:rPr>
                        <a:t>Slovakia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567592759"/>
                  </a:ext>
                </a:extLst>
              </a:tr>
              <a:tr h="246384">
                <a:tc>
                  <a:txBody>
                    <a:bodyPr/>
                    <a:lstStyle/>
                    <a:p>
                      <a:pPr lvl="1" algn="l" rtl="0" fontAlgn="ctr"/>
                      <a:r>
                        <a:rPr lang="en-CA" sz="1600" u="none" strike="noStrike" dirty="0">
                          <a:effectLst/>
                        </a:rPr>
                        <a:t>Slovenia</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extLst>
                  <a:ext uri="{0D108BD9-81ED-4DB2-BD59-A6C34878D82A}">
                    <a16:rowId xmlns:a16="http://schemas.microsoft.com/office/drawing/2014/main" val="2471065709"/>
                  </a:ext>
                </a:extLst>
              </a:tr>
              <a:tr h="246384">
                <a:tc>
                  <a:txBody>
                    <a:bodyPr/>
                    <a:lstStyle/>
                    <a:p>
                      <a:pPr lvl="1" algn="l" rtl="0" fontAlgn="b"/>
                      <a:r>
                        <a:rPr lang="en-CA" sz="1600" u="none" strike="noStrike" dirty="0">
                          <a:effectLst/>
                        </a:rPr>
                        <a:t>Spain</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a:effectLst/>
                        </a:rPr>
                        <a:t> </a:t>
                      </a:r>
                      <a:endParaRPr lang="en-CA" sz="1600" b="0" i="0" u="none" strike="noStrike">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835088830"/>
                  </a:ext>
                </a:extLst>
              </a:tr>
              <a:tr h="302303">
                <a:tc>
                  <a:txBody>
                    <a:bodyPr/>
                    <a:lstStyle/>
                    <a:p>
                      <a:pPr lvl="1" algn="l" rtl="0" fontAlgn="b">
                        <a:spcAft>
                          <a:spcPts val="0"/>
                        </a:spcAft>
                      </a:pPr>
                      <a:r>
                        <a:rPr lang="en-CA" sz="1600" u="none" strike="noStrike" dirty="0">
                          <a:effectLst/>
                        </a:rPr>
                        <a:t>Switzerland</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dirty="0">
                          <a:effectLst/>
                        </a:rPr>
                        <a:t> </a:t>
                      </a:r>
                      <a:endParaRPr lang="en-CA" sz="1600" b="0" i="0" u="none" strike="noStrike" dirty="0">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a:effectLst/>
                        </a:rPr>
                        <a:t>x</a:t>
                      </a:r>
                      <a:endParaRPr lang="en-CA" sz="1600" b="0" i="0" u="none" strike="noStrike">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614479865"/>
                  </a:ext>
                </a:extLst>
              </a:tr>
              <a:tr h="302303">
                <a:tc>
                  <a:txBody>
                    <a:bodyPr/>
                    <a:lstStyle/>
                    <a:p>
                      <a:pPr lvl="1" algn="l" rtl="0" fontAlgn="b">
                        <a:spcAft>
                          <a:spcPts val="0"/>
                        </a:spcAft>
                      </a:pPr>
                      <a:r>
                        <a:rPr lang="en-CA" sz="1600" u="none" strike="noStrike" dirty="0">
                          <a:effectLst/>
                        </a:rPr>
                        <a:t>Turkey</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endParaRPr lang="en-CA" sz="1600" b="0" i="0" u="none" strike="noStrike" dirty="0">
                        <a:solidFill>
                          <a:srgbClr val="000000"/>
                        </a:solidFill>
                        <a:effectLst/>
                        <a:latin typeface="Arial" panose="020B060402020202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extLst>
                  <a:ext uri="{0D108BD9-81ED-4DB2-BD59-A6C34878D82A}">
                    <a16:rowId xmlns:a16="http://schemas.microsoft.com/office/drawing/2014/main" val="895579716"/>
                  </a:ext>
                </a:extLst>
              </a:tr>
              <a:tr h="348104">
                <a:tc>
                  <a:txBody>
                    <a:bodyPr/>
                    <a:lstStyle/>
                    <a:p>
                      <a:pPr lvl="1" algn="l" rtl="0" fontAlgn="ctr">
                        <a:spcAft>
                          <a:spcPts val="0"/>
                        </a:spcAft>
                      </a:pPr>
                      <a:r>
                        <a:rPr lang="en-CA" sz="1600" u="none" strike="noStrike" dirty="0">
                          <a:effectLst/>
                        </a:rPr>
                        <a:t>United Kingdom</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rtl="0" fontAlgn="ctr"/>
                      <a:r>
                        <a:rPr lang="en-CA" sz="1600" u="none" strike="noStrike" dirty="0">
                          <a:effectLst/>
                        </a:rPr>
                        <a:t>x</a:t>
                      </a:r>
                      <a:endParaRPr lang="en-CA" sz="1600" b="0" i="0" u="none" strike="noStrike" dirty="0">
                        <a:solidFill>
                          <a:srgbClr val="000000"/>
                        </a:solidFill>
                        <a:effectLst/>
                        <a:latin typeface="Calibri" panose="020F0502020204030204" pitchFamily="34" charset="0"/>
                      </a:endParaRPr>
                    </a:p>
                  </a:txBody>
                  <a:tcPr marL="3985" marR="3985" marT="3985" marB="0" anchor="ctr"/>
                </a:tc>
                <a:tc>
                  <a:txBody>
                    <a:bodyPr/>
                    <a:lstStyle/>
                    <a:p>
                      <a:pPr algn="ctr" fontAlgn="t"/>
                      <a:r>
                        <a:rPr lang="en-CA" sz="1600" u="none" strike="noStrike" dirty="0">
                          <a:effectLst/>
                        </a:rPr>
                        <a:t> </a:t>
                      </a:r>
                      <a:endParaRPr lang="en-CA" sz="1600" b="0" i="0" u="none" strike="noStrike" dirty="0">
                        <a:solidFill>
                          <a:srgbClr val="000000"/>
                        </a:solidFill>
                        <a:effectLst/>
                        <a:latin typeface="Arial" panose="020B0604020202020204" pitchFamily="34" charset="0"/>
                      </a:endParaRPr>
                    </a:p>
                  </a:txBody>
                  <a:tcPr marL="3985" marR="3985" marT="3985" marB="0" anchor="ctr"/>
                </a:tc>
                <a:extLst>
                  <a:ext uri="{0D108BD9-81ED-4DB2-BD59-A6C34878D82A}">
                    <a16:rowId xmlns:a16="http://schemas.microsoft.com/office/drawing/2014/main" val="2222282102"/>
                  </a:ext>
                </a:extLst>
              </a:tr>
            </a:tbl>
          </a:graphicData>
        </a:graphic>
      </p:graphicFrame>
      <p:pic>
        <p:nvPicPr>
          <p:cNvPr id="8" name="Content Placeholder 4">
            <a:extLst>
              <a:ext uri="{FF2B5EF4-FFF2-40B4-BE49-F238E27FC236}">
                <a16:creationId xmlns:a16="http://schemas.microsoft.com/office/drawing/2014/main" id="{A1DC216E-1DBC-DC40-91C0-F75CE6B4AF89}"/>
              </a:ext>
            </a:extLst>
          </p:cNvPr>
          <p:cNvPicPr>
            <a:picLocks noChangeAspect="1"/>
          </p:cNvPicPr>
          <p:nvPr/>
        </p:nvPicPr>
        <p:blipFill>
          <a:blip r:embed="rId3"/>
          <a:stretch>
            <a:fillRect/>
          </a:stretch>
        </p:blipFill>
        <p:spPr>
          <a:xfrm>
            <a:off x="7223761" y="2853071"/>
            <a:ext cx="2595228" cy="3664443"/>
          </a:xfrm>
          <a:prstGeom prst="rect">
            <a:avLst/>
          </a:prstGeom>
          <a:ln>
            <a:solidFill>
              <a:schemeClr val="tx1"/>
            </a:solidFill>
          </a:ln>
        </p:spPr>
      </p:pic>
      <p:pic>
        <p:nvPicPr>
          <p:cNvPr id="9" name="Picture 8">
            <a:extLst>
              <a:ext uri="{FF2B5EF4-FFF2-40B4-BE49-F238E27FC236}">
                <a16:creationId xmlns:a16="http://schemas.microsoft.com/office/drawing/2014/main" id="{C6DE9036-DA70-7D45-B569-D8F046AD08DB}"/>
              </a:ext>
            </a:extLst>
          </p:cNvPr>
          <p:cNvPicPr>
            <a:picLocks noChangeAspect="1"/>
          </p:cNvPicPr>
          <p:nvPr/>
        </p:nvPicPr>
        <p:blipFill>
          <a:blip r:embed="rId4"/>
          <a:stretch>
            <a:fillRect/>
          </a:stretch>
        </p:blipFill>
        <p:spPr>
          <a:xfrm>
            <a:off x="9314627" y="392240"/>
            <a:ext cx="2478774" cy="3225674"/>
          </a:xfrm>
          <a:prstGeom prst="rect">
            <a:avLst/>
          </a:prstGeom>
          <a:ln>
            <a:solidFill>
              <a:schemeClr val="tx1"/>
            </a:solidFill>
          </a:ln>
        </p:spPr>
      </p:pic>
    </p:spTree>
    <p:extLst>
      <p:ext uri="{BB962C8B-B14F-4D97-AF65-F5344CB8AC3E}">
        <p14:creationId xmlns:p14="http://schemas.microsoft.com/office/powerpoint/2010/main" val="153176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1374-BD73-8149-8F2F-6EA7671196DE}"/>
              </a:ext>
            </a:extLst>
          </p:cNvPr>
          <p:cNvSpPr>
            <a:spLocks noGrp="1"/>
          </p:cNvSpPr>
          <p:nvPr>
            <p:ph type="title"/>
          </p:nvPr>
        </p:nvSpPr>
        <p:spPr/>
        <p:txBody>
          <a:bodyPr>
            <a:normAutofit/>
          </a:bodyPr>
          <a:lstStyle/>
          <a:p>
            <a:r>
              <a:rPr lang="en-US" b="1" dirty="0"/>
              <a:t>Governance in the Canadian Context </a:t>
            </a:r>
          </a:p>
        </p:txBody>
      </p:sp>
      <p:sp>
        <p:nvSpPr>
          <p:cNvPr id="4" name="Text Placeholder 3">
            <a:extLst>
              <a:ext uri="{FF2B5EF4-FFF2-40B4-BE49-F238E27FC236}">
                <a16:creationId xmlns:a16="http://schemas.microsoft.com/office/drawing/2014/main" id="{A43490CB-9E39-A549-89AC-7EBCC999C3AB}"/>
              </a:ext>
            </a:extLst>
          </p:cNvPr>
          <p:cNvSpPr>
            <a:spLocks noGrp="1"/>
          </p:cNvSpPr>
          <p:nvPr>
            <p:ph type="body" idx="1"/>
          </p:nvPr>
        </p:nvSpPr>
        <p:spPr/>
        <p:txBody>
          <a:bodyPr>
            <a:normAutofit/>
          </a:bodyPr>
          <a:lstStyle/>
          <a:p>
            <a:r>
              <a:rPr lang="en-US" dirty="0"/>
              <a:t>Federal Facilities	</a:t>
            </a:r>
          </a:p>
        </p:txBody>
      </p:sp>
      <p:sp>
        <p:nvSpPr>
          <p:cNvPr id="5" name="Content Placeholder 4">
            <a:extLst>
              <a:ext uri="{FF2B5EF4-FFF2-40B4-BE49-F238E27FC236}">
                <a16:creationId xmlns:a16="http://schemas.microsoft.com/office/drawing/2014/main" id="{82A0E722-F60C-1143-A425-EDBAAA8969AF}"/>
              </a:ext>
            </a:extLst>
          </p:cNvPr>
          <p:cNvSpPr>
            <a:spLocks noGrp="1"/>
          </p:cNvSpPr>
          <p:nvPr>
            <p:ph sz="half" idx="2"/>
          </p:nvPr>
        </p:nvSpPr>
        <p:spPr/>
        <p:txBody>
          <a:bodyPr>
            <a:normAutofit/>
          </a:bodyPr>
          <a:lstStyle/>
          <a:p>
            <a:r>
              <a:rPr lang="en-US" dirty="0"/>
              <a:t>15 000 people </a:t>
            </a:r>
          </a:p>
          <a:p>
            <a:r>
              <a:rPr lang="en-US" dirty="0"/>
              <a:t>Sentence 2 years or more</a:t>
            </a:r>
          </a:p>
          <a:p>
            <a:r>
              <a:rPr lang="en-US" dirty="0"/>
              <a:t>Correctional Services Canada (CSC) under the Minister of Public Safety and Emergency Preparedness</a:t>
            </a:r>
          </a:p>
          <a:p>
            <a:endParaRPr lang="en-US" dirty="0"/>
          </a:p>
          <a:p>
            <a:endParaRPr lang="en-US" dirty="0"/>
          </a:p>
        </p:txBody>
      </p:sp>
      <p:sp>
        <p:nvSpPr>
          <p:cNvPr id="6" name="Text Placeholder 5">
            <a:extLst>
              <a:ext uri="{FF2B5EF4-FFF2-40B4-BE49-F238E27FC236}">
                <a16:creationId xmlns:a16="http://schemas.microsoft.com/office/drawing/2014/main" id="{2A734F72-9D27-D749-95B7-AF75FAE22197}"/>
              </a:ext>
            </a:extLst>
          </p:cNvPr>
          <p:cNvSpPr>
            <a:spLocks noGrp="1"/>
          </p:cNvSpPr>
          <p:nvPr>
            <p:ph type="body" sz="quarter" idx="3"/>
          </p:nvPr>
        </p:nvSpPr>
        <p:spPr/>
        <p:txBody>
          <a:bodyPr>
            <a:normAutofit/>
          </a:bodyPr>
          <a:lstStyle/>
          <a:p>
            <a:r>
              <a:rPr lang="en-US" dirty="0"/>
              <a:t>Provincial/Territorial Facilities</a:t>
            </a:r>
          </a:p>
        </p:txBody>
      </p:sp>
      <p:sp>
        <p:nvSpPr>
          <p:cNvPr id="7" name="Content Placeholder 6">
            <a:extLst>
              <a:ext uri="{FF2B5EF4-FFF2-40B4-BE49-F238E27FC236}">
                <a16:creationId xmlns:a16="http://schemas.microsoft.com/office/drawing/2014/main" id="{6080D432-DD41-4640-A025-B29935070D4F}"/>
              </a:ext>
            </a:extLst>
          </p:cNvPr>
          <p:cNvSpPr>
            <a:spLocks noGrp="1"/>
          </p:cNvSpPr>
          <p:nvPr>
            <p:ph sz="quarter" idx="4"/>
          </p:nvPr>
        </p:nvSpPr>
        <p:spPr/>
        <p:txBody>
          <a:bodyPr>
            <a:normAutofit/>
          </a:bodyPr>
          <a:lstStyle/>
          <a:p>
            <a:r>
              <a:rPr lang="en-US" dirty="0"/>
              <a:t>Sentence less than 2 years</a:t>
            </a:r>
          </a:p>
          <a:p>
            <a:r>
              <a:rPr lang="en-US" dirty="0"/>
              <a:t>25,500 adults; 60% population held in remand</a:t>
            </a:r>
          </a:p>
          <a:p>
            <a:r>
              <a:rPr lang="en-US" dirty="0"/>
              <a:t>P/T governments responsible for healthcare delivery</a:t>
            </a:r>
          </a:p>
        </p:txBody>
      </p:sp>
    </p:spTree>
    <p:extLst>
      <p:ext uri="{BB962C8B-B14F-4D97-AF65-F5344CB8AC3E}">
        <p14:creationId xmlns:p14="http://schemas.microsoft.com/office/powerpoint/2010/main" val="148949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3BFD-9E8C-574D-B9C6-C33C238D32AA}"/>
              </a:ext>
            </a:extLst>
          </p:cNvPr>
          <p:cNvSpPr>
            <a:spLocks noGrp="1"/>
          </p:cNvSpPr>
          <p:nvPr>
            <p:ph type="title" idx="4294967295"/>
          </p:nvPr>
        </p:nvSpPr>
        <p:spPr>
          <a:xfrm>
            <a:off x="7912100" y="993839"/>
            <a:ext cx="4279900" cy="1325562"/>
          </a:xfrm>
        </p:spPr>
        <p:txBody>
          <a:bodyPr/>
          <a:lstStyle/>
          <a:p>
            <a:r>
              <a:rPr lang="en-US" dirty="0">
                <a:solidFill>
                  <a:schemeClr val="tx1"/>
                </a:solidFill>
              </a:rPr>
              <a:t>Study Aims</a:t>
            </a:r>
          </a:p>
        </p:txBody>
      </p:sp>
      <p:sp>
        <p:nvSpPr>
          <p:cNvPr id="3" name="Content Placeholder 2">
            <a:extLst>
              <a:ext uri="{FF2B5EF4-FFF2-40B4-BE49-F238E27FC236}">
                <a16:creationId xmlns:a16="http://schemas.microsoft.com/office/drawing/2014/main" id="{C5CCA395-2B54-F14E-B2BD-A94CA09646E0}"/>
              </a:ext>
            </a:extLst>
          </p:cNvPr>
          <p:cNvSpPr>
            <a:spLocks noGrp="1"/>
          </p:cNvSpPr>
          <p:nvPr>
            <p:ph idx="4294967295"/>
          </p:nvPr>
        </p:nvSpPr>
        <p:spPr>
          <a:xfrm>
            <a:off x="7454900" y="2319401"/>
            <a:ext cx="4279900" cy="4351338"/>
          </a:xfrm>
        </p:spPr>
        <p:txBody>
          <a:bodyPr>
            <a:normAutofit/>
          </a:bodyPr>
          <a:lstStyle/>
          <a:p>
            <a:pPr marL="0" indent="0">
              <a:buNone/>
            </a:pPr>
            <a:r>
              <a:rPr lang="en-US" dirty="0"/>
              <a:t>Understand the context, facilitators &amp; barriers, expected outcomes as they are perceived by decision-makers in BC</a:t>
            </a:r>
          </a:p>
          <a:p>
            <a:endParaRPr lang="en-US" dirty="0"/>
          </a:p>
        </p:txBody>
      </p:sp>
      <p:pic>
        <p:nvPicPr>
          <p:cNvPr id="4" name="Picture 3">
            <a:extLst>
              <a:ext uri="{FF2B5EF4-FFF2-40B4-BE49-F238E27FC236}">
                <a16:creationId xmlns:a16="http://schemas.microsoft.com/office/drawing/2014/main" id="{2CF92572-0CB2-5547-90F9-8A5A57D1398B}"/>
              </a:ext>
            </a:extLst>
          </p:cNvPr>
          <p:cNvPicPr>
            <a:picLocks noChangeAspect="1"/>
          </p:cNvPicPr>
          <p:nvPr/>
        </p:nvPicPr>
        <p:blipFill rotWithShape="1">
          <a:blip r:embed="rId3">
            <a:extLst>
              <a:ext uri="{28A0092B-C50C-407E-A947-70E740481C1C}">
                <a14:useLocalDpi xmlns:a14="http://schemas.microsoft.com/office/drawing/2010/main" val="0"/>
              </a:ext>
            </a:extLst>
          </a:blip>
          <a:srcRect l="14823" t="7296" r="15331"/>
          <a:stretch/>
        </p:blipFill>
        <p:spPr>
          <a:xfrm>
            <a:off x="-1" y="0"/>
            <a:ext cx="7016191" cy="6858000"/>
          </a:xfrm>
          <a:prstGeom prst="rect">
            <a:avLst/>
          </a:prstGeom>
          <a:ln>
            <a:solidFill>
              <a:schemeClr val="tx1"/>
            </a:solidFill>
          </a:ln>
        </p:spPr>
      </p:pic>
    </p:spTree>
    <p:extLst>
      <p:ext uri="{BB962C8B-B14F-4D97-AF65-F5344CB8AC3E}">
        <p14:creationId xmlns:p14="http://schemas.microsoft.com/office/powerpoint/2010/main" val="223486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B9E7-06BF-B04C-8A73-E1EB67BC0946}"/>
              </a:ext>
            </a:extLst>
          </p:cNvPr>
          <p:cNvSpPr>
            <a:spLocks noGrp="1"/>
          </p:cNvSpPr>
          <p:nvPr>
            <p:ph type="title"/>
          </p:nvPr>
        </p:nvSpPr>
        <p:spPr/>
        <p:txBody>
          <a:bodyPr anchor="ctr">
            <a:normAutofit/>
          </a:bodyPr>
          <a:lstStyle/>
          <a:p>
            <a:pPr algn="r"/>
            <a:r>
              <a:rPr lang="en-US" sz="3200" dirty="0">
                <a:solidFill>
                  <a:schemeClr val="bg1"/>
                </a:solidFill>
              </a:rPr>
              <a:t>Research Challenges</a:t>
            </a:r>
          </a:p>
        </p:txBody>
      </p:sp>
      <p:sp>
        <p:nvSpPr>
          <p:cNvPr id="3" name="Content Placeholder 2">
            <a:extLst>
              <a:ext uri="{FF2B5EF4-FFF2-40B4-BE49-F238E27FC236}">
                <a16:creationId xmlns:a16="http://schemas.microsoft.com/office/drawing/2014/main" id="{9E46D75A-4937-3B4E-86D7-A4C8B38FFA21}"/>
              </a:ext>
            </a:extLst>
          </p:cNvPr>
          <p:cNvSpPr>
            <a:spLocks noGrp="1"/>
          </p:cNvSpPr>
          <p:nvPr>
            <p:ph type="body" idx="1"/>
          </p:nvPr>
        </p:nvSpPr>
        <p:spPr/>
        <p:txBody>
          <a:bodyPr anchor="ctr">
            <a:normAutofit/>
          </a:bodyPr>
          <a:lstStyle/>
          <a:p>
            <a:r>
              <a:rPr lang="en-US">
                <a:solidFill>
                  <a:srgbClr val="3B3059"/>
                </a:solidFill>
              </a:rPr>
              <a:t>Authority &amp; approval </a:t>
            </a:r>
            <a:endParaRPr lang="en-CA">
              <a:solidFill>
                <a:srgbClr val="3B3059"/>
              </a:solidFill>
            </a:endParaRPr>
          </a:p>
          <a:p>
            <a:r>
              <a:rPr lang="en-US">
                <a:solidFill>
                  <a:srgbClr val="3B3059"/>
                </a:solidFill>
              </a:rPr>
              <a:t>“Consultation”</a:t>
            </a:r>
            <a:endParaRPr lang="en-CA">
              <a:solidFill>
                <a:srgbClr val="3B3059"/>
              </a:solidFill>
            </a:endParaRPr>
          </a:p>
          <a:p>
            <a:r>
              <a:rPr lang="en-US">
                <a:solidFill>
                  <a:srgbClr val="3B3059"/>
                </a:solidFill>
              </a:rPr>
              <a:t>Whose story of the transfer is told? </a:t>
            </a:r>
            <a:endParaRPr lang="en-CA">
              <a:solidFill>
                <a:srgbClr val="3B3059"/>
              </a:solidFill>
            </a:endParaRPr>
          </a:p>
          <a:p>
            <a:endParaRPr lang="en-US">
              <a:solidFill>
                <a:srgbClr val="3B3059"/>
              </a:solidFill>
            </a:endParaRPr>
          </a:p>
        </p:txBody>
      </p:sp>
    </p:spTree>
    <p:extLst>
      <p:ext uri="{BB962C8B-B14F-4D97-AF65-F5344CB8AC3E}">
        <p14:creationId xmlns:p14="http://schemas.microsoft.com/office/powerpoint/2010/main" val="350967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0AB4-AFAE-C74D-885C-F4004D88E855}"/>
              </a:ext>
            </a:extLst>
          </p:cNvPr>
          <p:cNvSpPr>
            <a:spLocks noGrp="1"/>
          </p:cNvSpPr>
          <p:nvPr>
            <p:ph type="title"/>
          </p:nvPr>
        </p:nvSpPr>
        <p:spPr/>
        <p:txBody>
          <a:bodyPr/>
          <a:lstStyle/>
          <a:p>
            <a:r>
              <a:rPr lang="en-US" dirty="0"/>
              <a:t>Context in BC</a:t>
            </a:r>
          </a:p>
        </p:txBody>
      </p:sp>
      <p:sp>
        <p:nvSpPr>
          <p:cNvPr id="3" name="Content Placeholder 2">
            <a:extLst>
              <a:ext uri="{FF2B5EF4-FFF2-40B4-BE49-F238E27FC236}">
                <a16:creationId xmlns:a16="http://schemas.microsoft.com/office/drawing/2014/main" id="{E9903727-E4FA-C949-8167-13EDFF029572}"/>
              </a:ext>
            </a:extLst>
          </p:cNvPr>
          <p:cNvSpPr>
            <a:spLocks noGrp="1"/>
          </p:cNvSpPr>
          <p:nvPr>
            <p:ph idx="1"/>
          </p:nvPr>
        </p:nvSpPr>
        <p:spPr/>
        <p:txBody>
          <a:bodyPr/>
          <a:lstStyle/>
          <a:p>
            <a:r>
              <a:rPr lang="en-US" dirty="0"/>
              <a:t>Improve continuity of care</a:t>
            </a:r>
          </a:p>
          <a:p>
            <a:r>
              <a:rPr lang="en-US" dirty="0"/>
              <a:t>Substance use and addictions</a:t>
            </a:r>
          </a:p>
          <a:p>
            <a:r>
              <a:rPr lang="en-US" dirty="0"/>
              <a:t>Address quality </a:t>
            </a:r>
          </a:p>
          <a:p>
            <a:r>
              <a:rPr lang="en-US" dirty="0"/>
              <a:t>International standards</a:t>
            </a:r>
          </a:p>
        </p:txBody>
      </p:sp>
    </p:spTree>
    <p:extLst>
      <p:ext uri="{BB962C8B-B14F-4D97-AF65-F5344CB8AC3E}">
        <p14:creationId xmlns:p14="http://schemas.microsoft.com/office/powerpoint/2010/main" val="266496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{9633C009-6FE1-E549-A9D9-6697EE20322B}tf10001076</Template>
  <TotalTime>4602</TotalTime>
  <Words>1830</Words>
  <Application>Microsoft Macintosh PowerPoint</Application>
  <PresentationFormat>Widescreen</PresentationFormat>
  <Paragraphs>180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ＭＳ Ｐゴシック</vt:lpstr>
      <vt:lpstr>Arial</vt:lpstr>
      <vt:lpstr>Calibri</vt:lpstr>
      <vt:lpstr>Century Gothic</vt:lpstr>
      <vt:lpstr>Whitney HTF Medium</vt:lpstr>
      <vt:lpstr>WhitneyHTF-Bold</vt:lpstr>
      <vt:lpstr>Wingdings 3</vt:lpstr>
      <vt:lpstr>Ion Boardroom</vt:lpstr>
      <vt:lpstr>Transforming governance of healthcare in British Columbia's correctional facilities</vt:lpstr>
      <vt:lpstr>Governance</vt:lpstr>
      <vt:lpstr>Prison Health Governance</vt:lpstr>
      <vt:lpstr>“Health ministries should provide and be accountable for health care services in prisons and advocate healthy prison conditions”</vt:lpstr>
      <vt:lpstr>PowerPoint Presentation</vt:lpstr>
      <vt:lpstr>Governance in the Canadian Context </vt:lpstr>
      <vt:lpstr>Study Aims</vt:lpstr>
      <vt:lpstr>Research Challenges</vt:lpstr>
      <vt:lpstr>Context in BC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governance of healthcare in British Columbia's correctional facilities</dc:title>
  <dc:creator>Kate McLeod</dc:creator>
  <cp:lastModifiedBy>Kate McLeod</cp:lastModifiedBy>
  <cp:revision>69</cp:revision>
  <cp:lastPrinted>2018-10-12T23:42:19Z</cp:lastPrinted>
  <dcterms:created xsi:type="dcterms:W3CDTF">2018-10-07T20:04:59Z</dcterms:created>
  <dcterms:modified xsi:type="dcterms:W3CDTF">2018-10-21T10:22:32Z</dcterms:modified>
</cp:coreProperties>
</file>