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handoutMasterIdLst>
    <p:handoutMasterId r:id="rId22"/>
  </p:handoutMasterIdLst>
  <p:sldIdLst>
    <p:sldId id="316" r:id="rId2"/>
    <p:sldId id="325" r:id="rId3"/>
    <p:sldId id="330" r:id="rId4"/>
    <p:sldId id="318" r:id="rId5"/>
    <p:sldId id="331" r:id="rId6"/>
    <p:sldId id="321" r:id="rId7"/>
    <p:sldId id="340" r:id="rId8"/>
    <p:sldId id="339" r:id="rId9"/>
    <p:sldId id="332" r:id="rId10"/>
    <p:sldId id="354" r:id="rId11"/>
    <p:sldId id="356" r:id="rId12"/>
    <p:sldId id="359" r:id="rId13"/>
    <p:sldId id="360" r:id="rId14"/>
    <p:sldId id="358" r:id="rId15"/>
    <p:sldId id="362" r:id="rId16"/>
    <p:sldId id="352" r:id="rId17"/>
    <p:sldId id="364" r:id="rId18"/>
    <p:sldId id="363" r:id="rId19"/>
    <p:sldId id="36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66A"/>
    <a:srgbClr val="F8FFE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20" autoAdjust="0"/>
    <p:restoredTop sz="51381" autoAdjust="0"/>
  </p:normalViewPr>
  <p:slideViewPr>
    <p:cSldViewPr snapToGrid="0" snapToObjects="1">
      <p:cViewPr>
        <p:scale>
          <a:sx n="41" d="100"/>
          <a:sy n="41" d="100"/>
        </p:scale>
        <p:origin x="-2416" y="-2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710BBE3-78E0-C04E-BECE-F47E7B07B560}" type="datetimeFigureOut">
              <a:rPr lang="en-US" smtClean="0"/>
              <a:t>2018-10-21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11E9645-3758-074F-B42F-43650CED768A}" type="slidenum">
              <a:rPr lang="en-US" smtClean="0"/>
              <a:t>‹#›</a:t>
            </a:fld>
            <a:endParaRPr lang="en-US" dirty="0"/>
          </a:p>
        </p:txBody>
      </p:sp>
    </p:spTree>
    <p:extLst>
      <p:ext uri="{BB962C8B-B14F-4D97-AF65-F5344CB8AC3E}">
        <p14:creationId xmlns:p14="http://schemas.microsoft.com/office/powerpoint/2010/main" val="35830339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A039A6-6A48-784D-81FC-B8F5F8C065E1}" type="datetimeFigureOut">
              <a:rPr lang="en-US" smtClean="0"/>
              <a:t>2018-10-21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033A6F-133F-764B-996F-9B0CFEF10976}" type="slidenum">
              <a:rPr lang="en-US" smtClean="0"/>
              <a:t>‹#›</a:t>
            </a:fld>
            <a:endParaRPr lang="en-US" dirty="0"/>
          </a:p>
        </p:txBody>
      </p:sp>
    </p:spTree>
    <p:extLst>
      <p:ext uri="{BB962C8B-B14F-4D97-AF65-F5344CB8AC3E}">
        <p14:creationId xmlns:p14="http://schemas.microsoft.com/office/powerpoint/2010/main" val="293582785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APA:</a:t>
            </a:r>
            <a:r>
              <a:rPr lang="en-US" u="sng" baseline="0" dirty="0"/>
              <a:t> </a:t>
            </a:r>
          </a:p>
          <a:p>
            <a:r>
              <a:rPr lang="en-US" baseline="0" dirty="0"/>
              <a:t>Canas, H. &amp; </a:t>
            </a:r>
            <a:r>
              <a:rPr lang="en-US" b="1" baseline="0" dirty="0"/>
              <a:t>Liegghio, M</a:t>
            </a:r>
            <a:r>
              <a:rPr lang="en-US" baseline="0" dirty="0"/>
              <a:t>. (2018, October).  </a:t>
            </a:r>
            <a:r>
              <a:rPr lang="en-US" i="1" baseline="0" dirty="0"/>
              <a:t>Preliminary findings of a qualitative study exploring police encounters in child and adolescent mental health.  </a:t>
            </a:r>
            <a:r>
              <a:rPr lang="en-CA" sz="1200" kern="1200" dirty="0">
                <a:solidFill>
                  <a:schemeClr val="tx1"/>
                </a:solidFill>
                <a:effectLst/>
                <a:latin typeface="+mn-lt"/>
                <a:ea typeface="+mn-ea"/>
                <a:cs typeface="+mn-cs"/>
              </a:rPr>
              <a:t>Manuscript presented at: Fourth International Conference on Law Enforcement and Public Health, October 21-24, 2018, Toronto, Ontario, Canada.</a:t>
            </a:r>
          </a:p>
          <a:p>
            <a:r>
              <a:rPr lang="en-CA" sz="1200" b="1"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US" dirty="0" smtClean="0"/>
              <a:t>Introductions</a:t>
            </a:r>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1</a:t>
            </a:fld>
            <a:endParaRPr lang="en-US" dirty="0"/>
          </a:p>
        </p:txBody>
      </p:sp>
    </p:spTree>
    <p:extLst>
      <p:ext uri="{BB962C8B-B14F-4D97-AF65-F5344CB8AC3E}">
        <p14:creationId xmlns:p14="http://schemas.microsoft.com/office/powerpoint/2010/main" val="3765456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033A6F-133F-764B-996F-9B0CFEF10976}" type="slidenum">
              <a:rPr lang="en-US" smtClean="0"/>
              <a:t>10</a:t>
            </a:fld>
            <a:endParaRPr lang="en-US" dirty="0"/>
          </a:p>
        </p:txBody>
      </p:sp>
    </p:spTree>
    <p:extLst>
      <p:ext uri="{BB962C8B-B14F-4D97-AF65-F5344CB8AC3E}">
        <p14:creationId xmlns:p14="http://schemas.microsoft.com/office/powerpoint/2010/main" val="14421285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033A6F-133F-764B-996F-9B0CFEF10976}" type="slidenum">
              <a:rPr lang="en-US" smtClean="0"/>
              <a:t>11</a:t>
            </a:fld>
            <a:endParaRPr lang="en-US" dirty="0"/>
          </a:p>
        </p:txBody>
      </p:sp>
    </p:spTree>
    <p:extLst>
      <p:ext uri="{BB962C8B-B14F-4D97-AF65-F5344CB8AC3E}">
        <p14:creationId xmlns:p14="http://schemas.microsoft.com/office/powerpoint/2010/main" val="1442128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kern="1200" baseline="0" dirty="0" smtClean="0">
              <a:solidFill>
                <a:schemeClr val="tx1"/>
              </a:solidFill>
              <a:effectLst/>
              <a:latin typeface="+mn-lt"/>
              <a:ea typeface="+mn-ea"/>
              <a:cs typeface="+mn-cs"/>
            </a:endParaRPr>
          </a:p>
          <a:p>
            <a:endParaRPr lang="en-CA" sz="1200" kern="1200" dirty="0" smtClean="0">
              <a:solidFill>
                <a:schemeClr val="tx1"/>
              </a:solidFill>
              <a:effectLst/>
              <a:latin typeface="+mn-lt"/>
              <a:ea typeface="+mn-ea"/>
              <a:cs typeface="+mn-cs"/>
            </a:endParaRPr>
          </a:p>
          <a:p>
            <a:endParaRPr lang="en-CA"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12</a:t>
            </a:fld>
            <a:endParaRPr lang="en-US" dirty="0"/>
          </a:p>
        </p:txBody>
      </p:sp>
    </p:spTree>
    <p:extLst>
      <p:ext uri="{BB962C8B-B14F-4D97-AF65-F5344CB8AC3E}">
        <p14:creationId xmlns:p14="http://schemas.microsoft.com/office/powerpoint/2010/main" val="1740842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13</a:t>
            </a:fld>
            <a:endParaRPr lang="en-US" dirty="0"/>
          </a:p>
        </p:txBody>
      </p:sp>
    </p:spTree>
    <p:extLst>
      <p:ext uri="{BB962C8B-B14F-4D97-AF65-F5344CB8AC3E}">
        <p14:creationId xmlns:p14="http://schemas.microsoft.com/office/powerpoint/2010/main" val="1740842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14</a:t>
            </a:fld>
            <a:endParaRPr lang="en-US" dirty="0"/>
          </a:p>
        </p:txBody>
      </p:sp>
    </p:spTree>
    <p:extLst>
      <p:ext uri="{BB962C8B-B14F-4D97-AF65-F5344CB8AC3E}">
        <p14:creationId xmlns:p14="http://schemas.microsoft.com/office/powerpoint/2010/main" val="13731912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Herberth’s analysis about parents perceptions, limits of police mandates, and failures or gaps in crisis mental health services</a:t>
            </a:r>
          </a:p>
          <a:p>
            <a:pPr lvl="1"/>
            <a:r>
              <a:rPr lang="en-US" dirty="0" smtClean="0"/>
              <a:t>Quote about police not mental health worker</a:t>
            </a: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u="sng" kern="1200" dirty="0" smtClean="0">
                <a:solidFill>
                  <a:schemeClr val="tx1"/>
                </a:solidFill>
                <a:effectLst/>
                <a:latin typeface="+mn-lt"/>
                <a:ea typeface="+mn-ea"/>
                <a:cs typeface="+mn-cs"/>
              </a:rPr>
              <a:t>Practitioner</a:t>
            </a: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u="sng"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u="sng"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u="sng"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“It, um, it really stuck with me.  It really upset me, um, that you know, rather than trying to form some sort of plan around getting him supports around his mental health, they just told him that if he called one more time, he was going to be charged, and then he was.  And this youth is over 18, he is now 21, um, and this all happened within the last year, so these are charges that are going to be on his record.”  Angela p.</a:t>
            </a:r>
            <a:r>
              <a:rPr lang="en-CA" sz="1200" kern="1200" baseline="0" dirty="0" smtClean="0">
                <a:solidFill>
                  <a:schemeClr val="tx1"/>
                </a:solidFill>
                <a:effectLst/>
                <a:latin typeface="+mn-lt"/>
                <a:ea typeface="+mn-ea"/>
                <a:cs typeface="+mn-cs"/>
              </a:rPr>
              <a:t> 10</a:t>
            </a: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“The only criticism I have to say is that when the police don’t have an understanding of what they’re dealing with, then I have to say yeah, that’s a problem because there is people who are irate and you’ve got to know how to deescalate them instead of tackling them or tasering them, because it just leads to another more problem and more anger towards you as an officer.  When they get out, then they’re more bitter and want to harm you.” Mark p. 15</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b="1" kern="1200" dirty="0" smtClean="0">
                <a:solidFill>
                  <a:schemeClr val="tx1"/>
                </a:solidFill>
                <a:effectLst/>
                <a:latin typeface="+mn-lt"/>
                <a:ea typeface="+mn-ea"/>
                <a:cs typeface="+mn-cs"/>
              </a:rPr>
              <a:t>“</a:t>
            </a:r>
            <a:r>
              <a:rPr lang="en-CA" sz="1200" kern="1200" dirty="0" smtClean="0">
                <a:solidFill>
                  <a:schemeClr val="tx1"/>
                </a:solidFill>
                <a:effectLst/>
                <a:latin typeface="+mn-lt"/>
                <a:ea typeface="+mn-ea"/>
                <a:cs typeface="+mn-cs"/>
              </a:rPr>
              <a:t>That’s a tough one, because--the reason why I say that’s a tough one, because it’s like at times, yes, they are working together, the police and the mental health, because they understand what some of the kids are going through and that, and have a different approach and that.  But also, when they have their criminal matters, then it’s like mm, all right you have this?  Okay, let’s take--let’s just take you to the hospital and let--let’s see what they say, if they’re going to keep you or not, or am I going to charge you.  So it just feels like half of the time, it’s like we’re just going to take you to the hospital and see what they say first—” Mark p.7</a:t>
            </a:r>
            <a:endParaRPr lang="en-US" sz="1200" kern="1200" dirty="0" smtClean="0">
              <a:solidFill>
                <a:schemeClr val="tx1"/>
              </a:solidFill>
              <a:effectLst/>
              <a:latin typeface="+mn-lt"/>
              <a:ea typeface="+mn-ea"/>
              <a:cs typeface="+mn-cs"/>
            </a:endParaRPr>
          </a:p>
          <a:p>
            <a:endParaRPr lang="en-CA" sz="1200" kern="1200" dirty="0" smtClean="0">
              <a:solidFill>
                <a:schemeClr val="tx1"/>
              </a:solidFill>
              <a:effectLst/>
              <a:latin typeface="+mn-lt"/>
              <a:ea typeface="+mn-ea"/>
              <a:cs typeface="+mn-cs"/>
            </a:endParaRP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“So--but, um, police that have come, they more have--either it’s oh, we can’t do anything unless they say they’re a harm to themselves, or that--and sometimes it’s--I find it a little bit frustrating because it’s like we’re calling for your assistance because we feel the child is not safe, the child is assaulting other people and that, and sometimes it just feels like our hands are tied, and their hands are tied too.”</a:t>
            </a:r>
            <a:r>
              <a:rPr lang="en-US"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Mark</a:t>
            </a:r>
            <a:r>
              <a:rPr lang="en-CA" sz="1200" kern="1200" baseline="0" dirty="0" smtClean="0">
                <a:solidFill>
                  <a:schemeClr val="tx1"/>
                </a:solidFill>
                <a:effectLst/>
                <a:latin typeface="+mn-lt"/>
                <a:ea typeface="+mn-ea"/>
                <a:cs typeface="+mn-cs"/>
              </a:rPr>
              <a:t> p.2 </a:t>
            </a:r>
          </a:p>
          <a:p>
            <a:endParaRPr lang="en-CA"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“We had one client that, um, would always make claims - I’m going to hurt myself.  He used a hospital as a way of escaping his behavior, (inaudible), so he’d make the claims and then police are, oh, I have to take him, or sometimes they just come in, okay, I had a talk with him, he’s good, and that--and then hours later we’re calling them back again because they’re either destroying property or cause--making the environment unsafe for other clients.</a:t>
            </a:r>
            <a:r>
              <a:rPr lang="en-US" sz="1200" kern="1200" dirty="0" smtClean="0">
                <a:solidFill>
                  <a:schemeClr val="tx1"/>
                </a:solidFill>
                <a:effectLst/>
                <a:latin typeface="+mn-lt"/>
                <a:ea typeface="+mn-ea"/>
                <a:cs typeface="+mn-cs"/>
              </a:rPr>
              <a:t>” </a:t>
            </a:r>
            <a:r>
              <a:rPr lang="en-CA" sz="1200" kern="1200" baseline="0" dirty="0" smtClean="0">
                <a:solidFill>
                  <a:schemeClr val="tx1"/>
                </a:solidFill>
                <a:effectLst/>
                <a:latin typeface="+mn-lt"/>
                <a:ea typeface="+mn-ea"/>
                <a:cs typeface="+mn-cs"/>
              </a:rPr>
              <a:t>Mark p.2 </a:t>
            </a: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u="sng" kern="1200" dirty="0" smtClean="0">
                <a:solidFill>
                  <a:schemeClr val="tx1"/>
                </a:solidFill>
                <a:effectLst/>
                <a:latin typeface="+mn-lt"/>
                <a:ea typeface="+mn-ea"/>
                <a:cs typeface="+mn-cs"/>
              </a:rPr>
              <a:t>Parent Options</a:t>
            </a: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In their interaction with [Ron], I--I--I did not--no, they didn’t meet my expectations.  I--I expected that the police would be more sensitive, um, in dealing with youth particularly, and um, and they--and they treated him as if he were a hardened criminal.  And, uh, it seemed that he--there was no respect, no respect--like, no--I mean, [Ron] broke the law, yes of course, and that’s not--not good, but they’re--but the police dealings with youth, with my youth, they didn’t take the care to really--I don’t know.  I just didn’t--there didn’t seem to be any concern that this youth was committing crime.   There’s no concern, like nobody--it never dawned on them that, you know, this guy’s 15 years old, there’s--like, what’s going on with him?   What’s going on?  Let’s find out what’s going on.  Let me--let’s refer him to somewhere,  or let’s--you know, let’s--isn’t there, like, a social worker in the police service?   Isn’t there, like, a child youth worker there, someone who’s trained in the mental health field specifically dealing with youth development?  Like, this is what I would expect, and nothing--it wasn’t like that.  It was--it was just, you know, you’re a criminal and you’re--you’re going to jail, and they even treated him like verbally bad.  I mean, [Ron] is disrespectful too, so.” Rosa p.15</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“So anyway, the officer, the sergeant that came said to me, well you know, you didn’t bother getting a Form 2, and he said, when we take them up to the hospital, he said, you know, our officers have to wait there with them.  If there’s no Form 2, our officers have to wait there with them, sometimes three, four hours until they can get seen.  I said, oh really?  So your officers have to wait up there and actually do their job for three or four hours?  And he just--so you can tell that I wasn’t really very popular with them.  But really, like, what is their job, you know?” Tara</a:t>
            </a:r>
            <a:r>
              <a:rPr lang="en-CA" sz="1200" kern="1200" baseline="0" dirty="0" smtClean="0">
                <a:solidFill>
                  <a:schemeClr val="tx1"/>
                </a:solidFill>
                <a:effectLst/>
                <a:latin typeface="+mn-lt"/>
                <a:ea typeface="+mn-ea"/>
                <a:cs typeface="+mn-cs"/>
              </a:rPr>
              <a:t> p. 30 Line 35</a:t>
            </a:r>
            <a:r>
              <a:rPr lang="en-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“That you know what?  You don’t walk into a situation and just take a look around and form some kind of opinion about it and then act on that opinion.  </a:t>
            </a:r>
            <a:r>
              <a:rPr lang="en-CA" sz="1200" b="1" kern="1200" dirty="0" smtClean="0">
                <a:solidFill>
                  <a:schemeClr val="tx1"/>
                </a:solidFill>
                <a:effectLst/>
                <a:latin typeface="+mn-lt"/>
                <a:ea typeface="+mn-ea"/>
                <a:cs typeface="+mn-cs"/>
              </a:rPr>
              <a:t>There’s other things going on in people’s lives and there’s things you should know, and I feel like they treated it like a traffic stop, you know - let me see your license and insurance and then I’ll give you a ticket and put you on your way.  It’s way more complex than that.</a:t>
            </a:r>
            <a:r>
              <a:rPr lang="en-CA" sz="1200" kern="1200" dirty="0" smtClean="0">
                <a:solidFill>
                  <a:schemeClr val="tx1"/>
                </a:solidFill>
                <a:effectLst/>
                <a:latin typeface="+mn-lt"/>
                <a:ea typeface="+mn-ea"/>
                <a:cs typeface="+mn-cs"/>
              </a:rPr>
              <a:t>  There’s so many other things going on, and you know what?  I mean, these kids, they don’t--they have this--they don’t realize the finality of suicide, right?  They think, well--they think it’s a solution and it’s not a solution at all, and yet when you don’t--I don’t know. When you don’t react appropriate, when you just brush it off, you know, you just--you don’t do justice to the kid, right, and you just alienate the parents and anybody else in the community.” Tara p. 42, Line 30 </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“…I in the police station explained that, you know, he--he has some mental health issues.  He’s got some psychological stuff going on in his life.  Like, is there any--like, is there a social worker in here that he could speak to?  No. They don’t--they don’t have that kind of--that level of understanding, you know?  It’s a deep, deep understanding that the police aren’t trained in.  It’s very militant, and that’s not help--doesn’t help.” Rosa,</a:t>
            </a:r>
            <a:r>
              <a:rPr lang="en-CA" sz="1200" kern="1200" baseline="0" dirty="0" smtClean="0">
                <a:solidFill>
                  <a:schemeClr val="tx1"/>
                </a:solidFill>
                <a:effectLst/>
                <a:latin typeface="+mn-lt"/>
                <a:ea typeface="+mn-ea"/>
                <a:cs typeface="+mn-cs"/>
              </a:rPr>
              <a:t> p. 17 Line 37</a:t>
            </a:r>
            <a:endParaRPr lang="en-CA" sz="1200" kern="120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“I fully expected them to take her back up to the hospital. Anyway, they came back up after talking to her for maximum 15 minutes, and the young guy, the younger of the two cops said to me, well, we’re just going to leave her with you because we don’t think she’s going to do anything, and they handed me the knife back.  And I just looked at them and I really felt like saying, really?  You’ve met this kid for 15 minutes and you don’t think she’s going to act on anything, so you’re just going to leave her here with us?  Because I could not get her to go to counseling or do anything at that point.  I kept suggesting it.  All the time I’d say, you know what?  Listen - you seem to be having problems, let’s go.  I thought when the police came that this would be the answer, right?</a:t>
            </a:r>
            <a:r>
              <a:rPr lang="en-US" sz="1200" kern="1200" dirty="0" smtClean="0">
                <a:solidFill>
                  <a:schemeClr val="tx1"/>
                </a:solidFill>
                <a:effectLst/>
                <a:latin typeface="+mn-lt"/>
                <a:ea typeface="+mn-ea"/>
                <a:cs typeface="+mn-cs"/>
              </a:rPr>
              <a:t>” Tara, p.</a:t>
            </a:r>
            <a:r>
              <a:rPr lang="en-US" sz="1200" kern="1200" baseline="0" dirty="0" smtClean="0">
                <a:solidFill>
                  <a:schemeClr val="tx1"/>
                </a:solidFill>
                <a:effectLst/>
                <a:latin typeface="+mn-lt"/>
                <a:ea typeface="+mn-ea"/>
                <a:cs typeface="+mn-cs"/>
              </a:rPr>
              <a:t> 24 Line 34</a:t>
            </a:r>
          </a:p>
          <a:p>
            <a:endParaRPr lang="en-US" sz="1200" kern="1200" baseline="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t>
            </a:r>
            <a:r>
              <a:rPr lang="en-CA" sz="1200" kern="1200" dirty="0" smtClean="0">
                <a:solidFill>
                  <a:schemeClr val="tx1"/>
                </a:solidFill>
                <a:effectLst/>
                <a:latin typeface="+mn-lt"/>
                <a:ea typeface="+mn-ea"/>
                <a:cs typeface="+mn-cs"/>
              </a:rPr>
              <a:t>why wouldn’t they take her up to the hospital?  I mean, this kid has threatened to hurt herself, she’s threatened to hurt other people in the home.  I was kind of like--I kind of felt like they didn’t have time to do this, like oh God, not another one of these, you know what I mean?” – Tara p. 25 Line</a:t>
            </a:r>
            <a:r>
              <a:rPr lang="en-CA" sz="1200" kern="1200" baseline="0" dirty="0" smtClean="0">
                <a:solidFill>
                  <a:schemeClr val="tx1"/>
                </a:solidFill>
                <a:effectLst/>
                <a:latin typeface="+mn-lt"/>
                <a:ea typeface="+mn-ea"/>
                <a:cs typeface="+mn-cs"/>
              </a:rPr>
              <a:t> 22</a:t>
            </a:r>
            <a:endParaRPr lang="en-US" sz="1200" kern="1200" baseline="0" dirty="0" smtClean="0">
              <a:solidFill>
                <a:schemeClr val="tx1"/>
              </a:solidFill>
              <a:effectLst/>
              <a:latin typeface="+mn-lt"/>
              <a:ea typeface="+mn-ea"/>
              <a:cs typeface="+mn-cs"/>
            </a:endParaRPr>
          </a:p>
          <a:p>
            <a:endParaRPr lang="en-CA" sz="1200" kern="1200" baseline="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“I would like to see police officers--I would like to see a mandatory training in mental health stuff, issues, anything to do with mental health.  Training, but not just, you know, a crash course.  It has to be, like, every year, check in, like this is part of our mandatory training.” Rosa,</a:t>
            </a:r>
            <a:r>
              <a:rPr lang="en-CA" sz="1200" kern="1200" baseline="0" dirty="0" smtClean="0">
                <a:solidFill>
                  <a:schemeClr val="tx1"/>
                </a:solidFill>
                <a:effectLst/>
                <a:latin typeface="+mn-lt"/>
                <a:ea typeface="+mn-ea"/>
                <a:cs typeface="+mn-cs"/>
              </a:rPr>
              <a:t> p. 30 Line 12</a:t>
            </a:r>
          </a:p>
          <a:p>
            <a:endParaRPr lang="en-CA" sz="1200" kern="1200" baseline="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CA" sz="1200" b="1" i="1" kern="120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15</a:t>
            </a:fld>
            <a:endParaRPr lang="en-US" dirty="0"/>
          </a:p>
        </p:txBody>
      </p:sp>
    </p:spTree>
    <p:extLst>
      <p:ext uri="{BB962C8B-B14F-4D97-AF65-F5344CB8AC3E}">
        <p14:creationId xmlns:p14="http://schemas.microsoft.com/office/powerpoint/2010/main" val="1664955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16</a:t>
            </a:fld>
            <a:endParaRPr lang="en-US" dirty="0"/>
          </a:p>
        </p:txBody>
      </p:sp>
    </p:spTree>
    <p:extLst>
      <p:ext uri="{BB962C8B-B14F-4D97-AF65-F5344CB8AC3E}">
        <p14:creationId xmlns:p14="http://schemas.microsoft.com/office/powerpoint/2010/main" val="16649550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033A6F-133F-764B-996F-9B0CFEF10976}" type="slidenum">
              <a:rPr lang="en-US" smtClean="0"/>
              <a:t>17</a:t>
            </a:fld>
            <a:endParaRPr lang="en-US" dirty="0"/>
          </a:p>
        </p:txBody>
      </p:sp>
    </p:spTree>
    <p:extLst>
      <p:ext uri="{BB962C8B-B14F-4D97-AF65-F5344CB8AC3E}">
        <p14:creationId xmlns:p14="http://schemas.microsoft.com/office/powerpoint/2010/main" val="15370994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033A6F-133F-764B-996F-9B0CFEF10976}" type="slidenum">
              <a:rPr lang="en-US" smtClean="0"/>
              <a:t>18</a:t>
            </a:fld>
            <a:endParaRPr lang="en-US" dirty="0"/>
          </a:p>
        </p:txBody>
      </p:sp>
    </p:spTree>
    <p:extLst>
      <p:ext uri="{BB962C8B-B14F-4D97-AF65-F5344CB8AC3E}">
        <p14:creationId xmlns:p14="http://schemas.microsoft.com/office/powerpoint/2010/main" val="15370994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Impact of competing views about children and youth, childhood, distress in childhood and roles and mandates of policing</a:t>
            </a:r>
            <a:r>
              <a:rPr lang="en-US" dirty="0" smtClean="0"/>
              <a:t>: </a:t>
            </a:r>
          </a:p>
          <a:p>
            <a:pPr lvl="1"/>
            <a:r>
              <a:rPr lang="en-US" sz="2600" dirty="0" smtClean="0"/>
              <a:t>Examining how our values and beliefs about “childhood”, “distress” in childhood, and “distressed children” organize our practices with young people, e.g. constructions of youth and child as a “risk” or “threat” and “mental illness” as “threatening” to person and others INTERSECTING and COMPETING with our values and beliefs about policing roles and mandates to “control” or “manage” threat and socially sanctioned to physically intervene with the threats</a:t>
            </a:r>
          </a:p>
          <a:p>
            <a:endParaRPr lang="en-US" dirty="0" smtClean="0"/>
          </a:p>
          <a:p>
            <a:r>
              <a:rPr lang="en-CA" b="1" u="sng" dirty="0" smtClean="0"/>
              <a:t>Adopting an Anti-stigma Approach to Crisis and Police Services:</a:t>
            </a:r>
            <a:r>
              <a:rPr lang="en-CA" dirty="0" smtClean="0"/>
              <a:t>  </a:t>
            </a:r>
          </a:p>
          <a:p>
            <a:pPr lvl="1"/>
            <a:r>
              <a:rPr lang="en-CA" sz="2600" dirty="0" smtClean="0"/>
              <a:t>Parents suggest “compassionate policing” = need for research to explore and understand what “compassion” means for models of </a:t>
            </a:r>
            <a:r>
              <a:rPr lang="en-US" sz="2600" dirty="0" smtClean="0"/>
              <a:t>crisis response, practice, and service delivery </a:t>
            </a:r>
            <a:endParaRPr lang="en-CA" sz="2600" dirty="0" smtClean="0"/>
          </a:p>
          <a:p>
            <a:endParaRPr lang="en-CA" dirty="0" smtClean="0"/>
          </a:p>
          <a:p>
            <a:r>
              <a:rPr lang="en-CA" b="1" u="sng" dirty="0" smtClean="0"/>
              <a:t>Completing the analysis of the pilot and starting a new project:</a:t>
            </a:r>
            <a:endParaRPr lang="en-CA" b="1" dirty="0" smtClean="0"/>
          </a:p>
          <a:p>
            <a:pPr lvl="1"/>
            <a:r>
              <a:rPr lang="en-CA" sz="2600" dirty="0" smtClean="0"/>
              <a:t>Data suggests these experiences may be organised by race, class/socio-economic conditions (structural conditions) </a:t>
            </a:r>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19</a:t>
            </a:fld>
            <a:endParaRPr lang="en-US" dirty="0"/>
          </a:p>
        </p:txBody>
      </p:sp>
    </p:spTree>
    <p:extLst>
      <p:ext uri="{BB962C8B-B14F-4D97-AF65-F5344CB8AC3E}">
        <p14:creationId xmlns:p14="http://schemas.microsoft.com/office/powerpoint/2010/main" val="2998095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2</a:t>
            </a:fld>
            <a:endParaRPr lang="en-US" dirty="0"/>
          </a:p>
        </p:txBody>
      </p:sp>
    </p:spTree>
    <p:extLst>
      <p:ext uri="{BB962C8B-B14F-4D97-AF65-F5344CB8AC3E}">
        <p14:creationId xmlns:p14="http://schemas.microsoft.com/office/powerpoint/2010/main" val="2467501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Limited scholarship about police encounters with psychiatrically distressed children and youth </a:t>
            </a:r>
            <a:r>
              <a:rPr lang="en-US" i="1" dirty="0"/>
              <a:t>** research is primarily on the experiences of adults</a:t>
            </a:r>
          </a:p>
          <a:p>
            <a:endParaRPr lang="en-US" dirty="0"/>
          </a:p>
          <a:p>
            <a:r>
              <a:rPr lang="en-CA" dirty="0"/>
              <a:t>Studies explored: </a:t>
            </a:r>
          </a:p>
          <a:p>
            <a:pPr marL="971550" lvl="1" indent="-514350">
              <a:buFont typeface="+mj-lt"/>
              <a:buAutoNum type="alphaLcParenR"/>
            </a:pPr>
            <a:r>
              <a:rPr lang="en-CA" dirty="0"/>
              <a:t>Perceptions adults have of police and police interactions</a:t>
            </a:r>
          </a:p>
          <a:p>
            <a:pPr marL="971550" lvl="1" indent="-514350">
              <a:buFont typeface="+mj-lt"/>
              <a:buAutoNum type="alphaLcParenR"/>
            </a:pPr>
            <a:r>
              <a:rPr lang="en-CA" dirty="0"/>
              <a:t>Detailing the mental health training police officers receive</a:t>
            </a:r>
          </a:p>
          <a:p>
            <a:pPr marL="971550" lvl="1" indent="-514350">
              <a:buFont typeface="+mj-lt"/>
              <a:buAutoNum type="alphaLcParenR"/>
            </a:pPr>
            <a:r>
              <a:rPr lang="en-CA" dirty="0"/>
              <a:t>Examining the human rights implications of police involvement</a:t>
            </a:r>
          </a:p>
          <a:p>
            <a:endParaRPr lang="en-CA" dirty="0"/>
          </a:p>
          <a:p>
            <a:r>
              <a:rPr lang="en-CA" dirty="0"/>
              <a:t>Main adult concern with using police for mental health support are:</a:t>
            </a:r>
          </a:p>
          <a:p>
            <a:pPr lvl="1"/>
            <a:r>
              <a:rPr lang="en-CA" dirty="0"/>
              <a:t>Criminalization of mental illness and of persons deemed to have a mental illness *** Cited as major form of </a:t>
            </a:r>
            <a:r>
              <a:rPr lang="en-CA" i="1" dirty="0"/>
              <a:t>structural discrimination</a:t>
            </a:r>
          </a:p>
          <a:p>
            <a:pPr lvl="1"/>
            <a:r>
              <a:rPr lang="en-CA" dirty="0"/>
              <a:t>Inappropriate or excessive use of force ** </a:t>
            </a:r>
            <a:r>
              <a:rPr lang="en-CA" i="1" dirty="0"/>
              <a:t>death</a:t>
            </a:r>
            <a:endParaRPr lang="en-US" i="1" dirty="0"/>
          </a:p>
        </p:txBody>
      </p:sp>
      <p:sp>
        <p:nvSpPr>
          <p:cNvPr id="4" name="Slide Number Placeholder 3"/>
          <p:cNvSpPr>
            <a:spLocks noGrp="1"/>
          </p:cNvSpPr>
          <p:nvPr>
            <p:ph type="sldNum" sz="quarter" idx="10"/>
          </p:nvPr>
        </p:nvSpPr>
        <p:spPr/>
        <p:txBody>
          <a:bodyPr/>
          <a:lstStyle/>
          <a:p>
            <a:fld id="{79033A6F-133F-764B-996F-9B0CFEF10976}" type="slidenum">
              <a:rPr lang="en-US" smtClean="0"/>
              <a:t>3</a:t>
            </a:fld>
            <a:endParaRPr lang="en-US" dirty="0"/>
          </a:p>
        </p:txBody>
      </p:sp>
    </p:spTree>
    <p:extLst>
      <p:ext uri="{BB962C8B-B14F-4D97-AF65-F5344CB8AC3E}">
        <p14:creationId xmlns:p14="http://schemas.microsoft.com/office/powerpoint/2010/main" val="3258830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4</a:t>
            </a:fld>
            <a:endParaRPr lang="en-US" dirty="0"/>
          </a:p>
        </p:txBody>
      </p:sp>
    </p:spTree>
    <p:extLst>
      <p:ext uri="{BB962C8B-B14F-4D97-AF65-F5344CB8AC3E}">
        <p14:creationId xmlns:p14="http://schemas.microsoft.com/office/powerpoint/2010/main" val="2776373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5</a:t>
            </a:fld>
            <a:endParaRPr lang="en-US" dirty="0"/>
          </a:p>
        </p:txBody>
      </p:sp>
    </p:spTree>
    <p:extLst>
      <p:ext uri="{BB962C8B-B14F-4D97-AF65-F5344CB8AC3E}">
        <p14:creationId xmlns:p14="http://schemas.microsoft.com/office/powerpoint/2010/main" val="2910579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6</a:t>
            </a:fld>
            <a:endParaRPr lang="en-US" dirty="0"/>
          </a:p>
        </p:txBody>
      </p:sp>
    </p:spTree>
    <p:extLst>
      <p:ext uri="{BB962C8B-B14F-4D97-AF65-F5344CB8AC3E}">
        <p14:creationId xmlns:p14="http://schemas.microsoft.com/office/powerpoint/2010/main" val="2390718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7</a:t>
            </a:fld>
            <a:endParaRPr lang="en-US" dirty="0"/>
          </a:p>
        </p:txBody>
      </p:sp>
    </p:spTree>
    <p:extLst>
      <p:ext uri="{BB962C8B-B14F-4D97-AF65-F5344CB8AC3E}">
        <p14:creationId xmlns:p14="http://schemas.microsoft.com/office/powerpoint/2010/main" val="2278189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mother/father</a:t>
            </a:r>
          </a:p>
          <a:p>
            <a:pPr marL="171450" indent="-171450">
              <a:buFontTx/>
              <a:buChar char="-"/>
            </a:pPr>
            <a:r>
              <a:rPr lang="en-US" dirty="0" smtClean="0"/>
              <a:t>Average age</a:t>
            </a:r>
          </a:p>
          <a:p>
            <a:pPr marL="171450" indent="-171450">
              <a:buFontTx/>
              <a:buChar char="-"/>
            </a:pPr>
            <a:r>
              <a:rPr lang="en-US" dirty="0" smtClean="0"/>
              <a:t>Race</a:t>
            </a:r>
          </a:p>
          <a:p>
            <a:pPr marL="171450" indent="-171450">
              <a:buFontTx/>
              <a:buChar char="-"/>
            </a:pPr>
            <a:r>
              <a:rPr lang="en-US" dirty="0" smtClean="0"/>
              <a:t>Child’s diagnosis</a:t>
            </a:r>
          </a:p>
          <a:p>
            <a:pPr marL="171450" indent="-171450">
              <a:buFontTx/>
              <a:buChar char="-"/>
            </a:pPr>
            <a:r>
              <a:rPr lang="en-US" dirty="0" smtClean="0"/>
              <a:t>Range</a:t>
            </a:r>
            <a:r>
              <a:rPr lang="en-US" baseline="0" dirty="0" smtClean="0"/>
              <a:t> of c</a:t>
            </a:r>
            <a:r>
              <a:rPr lang="en-US" dirty="0" smtClean="0"/>
              <a:t>hild’s mental</a:t>
            </a:r>
            <a:r>
              <a:rPr lang="en-US" baseline="0" dirty="0" smtClean="0"/>
              <a:t> health issues </a:t>
            </a:r>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8</a:t>
            </a:fld>
            <a:endParaRPr lang="en-US" dirty="0"/>
          </a:p>
        </p:txBody>
      </p:sp>
    </p:spTree>
    <p:extLst>
      <p:ext uri="{BB962C8B-B14F-4D97-AF65-F5344CB8AC3E}">
        <p14:creationId xmlns:p14="http://schemas.microsoft.com/office/powerpoint/2010/main" val="257054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buFont typeface="+mj-lt"/>
              <a:buAutoNum type="arabicPeriod"/>
            </a:pPr>
            <a:r>
              <a:rPr lang="en-US" dirty="0"/>
              <a:t>Police services were accessed primarily for support to deescalate a crisis situation with a distressed child</a:t>
            </a:r>
          </a:p>
          <a:p>
            <a:pPr marL="914400" lvl="1" indent="-514350">
              <a:buFont typeface="+mj-lt"/>
              <a:buAutoNum type="alphaLcPeriod"/>
            </a:pPr>
            <a:r>
              <a:rPr lang="en-US" dirty="0"/>
              <a:t>Encounters with police were often negative resulting in experiences of stigma and criminalization </a:t>
            </a:r>
          </a:p>
          <a:p>
            <a:pPr marL="914400" lvl="1" indent="-514350">
              <a:buFont typeface="+mj-lt"/>
              <a:buAutoNum type="alphaLcPeriod"/>
            </a:pPr>
            <a:r>
              <a:rPr lang="en-US" dirty="0"/>
              <a:t>Positive encounters were associated with feeling respected and understood as a child and as having mental health issues – “compassion” and “transparency”</a:t>
            </a:r>
          </a:p>
          <a:p>
            <a:pPr marL="514350" indent="-514350">
              <a:buFont typeface="+mj-lt"/>
              <a:buAutoNum type="arabicPeriod"/>
            </a:pPr>
            <a:endParaRPr lang="en-US" dirty="0"/>
          </a:p>
          <a:p>
            <a:pPr marL="514350" indent="-514350">
              <a:buFont typeface="+mj-lt"/>
              <a:buAutoNum type="arabicPeriod"/>
            </a:pPr>
            <a:r>
              <a:rPr lang="en-US" dirty="0"/>
              <a:t>Tensions between the mental health and police systems were also identified</a:t>
            </a:r>
          </a:p>
          <a:p>
            <a:pPr marL="914400" lvl="1" indent="-514350">
              <a:buFont typeface="+mj-lt"/>
              <a:buAutoNum type="alphaLcPeriod"/>
            </a:pPr>
            <a:r>
              <a:rPr lang="en-US" dirty="0"/>
              <a:t>Tensions related to the limits of CYMH services, mandates and roles VERSUS limits of police services, roles and mandates ** a disconnect between parents’ expectations (to get mental health support, access services faster, etc.) versus the limits of police roles and mandates against the backdrop of a lack of appropriate mental health crisis services/support</a:t>
            </a:r>
            <a:r>
              <a:rPr lang="en-US" b="1" u="sng" dirty="0"/>
              <a:t>.  </a:t>
            </a:r>
            <a:r>
              <a:rPr lang="en-US" dirty="0"/>
              <a:t>Calling police for mental health support, not getting it, not being linked to mental health programming</a:t>
            </a:r>
            <a:r>
              <a:rPr lang="en-CA" dirty="0"/>
              <a:t> * not having mechanisms to deescalate children that would be used by police and police being misused for mental health support *</a:t>
            </a:r>
            <a:r>
              <a:rPr lang="en-US" dirty="0"/>
              <a:t>* disconnect between parents expectations (to get mental health help, access to help faster, etc.) and limits of police role  due to parents’ perceptions vs police mandates, versus mental health mandates)</a:t>
            </a:r>
            <a:endParaRPr lang="en-CA" dirty="0"/>
          </a:p>
          <a:p>
            <a:pPr marL="914400" lvl="1" indent="-514350">
              <a:buFont typeface="+mj-lt"/>
              <a:buAutoNum type="alphaLcPeriod"/>
            </a:pPr>
            <a:r>
              <a:rPr lang="en-CA" dirty="0"/>
              <a:t>Professionals see the police as heavy handed – concepts mirrors parents idea of compassion</a:t>
            </a:r>
          </a:p>
          <a:p>
            <a:endParaRPr lang="en-US" dirty="0"/>
          </a:p>
        </p:txBody>
      </p:sp>
      <p:sp>
        <p:nvSpPr>
          <p:cNvPr id="4" name="Slide Number Placeholder 3"/>
          <p:cNvSpPr>
            <a:spLocks noGrp="1"/>
          </p:cNvSpPr>
          <p:nvPr>
            <p:ph type="sldNum" sz="quarter" idx="10"/>
          </p:nvPr>
        </p:nvSpPr>
        <p:spPr/>
        <p:txBody>
          <a:bodyPr/>
          <a:lstStyle/>
          <a:p>
            <a:fld id="{79033A6F-133F-764B-996F-9B0CFEF10976}" type="slidenum">
              <a:rPr lang="en-US" smtClean="0"/>
              <a:t>9</a:t>
            </a:fld>
            <a:endParaRPr lang="en-US" dirty="0"/>
          </a:p>
        </p:txBody>
      </p:sp>
    </p:spTree>
    <p:extLst>
      <p:ext uri="{BB962C8B-B14F-4D97-AF65-F5344CB8AC3E}">
        <p14:creationId xmlns:p14="http://schemas.microsoft.com/office/powerpoint/2010/main" val="949152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58A77757-9600-2C4F-9875-7FDECF5A34DC}" type="datetime1">
              <a:rPr lang="en-CA" smtClean="0"/>
              <a:t>2018-10-21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E3E10-48EC-7843-8468-B796332A9411}" type="slidenum">
              <a:rPr lang="en-US" smtClean="0"/>
              <a:t>‹#›</a:t>
            </a:fld>
            <a:endParaRPr lang="en-US" dirty="0"/>
          </a:p>
        </p:txBody>
      </p:sp>
    </p:spTree>
    <p:extLst>
      <p:ext uri="{BB962C8B-B14F-4D97-AF65-F5344CB8AC3E}">
        <p14:creationId xmlns:p14="http://schemas.microsoft.com/office/powerpoint/2010/main" val="2843840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2D12D906-DC65-5549-8E34-DDA653C5B2E4}" type="datetime1">
              <a:rPr lang="en-CA" smtClean="0"/>
              <a:t>2018-10-21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E3E10-48EC-7843-8468-B796332A9411}" type="slidenum">
              <a:rPr lang="en-US" smtClean="0"/>
              <a:t>‹#›</a:t>
            </a:fld>
            <a:endParaRPr lang="en-US" dirty="0"/>
          </a:p>
        </p:txBody>
      </p:sp>
    </p:spTree>
    <p:extLst>
      <p:ext uri="{BB962C8B-B14F-4D97-AF65-F5344CB8AC3E}">
        <p14:creationId xmlns:p14="http://schemas.microsoft.com/office/powerpoint/2010/main" val="4144368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038CCC30-8B9F-4B4D-878A-645BB8CCD2DB}" type="datetime1">
              <a:rPr lang="en-CA" smtClean="0"/>
              <a:t>2018-10-21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E3E10-48EC-7843-8468-B796332A9411}" type="slidenum">
              <a:rPr lang="en-US" smtClean="0"/>
              <a:t>‹#›</a:t>
            </a:fld>
            <a:endParaRPr lang="en-US" dirty="0"/>
          </a:p>
        </p:txBody>
      </p:sp>
    </p:spTree>
    <p:extLst>
      <p:ext uri="{BB962C8B-B14F-4D97-AF65-F5344CB8AC3E}">
        <p14:creationId xmlns:p14="http://schemas.microsoft.com/office/powerpoint/2010/main" val="381371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5202C750-607A-7149-8C17-B14963BE7184}" type="datetime1">
              <a:rPr lang="en-CA" smtClean="0"/>
              <a:t>2018-10-21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E3E10-48EC-7843-8468-B796332A9411}" type="slidenum">
              <a:rPr lang="en-US" smtClean="0"/>
              <a:t>‹#›</a:t>
            </a:fld>
            <a:endParaRPr lang="en-US" dirty="0"/>
          </a:p>
        </p:txBody>
      </p:sp>
    </p:spTree>
    <p:extLst>
      <p:ext uri="{BB962C8B-B14F-4D97-AF65-F5344CB8AC3E}">
        <p14:creationId xmlns:p14="http://schemas.microsoft.com/office/powerpoint/2010/main" val="30131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3D6DCA8B-5A59-144B-B163-9EAE84B99D97}" type="datetime1">
              <a:rPr lang="en-CA" smtClean="0"/>
              <a:t>2018-10-21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E3E10-48EC-7843-8468-B796332A9411}" type="slidenum">
              <a:rPr lang="en-US" smtClean="0"/>
              <a:t>‹#›</a:t>
            </a:fld>
            <a:endParaRPr lang="en-US" dirty="0"/>
          </a:p>
        </p:txBody>
      </p:sp>
    </p:spTree>
    <p:extLst>
      <p:ext uri="{BB962C8B-B14F-4D97-AF65-F5344CB8AC3E}">
        <p14:creationId xmlns:p14="http://schemas.microsoft.com/office/powerpoint/2010/main" val="804344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12F64B24-2FB4-7843-9D37-B8CCF134ABD0}" type="datetime1">
              <a:rPr lang="en-CA" smtClean="0"/>
              <a:t>2018-10-21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E3E10-48EC-7843-8468-B796332A9411}" type="slidenum">
              <a:rPr lang="en-US" smtClean="0"/>
              <a:t>‹#›</a:t>
            </a:fld>
            <a:endParaRPr lang="en-US" dirty="0"/>
          </a:p>
        </p:txBody>
      </p:sp>
    </p:spTree>
    <p:extLst>
      <p:ext uri="{BB962C8B-B14F-4D97-AF65-F5344CB8AC3E}">
        <p14:creationId xmlns:p14="http://schemas.microsoft.com/office/powerpoint/2010/main" val="3127079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560575CB-94B8-4D4B-A599-D3EC46C616E0}" type="datetime1">
              <a:rPr lang="en-CA" smtClean="0"/>
              <a:t>2018-10-21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E3E10-48EC-7843-8468-B796332A9411}" type="slidenum">
              <a:rPr lang="en-US" smtClean="0"/>
              <a:t>‹#›</a:t>
            </a:fld>
            <a:endParaRPr lang="en-US" dirty="0"/>
          </a:p>
        </p:txBody>
      </p:sp>
    </p:spTree>
    <p:extLst>
      <p:ext uri="{BB962C8B-B14F-4D97-AF65-F5344CB8AC3E}">
        <p14:creationId xmlns:p14="http://schemas.microsoft.com/office/powerpoint/2010/main" val="3883228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FCE7CB71-9AD3-1A45-B3BF-3124316648F0}" type="datetime1">
              <a:rPr lang="en-CA" smtClean="0"/>
              <a:t>2018-10-21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E3E10-48EC-7843-8468-B796332A9411}" type="slidenum">
              <a:rPr lang="en-US" smtClean="0"/>
              <a:t>‹#›</a:t>
            </a:fld>
            <a:endParaRPr lang="en-US" dirty="0"/>
          </a:p>
        </p:txBody>
      </p:sp>
    </p:spTree>
    <p:extLst>
      <p:ext uri="{BB962C8B-B14F-4D97-AF65-F5344CB8AC3E}">
        <p14:creationId xmlns:p14="http://schemas.microsoft.com/office/powerpoint/2010/main" val="3542796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078CFF-7407-A34C-8535-0D518AF1552C}" type="datetime1">
              <a:rPr lang="en-CA" smtClean="0"/>
              <a:t>2018-10-21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E3E10-48EC-7843-8468-B796332A9411}" type="slidenum">
              <a:rPr lang="en-US" smtClean="0"/>
              <a:t>‹#›</a:t>
            </a:fld>
            <a:endParaRPr lang="en-US" dirty="0"/>
          </a:p>
        </p:txBody>
      </p:sp>
    </p:spTree>
    <p:extLst>
      <p:ext uri="{BB962C8B-B14F-4D97-AF65-F5344CB8AC3E}">
        <p14:creationId xmlns:p14="http://schemas.microsoft.com/office/powerpoint/2010/main" val="773661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5DDEDB22-0B3D-A64A-97FC-C2C926F631B2}" type="datetime1">
              <a:rPr lang="en-CA" smtClean="0"/>
              <a:t>2018-10-21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E3E10-48EC-7843-8468-B796332A9411}" type="slidenum">
              <a:rPr lang="en-US" smtClean="0"/>
              <a:t>‹#›</a:t>
            </a:fld>
            <a:endParaRPr lang="en-US" dirty="0"/>
          </a:p>
        </p:txBody>
      </p:sp>
    </p:spTree>
    <p:extLst>
      <p:ext uri="{BB962C8B-B14F-4D97-AF65-F5344CB8AC3E}">
        <p14:creationId xmlns:p14="http://schemas.microsoft.com/office/powerpoint/2010/main" val="982338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1CC5F2CD-D49E-E641-838F-D639D6064F40}" type="datetime1">
              <a:rPr lang="en-CA" smtClean="0"/>
              <a:t>2018-10-21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E3E10-48EC-7843-8468-B796332A9411}" type="slidenum">
              <a:rPr lang="en-US" smtClean="0"/>
              <a:t>‹#›</a:t>
            </a:fld>
            <a:endParaRPr lang="en-US" dirty="0"/>
          </a:p>
        </p:txBody>
      </p:sp>
    </p:spTree>
    <p:extLst>
      <p:ext uri="{BB962C8B-B14F-4D97-AF65-F5344CB8AC3E}">
        <p14:creationId xmlns:p14="http://schemas.microsoft.com/office/powerpoint/2010/main" val="20145739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FE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179DB-B3A6-3D40-AE3F-B77A487C7820}" type="datetime1">
              <a:rPr lang="en-CA" smtClean="0"/>
              <a:t>2018-10-21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E3E10-48EC-7843-8468-B796332A9411}" type="slidenum">
              <a:rPr lang="en-US" smtClean="0"/>
              <a:t>‹#›</a:t>
            </a:fld>
            <a:endParaRPr lang="en-US" dirty="0"/>
          </a:p>
        </p:txBody>
      </p:sp>
    </p:spTree>
    <p:extLst>
      <p:ext uri="{BB962C8B-B14F-4D97-AF65-F5344CB8AC3E}">
        <p14:creationId xmlns:p14="http://schemas.microsoft.com/office/powerpoint/2010/main" val="1721770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hyperlink" Target="https://www.pinterest.com/pin/521291725590174768/" TargetMode="External"/><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1691" y="1016003"/>
            <a:ext cx="8557847" cy="2447682"/>
          </a:xfrm>
          <a:prstGeom prst="roundRect">
            <a:avLst/>
          </a:prstGeom>
          <a:solidFill>
            <a:srgbClr val="92D66A"/>
          </a:solidFill>
        </p:spPr>
        <p:txBody>
          <a:bodyPr>
            <a:noAutofit/>
          </a:bodyPr>
          <a:lstStyle/>
          <a:p>
            <a:r>
              <a:rPr lang="en-US" sz="4000" dirty="0"/>
              <a:t>Preliminary findings of a qualitative study exploring police encounters in child and adolescent mental health</a:t>
            </a:r>
          </a:p>
        </p:txBody>
      </p:sp>
      <p:sp>
        <p:nvSpPr>
          <p:cNvPr id="3" name="Subtitle 2"/>
          <p:cNvSpPr>
            <a:spLocks noGrp="1"/>
          </p:cNvSpPr>
          <p:nvPr>
            <p:ph type="subTitle" idx="1"/>
          </p:nvPr>
        </p:nvSpPr>
        <p:spPr>
          <a:xfrm>
            <a:off x="4781421" y="3724534"/>
            <a:ext cx="4060075" cy="2626455"/>
          </a:xfrm>
          <a:ln>
            <a:noFill/>
          </a:ln>
        </p:spPr>
        <p:txBody>
          <a:bodyPr>
            <a:noAutofit/>
          </a:bodyPr>
          <a:lstStyle/>
          <a:p>
            <a:r>
              <a:rPr lang="en-US" sz="2800" b="1" dirty="0">
                <a:solidFill>
                  <a:srgbClr val="000000"/>
                </a:solidFill>
              </a:rPr>
              <a:t>Maria Liegghio, </a:t>
            </a:r>
            <a:r>
              <a:rPr lang="en-US" sz="2000" b="1" dirty="0">
                <a:solidFill>
                  <a:srgbClr val="000000"/>
                </a:solidFill>
              </a:rPr>
              <a:t>Ph.D.</a:t>
            </a:r>
            <a:endParaRPr lang="en-US" sz="2000" dirty="0">
              <a:solidFill>
                <a:srgbClr val="000000"/>
              </a:solidFill>
            </a:endParaRPr>
          </a:p>
          <a:p>
            <a:r>
              <a:rPr lang="en-US" sz="1800" dirty="0">
                <a:solidFill>
                  <a:srgbClr val="000000"/>
                </a:solidFill>
              </a:rPr>
              <a:t>Associate Professor</a:t>
            </a:r>
          </a:p>
          <a:p>
            <a:r>
              <a:rPr lang="en-US" sz="1800" dirty="0">
                <a:solidFill>
                  <a:srgbClr val="000000"/>
                </a:solidFill>
              </a:rPr>
              <a:t>Principal Investigator</a:t>
            </a:r>
          </a:p>
          <a:p>
            <a:r>
              <a:rPr lang="en-US" sz="1800" dirty="0">
                <a:solidFill>
                  <a:srgbClr val="000000"/>
                </a:solidFill>
              </a:rPr>
              <a:t>School of Social Work</a:t>
            </a:r>
          </a:p>
          <a:p>
            <a:r>
              <a:rPr lang="en-US" sz="1800" dirty="0">
                <a:solidFill>
                  <a:srgbClr val="000000"/>
                </a:solidFill>
              </a:rPr>
              <a:t>York University, Toronto, CANADA</a:t>
            </a:r>
          </a:p>
          <a:p>
            <a:r>
              <a:rPr lang="en-US" sz="1800" dirty="0">
                <a:solidFill>
                  <a:srgbClr val="000000"/>
                </a:solidFill>
              </a:rPr>
              <a:t>416-736-2100, ext. 22847</a:t>
            </a:r>
          </a:p>
          <a:p>
            <a:r>
              <a:rPr lang="en-US" sz="1800" dirty="0">
                <a:solidFill>
                  <a:srgbClr val="000000"/>
                </a:solidFill>
              </a:rPr>
              <a:t>mlieg@yorku.ca</a:t>
            </a:r>
          </a:p>
        </p:txBody>
      </p:sp>
      <p:sp>
        <p:nvSpPr>
          <p:cNvPr id="4" name="Slide Number Placeholder 3"/>
          <p:cNvSpPr>
            <a:spLocks noGrp="1"/>
          </p:cNvSpPr>
          <p:nvPr>
            <p:ph type="sldNum" sz="quarter" idx="12"/>
          </p:nvPr>
        </p:nvSpPr>
        <p:spPr/>
        <p:txBody>
          <a:bodyPr/>
          <a:lstStyle/>
          <a:p>
            <a:fld id="{8A7E3E10-48EC-7843-8468-B796332A9411}" type="slidenum">
              <a:rPr lang="en-US" smtClean="0"/>
              <a:t>1</a:t>
            </a:fld>
            <a:endParaRPr lang="en-US" dirty="0"/>
          </a:p>
        </p:txBody>
      </p:sp>
      <p:sp>
        <p:nvSpPr>
          <p:cNvPr id="5" name="Subtitle 2"/>
          <p:cNvSpPr txBox="1">
            <a:spLocks/>
          </p:cNvSpPr>
          <p:nvPr/>
        </p:nvSpPr>
        <p:spPr>
          <a:xfrm>
            <a:off x="492467" y="3724534"/>
            <a:ext cx="3825538" cy="2631816"/>
          </a:xfrm>
          <a:prstGeom prst="rect">
            <a:avLst/>
          </a:prstGeom>
          <a:ln>
            <a:no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800" b="1" dirty="0">
                <a:solidFill>
                  <a:srgbClr val="000000"/>
                </a:solidFill>
              </a:rPr>
              <a:t>Herberth Canas, </a:t>
            </a:r>
            <a:r>
              <a:rPr lang="en-US" sz="2000" b="1" dirty="0">
                <a:solidFill>
                  <a:srgbClr val="000000"/>
                </a:solidFill>
              </a:rPr>
              <a:t>M.S.W.</a:t>
            </a:r>
            <a:endParaRPr lang="en-CA" sz="2000" dirty="0">
              <a:solidFill>
                <a:srgbClr val="000000"/>
              </a:solidFill>
            </a:endParaRPr>
          </a:p>
          <a:p>
            <a:r>
              <a:rPr lang="en-CA" sz="1800" dirty="0">
                <a:solidFill>
                  <a:srgbClr val="000000"/>
                </a:solidFill>
              </a:rPr>
              <a:t>Research Associate</a:t>
            </a:r>
          </a:p>
          <a:p>
            <a:r>
              <a:rPr lang="en-CA" sz="1800" dirty="0">
                <a:solidFill>
                  <a:srgbClr val="000000"/>
                </a:solidFill>
              </a:rPr>
              <a:t>School of Social Work</a:t>
            </a:r>
          </a:p>
          <a:p>
            <a:r>
              <a:rPr lang="en-CA" sz="1800" dirty="0">
                <a:solidFill>
                  <a:srgbClr val="000000"/>
                </a:solidFill>
              </a:rPr>
              <a:t>York University, Toronto, CANADA</a:t>
            </a:r>
          </a:p>
          <a:p>
            <a:r>
              <a:rPr lang="en-CA" sz="1800" dirty="0">
                <a:solidFill>
                  <a:srgbClr val="000000"/>
                </a:solidFill>
              </a:rPr>
              <a:t>herberthcanas@gmail.com</a:t>
            </a:r>
            <a:endParaRPr lang="en-US" sz="1800" dirty="0">
              <a:solidFill>
                <a:schemeClr val="tx1"/>
              </a:solidFill>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4015160" y="5996854"/>
            <a:ext cx="1309078" cy="580331"/>
          </a:xfrm>
          <a:prstGeom prst="rect">
            <a:avLst/>
          </a:prstGeom>
          <a:noFill/>
          <a:ln>
            <a:noFill/>
          </a:ln>
        </p:spPr>
      </p:pic>
      <p:sp>
        <p:nvSpPr>
          <p:cNvPr id="7" name="Subtitle 2"/>
          <p:cNvSpPr txBox="1">
            <a:spLocks/>
          </p:cNvSpPr>
          <p:nvPr/>
        </p:nvSpPr>
        <p:spPr>
          <a:xfrm>
            <a:off x="215646" y="172510"/>
            <a:ext cx="8625850" cy="68718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CA" sz="1600" b="1" dirty="0">
                <a:solidFill>
                  <a:schemeClr val="tx1"/>
                </a:solidFill>
              </a:rPr>
              <a:t>LEPH 2018 - Fourth International Conference on Law Enforcement and Public Health</a:t>
            </a:r>
            <a:endParaRPr lang="en-CA" sz="1600" dirty="0">
              <a:solidFill>
                <a:schemeClr val="tx1"/>
              </a:solidFill>
            </a:endParaRPr>
          </a:p>
          <a:p>
            <a:r>
              <a:rPr lang="en-CA" sz="1600" b="1" dirty="0">
                <a:solidFill>
                  <a:schemeClr val="tx1"/>
                </a:solidFill>
              </a:rPr>
              <a:t>Toronto, Ontario, Canada, October 21-24, 2018</a:t>
            </a:r>
            <a:endParaRPr lang="en-CA" sz="1600" dirty="0">
              <a:solidFill>
                <a:schemeClr val="tx1"/>
              </a:solidFill>
            </a:endParaRPr>
          </a:p>
        </p:txBody>
      </p:sp>
    </p:spTree>
    <p:extLst>
      <p:ext uri="{BB962C8B-B14F-4D97-AF65-F5344CB8AC3E}">
        <p14:creationId xmlns:p14="http://schemas.microsoft.com/office/powerpoint/2010/main" val="288970167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475"/>
            <a:ext cx="8229600" cy="1143000"/>
          </a:xfrm>
        </p:spPr>
        <p:txBody>
          <a:bodyPr>
            <a:normAutofit/>
          </a:bodyPr>
          <a:lstStyle/>
          <a:p>
            <a:pPr algn="l"/>
            <a:r>
              <a:rPr lang="en-US" sz="2400" b="1" u="sng" dirty="0" smtClean="0">
                <a:solidFill>
                  <a:srgbClr val="0000FF"/>
                </a:solidFill>
              </a:rPr>
              <a:t>Category 1. Subtheme 1:</a:t>
            </a:r>
            <a:r>
              <a:rPr lang="en-US" sz="2400" b="1" dirty="0" smtClean="0">
                <a:solidFill>
                  <a:srgbClr val="0000FF"/>
                </a:solidFill>
              </a:rPr>
              <a:t> </a:t>
            </a:r>
            <a:r>
              <a:rPr lang="en-US" sz="3200" b="1" dirty="0" smtClean="0">
                <a:solidFill>
                  <a:srgbClr val="0000FF"/>
                </a:solidFill>
              </a:rPr>
              <a:t>Stigma and Criminalization</a:t>
            </a:r>
            <a:endParaRPr lang="en-US" sz="2800" b="1" dirty="0">
              <a:solidFill>
                <a:srgbClr val="0000FF"/>
              </a:solidFill>
            </a:endParaRPr>
          </a:p>
        </p:txBody>
      </p:sp>
      <p:sp>
        <p:nvSpPr>
          <p:cNvPr id="3" name="Content Placeholder 2"/>
          <p:cNvSpPr>
            <a:spLocks noGrp="1"/>
          </p:cNvSpPr>
          <p:nvPr>
            <p:ph idx="1"/>
          </p:nvPr>
        </p:nvSpPr>
        <p:spPr>
          <a:xfrm>
            <a:off x="457200" y="248062"/>
            <a:ext cx="8229600" cy="5529252"/>
          </a:xfrm>
        </p:spPr>
        <p:txBody>
          <a:bodyPr>
            <a:normAutofit fontScale="92500" lnSpcReduction="10000"/>
          </a:bodyPr>
          <a:lstStyle/>
          <a:p>
            <a:pPr marL="0" indent="0" algn="just">
              <a:buNone/>
            </a:pPr>
            <a:r>
              <a:rPr lang="en-CA" sz="4300" b="1" dirty="0" smtClean="0"/>
              <a:t>ROSA [mother]:</a:t>
            </a:r>
            <a:r>
              <a:rPr lang="en-CA" sz="4300" dirty="0"/>
              <a:t> </a:t>
            </a:r>
            <a:r>
              <a:rPr lang="en-CA" sz="4300" dirty="0" smtClean="0"/>
              <a:t>…</a:t>
            </a:r>
            <a:r>
              <a:rPr lang="en-CA" dirty="0" smtClean="0"/>
              <a:t>it </a:t>
            </a:r>
            <a:r>
              <a:rPr lang="en-CA" dirty="0"/>
              <a:t>never dawned on </a:t>
            </a:r>
            <a:r>
              <a:rPr lang="en-CA" dirty="0" smtClean="0"/>
              <a:t>them [responding officers] </a:t>
            </a:r>
            <a:r>
              <a:rPr lang="en-CA" dirty="0"/>
              <a:t>that, you know, this </a:t>
            </a:r>
            <a:r>
              <a:rPr lang="en-CA" dirty="0" smtClean="0"/>
              <a:t>guy’s </a:t>
            </a:r>
            <a:r>
              <a:rPr lang="en-CA" dirty="0"/>
              <a:t>15 years old, </a:t>
            </a:r>
            <a:r>
              <a:rPr lang="en-CA" dirty="0" smtClean="0"/>
              <a:t>there’s</a:t>
            </a:r>
            <a:r>
              <a:rPr lang="en-CA" dirty="0"/>
              <a:t> </a:t>
            </a:r>
            <a:r>
              <a:rPr lang="en-CA" dirty="0" smtClean="0"/>
              <a:t>– like</a:t>
            </a:r>
            <a:r>
              <a:rPr lang="en-CA" dirty="0"/>
              <a:t>, what’s going on with him?   What’s going on?  Let’s find out what’s going </a:t>
            </a:r>
            <a:r>
              <a:rPr lang="en-CA" dirty="0" smtClean="0"/>
              <a:t>on…let’s </a:t>
            </a:r>
            <a:r>
              <a:rPr lang="en-CA" dirty="0"/>
              <a:t>refer him to </a:t>
            </a:r>
            <a:r>
              <a:rPr lang="en-CA" dirty="0" smtClean="0"/>
              <a:t>somewhere… </a:t>
            </a:r>
            <a:r>
              <a:rPr lang="en-CA" dirty="0"/>
              <a:t>Like, this is what I would </a:t>
            </a:r>
            <a:r>
              <a:rPr lang="en-CA" dirty="0" smtClean="0"/>
              <a:t>expect, </a:t>
            </a:r>
            <a:r>
              <a:rPr lang="en-CA" dirty="0"/>
              <a:t>and </a:t>
            </a:r>
            <a:r>
              <a:rPr lang="en-CA" dirty="0" smtClean="0"/>
              <a:t>‘nothing’ </a:t>
            </a:r>
            <a:r>
              <a:rPr lang="en-CA" dirty="0" smtClean="0"/>
              <a:t>– it </a:t>
            </a:r>
            <a:r>
              <a:rPr lang="en-CA" dirty="0"/>
              <a:t>wasn’t like that.  It </a:t>
            </a:r>
            <a:r>
              <a:rPr lang="en-CA" dirty="0" smtClean="0"/>
              <a:t>was</a:t>
            </a:r>
            <a:r>
              <a:rPr lang="en-CA" dirty="0"/>
              <a:t> </a:t>
            </a:r>
            <a:r>
              <a:rPr lang="en-CA" dirty="0" smtClean="0"/>
              <a:t>– it was, </a:t>
            </a:r>
            <a:r>
              <a:rPr lang="en-CA" dirty="0"/>
              <a:t>just, you know, you’re a criminal and </a:t>
            </a:r>
            <a:r>
              <a:rPr lang="en-CA" dirty="0" smtClean="0"/>
              <a:t>you’re</a:t>
            </a:r>
            <a:r>
              <a:rPr lang="en-CA" dirty="0"/>
              <a:t> </a:t>
            </a:r>
            <a:r>
              <a:rPr lang="en-CA" dirty="0" smtClean="0"/>
              <a:t>– you’re </a:t>
            </a:r>
            <a:r>
              <a:rPr lang="en-CA" dirty="0"/>
              <a:t>going to jail, and they even treated him like verbally </a:t>
            </a:r>
            <a:r>
              <a:rPr lang="en-CA" dirty="0" smtClean="0"/>
              <a:t>bad.</a:t>
            </a:r>
          </a:p>
          <a:p>
            <a:pPr marL="0" indent="0" algn="just">
              <a:buNone/>
            </a:pPr>
            <a:endParaRPr lang="en-CA" sz="2600" dirty="0" smtClean="0"/>
          </a:p>
          <a:p>
            <a:pPr marL="0" indent="0" algn="just">
              <a:buNone/>
            </a:pPr>
            <a:r>
              <a:rPr lang="en-CA" sz="2600" i="1" dirty="0" smtClean="0"/>
              <a:t>[ADHD, anxiety, but had childhood exposure to violence and no one ever queried trauma]</a:t>
            </a:r>
          </a:p>
        </p:txBody>
      </p:sp>
      <p:sp>
        <p:nvSpPr>
          <p:cNvPr id="4" name="Slide Number Placeholder 3"/>
          <p:cNvSpPr>
            <a:spLocks noGrp="1"/>
          </p:cNvSpPr>
          <p:nvPr>
            <p:ph type="sldNum" sz="quarter" idx="12"/>
          </p:nvPr>
        </p:nvSpPr>
        <p:spPr/>
        <p:txBody>
          <a:bodyPr/>
          <a:lstStyle/>
          <a:p>
            <a:fld id="{8A7E3E10-48EC-7843-8468-B796332A9411}" type="slidenum">
              <a:rPr lang="en-US" smtClean="0"/>
              <a:t>10</a:t>
            </a:fld>
            <a:endParaRPr lang="en-US" dirty="0"/>
          </a:p>
        </p:txBody>
      </p:sp>
    </p:spTree>
    <p:extLst>
      <p:ext uri="{BB962C8B-B14F-4D97-AF65-F5344CB8AC3E}">
        <p14:creationId xmlns:p14="http://schemas.microsoft.com/office/powerpoint/2010/main" val="268803080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475"/>
            <a:ext cx="8229600" cy="1143000"/>
          </a:xfrm>
        </p:spPr>
        <p:txBody>
          <a:bodyPr>
            <a:normAutofit/>
          </a:bodyPr>
          <a:lstStyle/>
          <a:p>
            <a:pPr algn="l"/>
            <a:r>
              <a:rPr lang="en-US" sz="2400" b="1" u="sng" dirty="0" smtClean="0">
                <a:solidFill>
                  <a:srgbClr val="0000FF"/>
                </a:solidFill>
              </a:rPr>
              <a:t>Category 1. Subtheme 1:</a:t>
            </a:r>
            <a:r>
              <a:rPr lang="en-US" sz="2400" b="1" dirty="0" smtClean="0">
                <a:solidFill>
                  <a:srgbClr val="0000FF"/>
                </a:solidFill>
              </a:rPr>
              <a:t> </a:t>
            </a:r>
            <a:r>
              <a:rPr lang="en-US" sz="3200" b="1" dirty="0" smtClean="0">
                <a:solidFill>
                  <a:srgbClr val="0000FF"/>
                </a:solidFill>
              </a:rPr>
              <a:t>Stigma and Criminalization</a:t>
            </a:r>
            <a:endParaRPr lang="en-US" sz="2800" b="1" dirty="0">
              <a:solidFill>
                <a:srgbClr val="0000FF"/>
              </a:solidFill>
            </a:endParaRPr>
          </a:p>
        </p:txBody>
      </p:sp>
      <p:sp>
        <p:nvSpPr>
          <p:cNvPr id="3" name="Content Placeholder 2"/>
          <p:cNvSpPr>
            <a:spLocks noGrp="1"/>
          </p:cNvSpPr>
          <p:nvPr>
            <p:ph idx="1"/>
          </p:nvPr>
        </p:nvSpPr>
        <p:spPr>
          <a:xfrm>
            <a:off x="457200" y="248062"/>
            <a:ext cx="8229600" cy="5536644"/>
          </a:xfrm>
        </p:spPr>
        <p:txBody>
          <a:bodyPr>
            <a:normAutofit fontScale="92500"/>
          </a:bodyPr>
          <a:lstStyle/>
          <a:p>
            <a:pPr marL="0" indent="0" algn="just">
              <a:buNone/>
            </a:pPr>
            <a:r>
              <a:rPr lang="en-CA" sz="4000" b="1" dirty="0" smtClean="0"/>
              <a:t>ANGELA [cymh practitioner]:</a:t>
            </a:r>
            <a:r>
              <a:rPr lang="en-CA" sz="4000" dirty="0" smtClean="0"/>
              <a:t>  </a:t>
            </a:r>
            <a:r>
              <a:rPr lang="en-CA" dirty="0" smtClean="0"/>
              <a:t>It </a:t>
            </a:r>
            <a:r>
              <a:rPr lang="en-CA" dirty="0"/>
              <a:t>really stuck with me.  It really upset </a:t>
            </a:r>
            <a:r>
              <a:rPr lang="en-CA" dirty="0" smtClean="0"/>
              <a:t>me </a:t>
            </a:r>
            <a:r>
              <a:rPr lang="en-CA" dirty="0"/>
              <a:t>that you know, rather than trying to form some sort of plan around getting him supports around his mental health, </a:t>
            </a:r>
            <a:r>
              <a:rPr lang="en-CA" dirty="0" smtClean="0"/>
              <a:t>they [police] </a:t>
            </a:r>
            <a:r>
              <a:rPr lang="en-CA" dirty="0"/>
              <a:t>just told him that if he called one more time, he was going to be charged, and then he was.  And this youth is over 18, he is now </a:t>
            </a:r>
            <a:r>
              <a:rPr lang="en-CA" dirty="0" smtClean="0"/>
              <a:t>21 </a:t>
            </a:r>
            <a:r>
              <a:rPr lang="en-CA" dirty="0"/>
              <a:t>and this all happened within the last year, so these are charges that are going to be on his record</a:t>
            </a:r>
            <a:r>
              <a:rPr lang="en-CA" dirty="0" smtClean="0"/>
              <a:t>.</a:t>
            </a:r>
          </a:p>
          <a:p>
            <a:pPr marL="0" indent="0" algn="just">
              <a:buNone/>
            </a:pPr>
            <a:endParaRPr lang="en-CA" dirty="0"/>
          </a:p>
          <a:p>
            <a:pPr marL="0" indent="0" algn="just">
              <a:buNone/>
            </a:pPr>
            <a:r>
              <a:rPr lang="en-CA" sz="2800" i="1" dirty="0" smtClean="0"/>
              <a:t>[suicidal ideation, threatened to jump off a building]</a:t>
            </a:r>
            <a:endParaRPr lang="en-US" sz="2800" i="1" dirty="0"/>
          </a:p>
        </p:txBody>
      </p:sp>
      <p:sp>
        <p:nvSpPr>
          <p:cNvPr id="4" name="Slide Number Placeholder 3"/>
          <p:cNvSpPr>
            <a:spLocks noGrp="1"/>
          </p:cNvSpPr>
          <p:nvPr>
            <p:ph type="sldNum" sz="quarter" idx="12"/>
          </p:nvPr>
        </p:nvSpPr>
        <p:spPr/>
        <p:txBody>
          <a:bodyPr/>
          <a:lstStyle/>
          <a:p>
            <a:fld id="{8A7E3E10-48EC-7843-8468-B796332A9411}" type="slidenum">
              <a:rPr lang="en-US" smtClean="0"/>
              <a:t>11</a:t>
            </a:fld>
            <a:endParaRPr lang="en-US" dirty="0"/>
          </a:p>
        </p:txBody>
      </p:sp>
    </p:spTree>
    <p:extLst>
      <p:ext uri="{BB962C8B-B14F-4D97-AF65-F5344CB8AC3E}">
        <p14:creationId xmlns:p14="http://schemas.microsoft.com/office/powerpoint/2010/main" val="338273516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456" y="311982"/>
            <a:ext cx="8759952" cy="4969402"/>
          </a:xfrm>
        </p:spPr>
        <p:txBody>
          <a:bodyPr>
            <a:noAutofit/>
          </a:bodyPr>
          <a:lstStyle/>
          <a:p>
            <a:pPr marL="0" indent="0" algn="just">
              <a:buNone/>
            </a:pPr>
            <a:r>
              <a:rPr lang="en-CA" sz="4000" b="1" dirty="0" smtClean="0"/>
              <a:t>ROSA [mother</a:t>
            </a:r>
            <a:r>
              <a:rPr lang="en-CA" sz="4000" b="1" dirty="0"/>
              <a:t>]</a:t>
            </a:r>
            <a:r>
              <a:rPr lang="en-CA" sz="4000" b="1" dirty="0" smtClean="0"/>
              <a:t>:  </a:t>
            </a:r>
            <a:r>
              <a:rPr lang="en-CA" sz="2800" dirty="0" smtClean="0"/>
              <a:t>I </a:t>
            </a:r>
            <a:r>
              <a:rPr lang="en-CA" sz="2800" dirty="0"/>
              <a:t>would like to see the police have a little bit more compassion when dealing with youth who commit offenses, </a:t>
            </a:r>
            <a:r>
              <a:rPr lang="en-CA" sz="2800" dirty="0" smtClean="0"/>
              <a:t>just</a:t>
            </a:r>
            <a:r>
              <a:rPr lang="en-CA" sz="2800" dirty="0"/>
              <a:t> </a:t>
            </a:r>
            <a:r>
              <a:rPr lang="en-CA" sz="2800" dirty="0" smtClean="0"/>
              <a:t>– like</a:t>
            </a:r>
            <a:r>
              <a:rPr lang="en-CA" sz="2800" dirty="0"/>
              <a:t>, just step back a little  bit, don’t be so quick to treat them as if they’re, </a:t>
            </a:r>
            <a:r>
              <a:rPr lang="en-CA" sz="2800" dirty="0" smtClean="0"/>
              <a:t>like</a:t>
            </a:r>
            <a:r>
              <a:rPr lang="en-CA" sz="2800" dirty="0"/>
              <a:t> </a:t>
            </a:r>
            <a:r>
              <a:rPr lang="en-CA" sz="2800" dirty="0" smtClean="0"/>
              <a:t>– I </a:t>
            </a:r>
            <a:r>
              <a:rPr lang="en-CA" sz="2800" dirty="0"/>
              <a:t>don’t know, like a nothing, like just a piece of wood that you just move around from here to there.  They’re like cattle, you know, you’re just herding cattle.  Like, if </a:t>
            </a:r>
            <a:r>
              <a:rPr lang="en-CA" sz="2800" dirty="0" smtClean="0"/>
              <a:t>they</a:t>
            </a:r>
            <a:r>
              <a:rPr lang="en-CA" sz="2800" dirty="0"/>
              <a:t> </a:t>
            </a:r>
            <a:r>
              <a:rPr lang="en-CA" sz="2800" dirty="0" smtClean="0"/>
              <a:t>– just </a:t>
            </a:r>
            <a:r>
              <a:rPr lang="en-CA" sz="2800" dirty="0"/>
              <a:t>what I would like to see that they, you know, do a little bit more delving into what might be going on inside their minds</a:t>
            </a:r>
            <a:r>
              <a:rPr lang="en-CA" sz="2800" dirty="0" smtClean="0"/>
              <a:t>.</a:t>
            </a:r>
          </a:p>
        </p:txBody>
      </p:sp>
      <p:sp>
        <p:nvSpPr>
          <p:cNvPr id="4" name="Slide Number Placeholder 3"/>
          <p:cNvSpPr>
            <a:spLocks noGrp="1"/>
          </p:cNvSpPr>
          <p:nvPr>
            <p:ph type="sldNum" sz="quarter" idx="12"/>
          </p:nvPr>
        </p:nvSpPr>
        <p:spPr/>
        <p:txBody>
          <a:bodyPr/>
          <a:lstStyle/>
          <a:p>
            <a:fld id="{8A7E3E10-48EC-7843-8468-B796332A9411}" type="slidenum">
              <a:rPr lang="en-US" smtClean="0"/>
              <a:t>12</a:t>
            </a:fld>
            <a:endParaRPr lang="en-US" dirty="0"/>
          </a:p>
        </p:txBody>
      </p:sp>
      <p:sp>
        <p:nvSpPr>
          <p:cNvPr id="7" name="Title 1"/>
          <p:cNvSpPr txBox="1">
            <a:spLocks/>
          </p:cNvSpPr>
          <p:nvPr/>
        </p:nvSpPr>
        <p:spPr>
          <a:xfrm>
            <a:off x="457200" y="5333351"/>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600" b="1" u="sng" dirty="0" smtClean="0">
                <a:solidFill>
                  <a:srgbClr val="0000FF"/>
                </a:solidFill>
              </a:rPr>
              <a:t>Category 1. Subtheme 2:</a:t>
            </a:r>
            <a:r>
              <a:rPr lang="en-US" sz="3000" b="1" dirty="0" smtClean="0">
                <a:solidFill>
                  <a:srgbClr val="0000FF"/>
                </a:solidFill>
              </a:rPr>
              <a:t> </a:t>
            </a:r>
            <a:r>
              <a:rPr lang="en-US" sz="3200" b="1" dirty="0" smtClean="0">
                <a:solidFill>
                  <a:srgbClr val="0000FF"/>
                </a:solidFill>
              </a:rPr>
              <a:t>Feeling Respected, Understood and Being Informed (i.e. transparency)</a:t>
            </a:r>
            <a:endParaRPr lang="en-US" sz="3200" b="1" dirty="0">
              <a:solidFill>
                <a:srgbClr val="0000FF"/>
              </a:solidFill>
            </a:endParaRPr>
          </a:p>
        </p:txBody>
      </p:sp>
    </p:spTree>
    <p:extLst>
      <p:ext uri="{BB962C8B-B14F-4D97-AF65-F5344CB8AC3E}">
        <p14:creationId xmlns:p14="http://schemas.microsoft.com/office/powerpoint/2010/main" val="44377917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456" y="311981"/>
            <a:ext cx="8759952" cy="5155073"/>
          </a:xfrm>
        </p:spPr>
        <p:txBody>
          <a:bodyPr>
            <a:noAutofit/>
          </a:bodyPr>
          <a:lstStyle/>
          <a:p>
            <a:pPr marL="0" indent="0" algn="just">
              <a:buNone/>
            </a:pPr>
            <a:r>
              <a:rPr lang="en-CA" sz="3600" b="1" dirty="0" smtClean="0"/>
              <a:t>TARA [mother</a:t>
            </a:r>
            <a:r>
              <a:rPr lang="en-CA" sz="3600" b="1" dirty="0"/>
              <a:t>]</a:t>
            </a:r>
            <a:r>
              <a:rPr lang="en-CA" sz="3600" b="1" dirty="0" smtClean="0"/>
              <a:t>: </a:t>
            </a:r>
            <a:r>
              <a:rPr lang="en-CA" sz="2000" dirty="0" smtClean="0"/>
              <a:t>So </a:t>
            </a:r>
            <a:r>
              <a:rPr lang="en-CA" sz="2000" dirty="0"/>
              <a:t>I take the Form </a:t>
            </a:r>
            <a:r>
              <a:rPr lang="en-CA" sz="2000" dirty="0" smtClean="0"/>
              <a:t>2 [community treatment order] </a:t>
            </a:r>
            <a:r>
              <a:rPr lang="en-CA" sz="2000" dirty="0"/>
              <a:t>to the police station and the same two cops that were at my house that morning took it from </a:t>
            </a:r>
            <a:r>
              <a:rPr lang="en-CA" sz="2000" dirty="0" smtClean="0"/>
              <a:t>me…then </a:t>
            </a:r>
            <a:r>
              <a:rPr lang="en-CA" sz="2000" dirty="0"/>
              <a:t>they said to me, </a:t>
            </a:r>
            <a:r>
              <a:rPr lang="en-CA" sz="2000" dirty="0" smtClean="0"/>
              <a:t>‘just </a:t>
            </a:r>
            <a:r>
              <a:rPr lang="en-CA" sz="2000" dirty="0"/>
              <a:t>have a seat right </a:t>
            </a:r>
            <a:r>
              <a:rPr lang="en-CA" sz="2000" dirty="0" smtClean="0"/>
              <a:t>there, </a:t>
            </a:r>
            <a:r>
              <a:rPr lang="en-CA" sz="2000" dirty="0"/>
              <a:t>we’ll be right </a:t>
            </a:r>
            <a:r>
              <a:rPr lang="en-CA" sz="2000" dirty="0" smtClean="0"/>
              <a:t>back’… An </a:t>
            </a:r>
            <a:r>
              <a:rPr lang="en-CA" sz="2000" dirty="0"/>
              <a:t>hour and a half I sat in the police station waiting for them to come </a:t>
            </a:r>
            <a:r>
              <a:rPr lang="en-CA" sz="2000" dirty="0" smtClean="0"/>
              <a:t>back... and [my daughter’s friend] </a:t>
            </a:r>
            <a:r>
              <a:rPr lang="en-CA" sz="2000" dirty="0"/>
              <a:t>phones me and he </a:t>
            </a:r>
            <a:r>
              <a:rPr lang="en-CA" sz="2000" dirty="0" smtClean="0"/>
              <a:t>says… ‘go </a:t>
            </a:r>
            <a:r>
              <a:rPr lang="en-CA" sz="2000" dirty="0"/>
              <a:t>home right now, she’s on her way </a:t>
            </a:r>
            <a:r>
              <a:rPr lang="en-CA" sz="2000" dirty="0" smtClean="0"/>
              <a:t>home’… I </a:t>
            </a:r>
            <a:r>
              <a:rPr lang="en-CA" sz="2000" dirty="0"/>
              <a:t>go up to the desk and I said, </a:t>
            </a:r>
            <a:r>
              <a:rPr lang="en-CA" sz="2000" dirty="0" smtClean="0"/>
              <a:t>‘excuse </a:t>
            </a:r>
            <a:r>
              <a:rPr lang="en-CA" sz="2000" dirty="0"/>
              <a:t>me, where did those two cops go?  I have to leave because my daughter is on her way home, I’ve got to </a:t>
            </a:r>
            <a:r>
              <a:rPr lang="en-CA" sz="2000" dirty="0" smtClean="0"/>
              <a:t>leave’. </a:t>
            </a:r>
            <a:r>
              <a:rPr lang="en-CA" sz="2000" dirty="0"/>
              <a:t>And they’re just kind of looking at me, they go, </a:t>
            </a:r>
            <a:r>
              <a:rPr lang="en-CA" sz="2000" dirty="0" smtClean="0"/>
              <a:t>‘well</a:t>
            </a:r>
            <a:r>
              <a:rPr lang="en-CA" sz="2000" dirty="0"/>
              <a:t>, we’re not sure where they </a:t>
            </a:r>
            <a:r>
              <a:rPr lang="en-CA" sz="2000" dirty="0" smtClean="0"/>
              <a:t>are’… I </a:t>
            </a:r>
            <a:r>
              <a:rPr lang="en-CA" sz="2000" dirty="0"/>
              <a:t>race </a:t>
            </a:r>
            <a:r>
              <a:rPr lang="en-CA" sz="2000" dirty="0" smtClean="0"/>
              <a:t>home. Guess </a:t>
            </a:r>
            <a:r>
              <a:rPr lang="en-CA" sz="2000" dirty="0"/>
              <a:t>who’s already at my house?  The two cops.  So I said to them, </a:t>
            </a:r>
            <a:r>
              <a:rPr lang="en-CA" sz="2000" dirty="0" smtClean="0"/>
              <a:t>‘what </a:t>
            </a:r>
            <a:r>
              <a:rPr lang="en-CA" sz="2000" dirty="0"/>
              <a:t>are you doing here</a:t>
            </a:r>
            <a:r>
              <a:rPr lang="en-CA" sz="2000" dirty="0" smtClean="0"/>
              <a:t>? Why </a:t>
            </a:r>
            <a:r>
              <a:rPr lang="en-CA" sz="2000" dirty="0"/>
              <a:t>did you leave me sitting in your waiting room for an hour and a half</a:t>
            </a:r>
            <a:r>
              <a:rPr lang="en-CA" sz="2000" dirty="0" smtClean="0"/>
              <a:t>?’ </a:t>
            </a:r>
            <a:r>
              <a:rPr lang="en-CA" sz="2000" dirty="0"/>
              <a:t>And they said to me, </a:t>
            </a:r>
            <a:r>
              <a:rPr lang="en-CA" sz="2000" dirty="0" smtClean="0"/>
              <a:t>‘we </a:t>
            </a:r>
            <a:r>
              <a:rPr lang="en-CA" sz="2000" dirty="0"/>
              <a:t>made the decision not to involve you in this process</a:t>
            </a:r>
            <a:r>
              <a:rPr lang="en-CA" sz="2000" dirty="0" smtClean="0"/>
              <a:t>.’  </a:t>
            </a:r>
            <a:r>
              <a:rPr lang="en-CA" sz="2000" dirty="0"/>
              <a:t>I’m over the edge now.  I said, excuse me?  I’m her mother, right</a:t>
            </a:r>
            <a:r>
              <a:rPr lang="en-CA" sz="2000" dirty="0" smtClean="0"/>
              <a:t>?</a:t>
            </a:r>
          </a:p>
          <a:p>
            <a:pPr marL="0" indent="0" algn="just">
              <a:buNone/>
            </a:pPr>
            <a:endParaRPr lang="en-CA" sz="2000" dirty="0"/>
          </a:p>
          <a:p>
            <a:pPr marL="0" indent="0" algn="just">
              <a:buNone/>
            </a:pPr>
            <a:r>
              <a:rPr lang="en-CA" sz="2000" i="1" dirty="0" smtClean="0"/>
              <a:t>[intermittent suicidal ideation, anxiety, ADHD, non-verbal Learning Disability]</a:t>
            </a:r>
            <a:endParaRPr lang="en-US" sz="2000" i="1" dirty="0" smtClean="0"/>
          </a:p>
        </p:txBody>
      </p:sp>
      <p:sp>
        <p:nvSpPr>
          <p:cNvPr id="4" name="Slide Number Placeholder 3"/>
          <p:cNvSpPr>
            <a:spLocks noGrp="1"/>
          </p:cNvSpPr>
          <p:nvPr>
            <p:ph type="sldNum" sz="quarter" idx="12"/>
          </p:nvPr>
        </p:nvSpPr>
        <p:spPr/>
        <p:txBody>
          <a:bodyPr/>
          <a:lstStyle/>
          <a:p>
            <a:fld id="{8A7E3E10-48EC-7843-8468-B796332A9411}" type="slidenum">
              <a:rPr lang="en-US" smtClean="0"/>
              <a:t>13</a:t>
            </a:fld>
            <a:endParaRPr lang="en-US" dirty="0"/>
          </a:p>
        </p:txBody>
      </p:sp>
      <p:sp>
        <p:nvSpPr>
          <p:cNvPr id="6" name="Title 1"/>
          <p:cNvSpPr txBox="1">
            <a:spLocks/>
          </p:cNvSpPr>
          <p:nvPr/>
        </p:nvSpPr>
        <p:spPr>
          <a:xfrm>
            <a:off x="457200" y="5467055"/>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smtClean="0">
                <a:solidFill>
                  <a:srgbClr val="0000FF"/>
                </a:solidFill>
              </a:rPr>
              <a:t>Category 1. Subtheme 2:</a:t>
            </a:r>
            <a:r>
              <a:rPr lang="en-US" sz="3300" b="1" dirty="0" smtClean="0">
                <a:solidFill>
                  <a:srgbClr val="0000FF"/>
                </a:solidFill>
              </a:rPr>
              <a:t> </a:t>
            </a:r>
            <a:r>
              <a:rPr lang="en-US" sz="3500" b="1" dirty="0" smtClean="0">
                <a:solidFill>
                  <a:srgbClr val="0000FF"/>
                </a:solidFill>
              </a:rPr>
              <a:t>Feeling Respected, Understood and Being Informed (e.g. transparency)</a:t>
            </a:r>
            <a:endParaRPr lang="en-US" sz="3500" b="1" dirty="0">
              <a:solidFill>
                <a:srgbClr val="0000FF"/>
              </a:solidFill>
            </a:endParaRPr>
          </a:p>
        </p:txBody>
      </p:sp>
    </p:spTree>
    <p:extLst>
      <p:ext uri="{BB962C8B-B14F-4D97-AF65-F5344CB8AC3E}">
        <p14:creationId xmlns:p14="http://schemas.microsoft.com/office/powerpoint/2010/main" val="28027440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5947"/>
            <a:ext cx="8229600" cy="5141108"/>
          </a:xfrm>
        </p:spPr>
        <p:txBody>
          <a:bodyPr>
            <a:normAutofit/>
          </a:bodyPr>
          <a:lstStyle/>
          <a:p>
            <a:pPr marL="0" indent="0" algn="just">
              <a:buNone/>
            </a:pPr>
            <a:r>
              <a:rPr lang="en-CA" sz="3900" b="1" dirty="0" smtClean="0"/>
              <a:t>KAREN </a:t>
            </a:r>
            <a:r>
              <a:rPr lang="en-CA" sz="3900" b="1" dirty="0"/>
              <a:t>[</a:t>
            </a:r>
            <a:r>
              <a:rPr lang="en-CA" sz="3900" b="1" dirty="0" smtClean="0"/>
              <a:t>cymh practitioner</a:t>
            </a:r>
            <a:r>
              <a:rPr lang="en-CA" sz="3900" b="1" dirty="0"/>
              <a:t>]</a:t>
            </a:r>
            <a:r>
              <a:rPr lang="en-CA" sz="3900" b="1" dirty="0" smtClean="0"/>
              <a:t>: </a:t>
            </a:r>
            <a:r>
              <a:rPr lang="en-CA" dirty="0" smtClean="0"/>
              <a:t>I’m </a:t>
            </a:r>
            <a:r>
              <a:rPr lang="en-CA" dirty="0"/>
              <a:t>just not hearing a lot of empathy.  When I get feedback from clients about their experiences with police, </a:t>
            </a:r>
            <a:r>
              <a:rPr lang="en-CA" dirty="0" smtClean="0"/>
              <a:t>I</a:t>
            </a:r>
            <a:r>
              <a:rPr lang="en-CA" dirty="0"/>
              <a:t> </a:t>
            </a:r>
            <a:r>
              <a:rPr lang="en-CA" dirty="0" smtClean="0"/>
              <a:t>sense </a:t>
            </a:r>
            <a:r>
              <a:rPr lang="en-CA" dirty="0"/>
              <a:t>that families want to use the police as a resource, but </a:t>
            </a:r>
            <a:r>
              <a:rPr lang="en-CA" dirty="0" smtClean="0"/>
              <a:t>when </a:t>
            </a:r>
            <a:r>
              <a:rPr lang="en-CA" dirty="0"/>
              <a:t>they’re getting reminders </a:t>
            </a:r>
            <a:r>
              <a:rPr lang="en-CA" dirty="0" smtClean="0"/>
              <a:t>[from police responders] about </a:t>
            </a:r>
            <a:r>
              <a:rPr lang="en-CA" dirty="0"/>
              <a:t>consequences and charges, </a:t>
            </a:r>
            <a:r>
              <a:rPr lang="en-CA" dirty="0" smtClean="0"/>
              <a:t>I </a:t>
            </a:r>
            <a:r>
              <a:rPr lang="en-CA" dirty="0"/>
              <a:t>think it </a:t>
            </a:r>
            <a:r>
              <a:rPr lang="en-CA" dirty="0" smtClean="0"/>
              <a:t>instils </a:t>
            </a:r>
            <a:r>
              <a:rPr lang="en-CA" dirty="0"/>
              <a:t>fear, and then they might be more reluctant to use the </a:t>
            </a:r>
            <a:r>
              <a:rPr lang="en-CA" dirty="0" smtClean="0"/>
              <a:t>police.</a:t>
            </a:r>
          </a:p>
        </p:txBody>
      </p:sp>
      <p:sp>
        <p:nvSpPr>
          <p:cNvPr id="4" name="Slide Number Placeholder 3"/>
          <p:cNvSpPr>
            <a:spLocks noGrp="1"/>
          </p:cNvSpPr>
          <p:nvPr>
            <p:ph type="sldNum" sz="quarter" idx="12"/>
          </p:nvPr>
        </p:nvSpPr>
        <p:spPr/>
        <p:txBody>
          <a:bodyPr/>
          <a:lstStyle/>
          <a:p>
            <a:fld id="{8A7E3E10-48EC-7843-8468-B796332A9411}" type="slidenum">
              <a:rPr lang="en-US" smtClean="0"/>
              <a:t>14</a:t>
            </a:fld>
            <a:endParaRPr lang="en-US" dirty="0"/>
          </a:p>
        </p:txBody>
      </p:sp>
      <p:sp>
        <p:nvSpPr>
          <p:cNvPr id="5" name="Title 1"/>
          <p:cNvSpPr txBox="1">
            <a:spLocks/>
          </p:cNvSpPr>
          <p:nvPr/>
        </p:nvSpPr>
        <p:spPr>
          <a:xfrm>
            <a:off x="457200" y="5218192"/>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600" b="1" u="sng" dirty="0" smtClean="0">
                <a:solidFill>
                  <a:srgbClr val="0000FF"/>
                </a:solidFill>
              </a:rPr>
              <a:t>Category 1. Subtheme 2:</a:t>
            </a:r>
            <a:r>
              <a:rPr lang="en-US" sz="3000" b="1" dirty="0" smtClean="0">
                <a:solidFill>
                  <a:srgbClr val="0000FF"/>
                </a:solidFill>
              </a:rPr>
              <a:t> </a:t>
            </a:r>
            <a:r>
              <a:rPr lang="en-US" sz="3300" b="1" dirty="0" smtClean="0">
                <a:solidFill>
                  <a:srgbClr val="0000FF"/>
                </a:solidFill>
              </a:rPr>
              <a:t>Feeling Respected, Understood and Being Informed (e.g. transparency)</a:t>
            </a:r>
            <a:endParaRPr lang="en-US" sz="3300" b="1" dirty="0">
              <a:solidFill>
                <a:srgbClr val="0000FF"/>
              </a:solidFill>
            </a:endParaRPr>
          </a:p>
        </p:txBody>
      </p:sp>
    </p:spTree>
    <p:extLst>
      <p:ext uri="{BB962C8B-B14F-4D97-AF65-F5344CB8AC3E}">
        <p14:creationId xmlns:p14="http://schemas.microsoft.com/office/powerpoint/2010/main" val="197582613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55313"/>
            <a:ext cx="8229600" cy="1325562"/>
          </a:xfrm>
        </p:spPr>
        <p:txBody>
          <a:bodyPr>
            <a:normAutofit fontScale="90000"/>
          </a:bodyPr>
          <a:lstStyle/>
          <a:p>
            <a:pPr algn="l"/>
            <a:r>
              <a:rPr lang="en-US" sz="2700" b="1" u="sng" dirty="0" smtClean="0">
                <a:solidFill>
                  <a:srgbClr val="0000FF"/>
                </a:solidFill>
              </a:rPr>
              <a:t>Category 2. Subtheme 1:</a:t>
            </a:r>
            <a:r>
              <a:rPr lang="en-US" sz="3100" b="1" dirty="0" smtClean="0">
                <a:solidFill>
                  <a:srgbClr val="0000FF"/>
                </a:solidFill>
              </a:rPr>
              <a:t> </a:t>
            </a:r>
            <a:r>
              <a:rPr lang="en-US" sz="3600" b="1" dirty="0" smtClean="0">
                <a:solidFill>
                  <a:srgbClr val="0000FF"/>
                </a:solidFill>
              </a:rPr>
              <a:t>Tensions between Mental Health VS Police Roles and Mandates</a:t>
            </a:r>
            <a:endParaRPr lang="en-US" b="1" dirty="0">
              <a:solidFill>
                <a:srgbClr val="0000FF"/>
              </a:solidFill>
            </a:endParaRPr>
          </a:p>
        </p:txBody>
      </p:sp>
      <p:sp>
        <p:nvSpPr>
          <p:cNvPr id="3" name="Content Placeholder 2"/>
          <p:cNvSpPr>
            <a:spLocks noGrp="1"/>
          </p:cNvSpPr>
          <p:nvPr>
            <p:ph idx="1"/>
          </p:nvPr>
        </p:nvSpPr>
        <p:spPr>
          <a:xfrm>
            <a:off x="457200" y="263140"/>
            <a:ext cx="8229600" cy="4937047"/>
          </a:xfrm>
        </p:spPr>
        <p:txBody>
          <a:bodyPr>
            <a:normAutofit fontScale="77500" lnSpcReduction="20000"/>
          </a:bodyPr>
          <a:lstStyle/>
          <a:p>
            <a:pPr marL="0" indent="0" algn="just">
              <a:buNone/>
            </a:pPr>
            <a:r>
              <a:rPr lang="en-CA" sz="4100" b="1" dirty="0" smtClean="0"/>
              <a:t>TARA [mother</a:t>
            </a:r>
            <a:r>
              <a:rPr lang="en-CA" sz="4100" b="1" dirty="0"/>
              <a:t>]</a:t>
            </a:r>
            <a:r>
              <a:rPr lang="en-CA" sz="4100" b="1" dirty="0" smtClean="0"/>
              <a:t>:</a:t>
            </a:r>
            <a:r>
              <a:rPr lang="en-CA" dirty="0" smtClean="0"/>
              <a:t>  [While police were responding in the home] I </a:t>
            </a:r>
            <a:r>
              <a:rPr lang="en-CA" dirty="0"/>
              <a:t>fully expected them to take her back up to the </a:t>
            </a:r>
            <a:r>
              <a:rPr lang="en-CA" dirty="0" smtClean="0"/>
              <a:t>hospital [for an emergency assessment for threat of suicide]. </a:t>
            </a:r>
            <a:r>
              <a:rPr lang="en-CA" dirty="0"/>
              <a:t>Anyway, they came back </a:t>
            </a:r>
            <a:r>
              <a:rPr lang="en-CA" dirty="0" smtClean="0"/>
              <a:t>out after </a:t>
            </a:r>
            <a:r>
              <a:rPr lang="en-CA" dirty="0"/>
              <a:t>talking to her for maximum 15 minutes, and the young guy, the younger of the two cops said to me, </a:t>
            </a:r>
            <a:r>
              <a:rPr lang="en-CA" dirty="0" smtClean="0"/>
              <a:t>‘well</a:t>
            </a:r>
            <a:r>
              <a:rPr lang="en-CA" dirty="0"/>
              <a:t>, we’re just going to leave her with you because we don’t think she’s going to do </a:t>
            </a:r>
            <a:r>
              <a:rPr lang="en-CA" dirty="0" smtClean="0"/>
              <a:t>anything’, </a:t>
            </a:r>
            <a:r>
              <a:rPr lang="en-CA" dirty="0"/>
              <a:t>and they handed me the knife back.  And I just looked at them and I really felt like saying, really?  You’ve met this kid for 15 minutes and you don’t think she’s going to act on anything, so you’re just going to leave her here with us? </a:t>
            </a:r>
            <a:r>
              <a:rPr lang="en-CA" dirty="0" smtClean="0"/>
              <a:t>…I </a:t>
            </a:r>
            <a:r>
              <a:rPr lang="en-CA" dirty="0"/>
              <a:t>thought when the police came that this would be the answer, right</a:t>
            </a:r>
            <a:r>
              <a:rPr lang="en-CA" dirty="0" smtClean="0"/>
              <a:t>?...</a:t>
            </a:r>
            <a:r>
              <a:rPr lang="en-CA" dirty="0"/>
              <a:t> why wouldn’t they take her up to the hospital?  I mean, this kid has threatened to hurt herself, she’s threatened to hurt other people in the home</a:t>
            </a:r>
            <a:r>
              <a:rPr lang="en-CA" dirty="0" smtClean="0"/>
              <a:t>.</a:t>
            </a:r>
            <a:r>
              <a:rPr lang="en-CA" dirty="0"/>
              <a:t> </a:t>
            </a:r>
            <a:endParaRPr lang="en-US" dirty="0" smtClean="0"/>
          </a:p>
        </p:txBody>
      </p:sp>
      <p:sp>
        <p:nvSpPr>
          <p:cNvPr id="4" name="Slide Number Placeholder 3"/>
          <p:cNvSpPr>
            <a:spLocks noGrp="1"/>
          </p:cNvSpPr>
          <p:nvPr>
            <p:ph type="sldNum" sz="quarter" idx="12"/>
          </p:nvPr>
        </p:nvSpPr>
        <p:spPr/>
        <p:txBody>
          <a:bodyPr/>
          <a:lstStyle/>
          <a:p>
            <a:fld id="{8A7E3E10-48EC-7843-8468-B796332A9411}" type="slidenum">
              <a:rPr lang="en-US" smtClean="0"/>
              <a:t>15</a:t>
            </a:fld>
            <a:endParaRPr lang="en-US" dirty="0"/>
          </a:p>
        </p:txBody>
      </p:sp>
    </p:spTree>
    <p:extLst>
      <p:ext uri="{BB962C8B-B14F-4D97-AF65-F5344CB8AC3E}">
        <p14:creationId xmlns:p14="http://schemas.microsoft.com/office/powerpoint/2010/main" val="3111465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141"/>
            <a:ext cx="8229600" cy="5092172"/>
          </a:xfrm>
        </p:spPr>
        <p:txBody>
          <a:bodyPr>
            <a:normAutofit fontScale="92500" lnSpcReduction="10000"/>
          </a:bodyPr>
          <a:lstStyle/>
          <a:p>
            <a:pPr marL="0" indent="0" algn="just">
              <a:buNone/>
            </a:pPr>
            <a:r>
              <a:rPr lang="en-CA" sz="3000" b="1" dirty="0" smtClean="0"/>
              <a:t>LUCY [cymh practitioner]:</a:t>
            </a:r>
            <a:r>
              <a:rPr lang="en-CA" sz="3000" dirty="0" smtClean="0"/>
              <a:t>  </a:t>
            </a:r>
            <a:r>
              <a:rPr lang="en-US" sz="2400" dirty="0" smtClean="0"/>
              <a:t>[Describing how mental health and police systems work together]…so </a:t>
            </a:r>
            <a:r>
              <a:rPr lang="en-US" sz="2400" dirty="0"/>
              <a:t>when the police came, it really felt that everything that myself and my coworker had done to kind of bring him to a place where he was </a:t>
            </a:r>
            <a:r>
              <a:rPr lang="en-US" sz="2400" dirty="0" smtClean="0"/>
              <a:t>calm…the </a:t>
            </a:r>
            <a:r>
              <a:rPr lang="en-US" sz="2400" dirty="0"/>
              <a:t>police kind of came in, stormed in, and very much treated him like he was a criminal and dangerous.  In some ways, I understand because we were in a public space, but um, at the time, the youth was really in a place where he would have been very willing to comply and, um, go with them to the </a:t>
            </a:r>
            <a:r>
              <a:rPr lang="en-US" sz="2400" dirty="0" smtClean="0"/>
              <a:t>hospital... and unfortunately I just think that it was a lack of, um, training and just exposure to, um, mental health on the part of the police that they dealt with the situation just very poorly, </a:t>
            </a:r>
            <a:r>
              <a:rPr lang="en-US" sz="2400" dirty="0"/>
              <a:t>and it ended up being just a huge breach in our relationship with the youth, and we didn’t see him for probably two or three </a:t>
            </a:r>
            <a:r>
              <a:rPr lang="en-US" sz="2400" dirty="0" smtClean="0"/>
              <a:t>year…But </a:t>
            </a:r>
            <a:r>
              <a:rPr lang="en-US" sz="2400" dirty="0"/>
              <a:t>I do feel that if that situation had been handled better, not so violently, um, that we </a:t>
            </a:r>
            <a:r>
              <a:rPr lang="en-US" sz="2400" dirty="0" smtClean="0"/>
              <a:t>could </a:t>
            </a:r>
            <a:r>
              <a:rPr lang="en-US" sz="2400" dirty="0"/>
              <a:t>have been a better support for him in his recovery and stabilization as well.</a:t>
            </a:r>
            <a:endParaRPr lang="en-CA" sz="2000" dirty="0"/>
          </a:p>
        </p:txBody>
      </p:sp>
      <p:sp>
        <p:nvSpPr>
          <p:cNvPr id="4" name="Slide Number Placeholder 3"/>
          <p:cNvSpPr>
            <a:spLocks noGrp="1"/>
          </p:cNvSpPr>
          <p:nvPr>
            <p:ph type="sldNum" sz="quarter" idx="12"/>
          </p:nvPr>
        </p:nvSpPr>
        <p:spPr/>
        <p:txBody>
          <a:bodyPr/>
          <a:lstStyle/>
          <a:p>
            <a:fld id="{8A7E3E10-48EC-7843-8468-B796332A9411}" type="slidenum">
              <a:rPr lang="en-US" smtClean="0"/>
              <a:t>16</a:t>
            </a:fld>
            <a:endParaRPr lang="en-US" dirty="0"/>
          </a:p>
        </p:txBody>
      </p:sp>
      <p:sp>
        <p:nvSpPr>
          <p:cNvPr id="6" name="Title 1"/>
          <p:cNvSpPr>
            <a:spLocks noGrp="1"/>
          </p:cNvSpPr>
          <p:nvPr>
            <p:ph type="title"/>
          </p:nvPr>
        </p:nvSpPr>
        <p:spPr>
          <a:xfrm>
            <a:off x="457200" y="5355313"/>
            <a:ext cx="8229600" cy="1325562"/>
          </a:xfrm>
        </p:spPr>
        <p:txBody>
          <a:bodyPr>
            <a:normAutofit fontScale="90000"/>
          </a:bodyPr>
          <a:lstStyle/>
          <a:p>
            <a:pPr algn="l"/>
            <a:r>
              <a:rPr lang="en-US" sz="2700" b="1" u="sng" dirty="0" smtClean="0">
                <a:solidFill>
                  <a:srgbClr val="0000FF"/>
                </a:solidFill>
              </a:rPr>
              <a:t>Category 2. Subtheme 1:</a:t>
            </a:r>
            <a:r>
              <a:rPr lang="en-US" sz="3100" b="1" dirty="0" smtClean="0">
                <a:solidFill>
                  <a:srgbClr val="0000FF"/>
                </a:solidFill>
              </a:rPr>
              <a:t> </a:t>
            </a:r>
            <a:r>
              <a:rPr lang="en-US" sz="3600" b="1" dirty="0" smtClean="0">
                <a:solidFill>
                  <a:srgbClr val="0000FF"/>
                </a:solidFill>
              </a:rPr>
              <a:t>Tensions between Mental Health VS Police Roles  and Mandates</a:t>
            </a:r>
            <a:endParaRPr lang="en-US" b="1" dirty="0">
              <a:solidFill>
                <a:srgbClr val="0000FF"/>
              </a:solidFill>
            </a:endParaRPr>
          </a:p>
        </p:txBody>
      </p:sp>
    </p:spTree>
    <p:extLst>
      <p:ext uri="{BB962C8B-B14F-4D97-AF65-F5344CB8AC3E}">
        <p14:creationId xmlns:p14="http://schemas.microsoft.com/office/powerpoint/2010/main" val="207687876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3403"/>
            <a:ext cx="8229600" cy="4724276"/>
          </a:xfrm>
        </p:spPr>
        <p:txBody>
          <a:bodyPr>
            <a:normAutofit fontScale="92500" lnSpcReduction="20000"/>
          </a:bodyPr>
          <a:lstStyle/>
          <a:p>
            <a:pPr marL="0" indent="0" algn="just">
              <a:buNone/>
            </a:pPr>
            <a:r>
              <a:rPr lang="en-US" sz="4100" b="1" dirty="0" smtClean="0"/>
              <a:t>MARK </a:t>
            </a:r>
            <a:r>
              <a:rPr lang="en-US" sz="4100" b="1" dirty="0"/>
              <a:t>[</a:t>
            </a:r>
            <a:r>
              <a:rPr lang="en-US" sz="4100" b="1" dirty="0" smtClean="0"/>
              <a:t>cymh practitioner]:  </a:t>
            </a:r>
            <a:r>
              <a:rPr lang="en-CA" dirty="0" smtClean="0"/>
              <a:t>Some of them have been very pleasant.  They sit down, they have a conversation with them, and take us aside to hear what’s going on, and then have a conversation with the kids.  And sometimes they can be aggressive, like you need to listen or I’m going to charge you, with the authority--with a strong voice, letting them know this is it, you need to follow through or the next time I’m come, you’re getting arrested, simple as that.  This should not be happening in the house [residential treatment home] and that they’re here to help you.</a:t>
            </a:r>
            <a:endParaRPr lang="en-US" dirty="0" smtClean="0"/>
          </a:p>
        </p:txBody>
      </p:sp>
      <p:sp>
        <p:nvSpPr>
          <p:cNvPr id="4" name="Slide Number Placeholder 3"/>
          <p:cNvSpPr>
            <a:spLocks noGrp="1"/>
          </p:cNvSpPr>
          <p:nvPr>
            <p:ph type="sldNum" sz="quarter" idx="12"/>
          </p:nvPr>
        </p:nvSpPr>
        <p:spPr/>
        <p:txBody>
          <a:bodyPr/>
          <a:lstStyle/>
          <a:p>
            <a:fld id="{8A7E3E10-48EC-7843-8468-B796332A9411}" type="slidenum">
              <a:rPr lang="en-US" smtClean="0"/>
              <a:t>17</a:t>
            </a:fld>
            <a:endParaRPr lang="en-US" dirty="0"/>
          </a:p>
        </p:txBody>
      </p:sp>
      <p:sp>
        <p:nvSpPr>
          <p:cNvPr id="5" name="Title 1"/>
          <p:cNvSpPr txBox="1">
            <a:spLocks/>
          </p:cNvSpPr>
          <p:nvPr/>
        </p:nvSpPr>
        <p:spPr>
          <a:xfrm>
            <a:off x="457200" y="5230121"/>
            <a:ext cx="8229600" cy="1325562"/>
          </a:xfrm>
          <a:prstGeom prst="rect">
            <a:avLst/>
          </a:prstGeom>
        </p:spPr>
        <p:txBody>
          <a:bodyPr vert="horz" lIns="91440" tIns="45720" rIns="91440" bIns="45720" rtlCol="0"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700" b="1" u="sng" dirty="0" smtClean="0">
                <a:solidFill>
                  <a:srgbClr val="0000FF"/>
                </a:solidFill>
              </a:rPr>
              <a:t>Category 2. Subtheme 2:</a:t>
            </a:r>
            <a:r>
              <a:rPr lang="en-US" sz="2700" b="1" dirty="0" smtClean="0">
                <a:solidFill>
                  <a:srgbClr val="0000FF"/>
                </a:solidFill>
              </a:rPr>
              <a:t> </a:t>
            </a:r>
            <a:r>
              <a:rPr lang="en-US" sz="3100" b="1" dirty="0" smtClean="0">
                <a:solidFill>
                  <a:srgbClr val="0000FF"/>
                </a:solidFill>
              </a:rPr>
              <a:t>Police working within their mandates but heavy-handed as a mental health support – is that even their role?</a:t>
            </a:r>
            <a:endParaRPr lang="en-US" b="1" dirty="0">
              <a:solidFill>
                <a:srgbClr val="0000FF"/>
              </a:solidFill>
            </a:endParaRPr>
          </a:p>
        </p:txBody>
      </p:sp>
    </p:spTree>
    <p:extLst>
      <p:ext uri="{BB962C8B-B14F-4D97-AF65-F5344CB8AC3E}">
        <p14:creationId xmlns:p14="http://schemas.microsoft.com/office/powerpoint/2010/main" val="121419694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3402"/>
            <a:ext cx="8229600" cy="4931911"/>
          </a:xfrm>
        </p:spPr>
        <p:txBody>
          <a:bodyPr>
            <a:normAutofit fontScale="85000" lnSpcReduction="20000"/>
          </a:bodyPr>
          <a:lstStyle/>
          <a:p>
            <a:pPr marL="0" indent="0" algn="just">
              <a:buNone/>
            </a:pPr>
            <a:r>
              <a:rPr lang="en-US" sz="4100" b="1" dirty="0" smtClean="0"/>
              <a:t>SARHA [mother, ESL]:  </a:t>
            </a:r>
            <a:r>
              <a:rPr lang="en-CA" dirty="0"/>
              <a:t>It was for my son, it was negative experience because before that, he wasn’t afraid from the police.  But because they told him, </a:t>
            </a:r>
            <a:r>
              <a:rPr lang="en-CA" dirty="0" smtClean="0"/>
              <a:t>‘you </a:t>
            </a:r>
            <a:r>
              <a:rPr lang="en-CA" dirty="0"/>
              <a:t>have to leave now either in our--in the police car or in the car of the </a:t>
            </a:r>
            <a:r>
              <a:rPr lang="en-CA" dirty="0" smtClean="0"/>
              <a:t>shelter’, </a:t>
            </a:r>
            <a:r>
              <a:rPr lang="en-CA" dirty="0"/>
              <a:t>he was frightened from them.  Yes, he was frightened, </a:t>
            </a:r>
            <a:r>
              <a:rPr lang="en-CA" dirty="0" smtClean="0"/>
              <a:t>and</a:t>
            </a:r>
            <a:r>
              <a:rPr lang="en-CA" dirty="0"/>
              <a:t> </a:t>
            </a:r>
            <a:r>
              <a:rPr lang="en-CA" dirty="0" smtClean="0"/>
              <a:t>–he </a:t>
            </a:r>
            <a:r>
              <a:rPr lang="en-CA" dirty="0"/>
              <a:t>told me after that, he thinks that the police should support him, because--but now, they forced him for--to do things, it’s so difficult for him</a:t>
            </a:r>
            <a:r>
              <a:rPr lang="en-CA" dirty="0" smtClean="0"/>
              <a:t>.</a:t>
            </a:r>
          </a:p>
          <a:p>
            <a:pPr marL="0" indent="0" algn="just">
              <a:buNone/>
            </a:pPr>
            <a:endParaRPr lang="en-CA" dirty="0"/>
          </a:p>
          <a:p>
            <a:pPr marL="0" indent="0" algn="just">
              <a:buNone/>
            </a:pPr>
            <a:r>
              <a:rPr lang="en-CA" sz="2800" i="1" dirty="0" smtClean="0"/>
              <a:t>[refugee, possible war trauma, querying depression/suicidal ideation and anxiety (school avoidance and hearing voices) * child being moved from shelter to motel by shelter system, child had panic attack and refused to leave and police called for assistance]</a:t>
            </a:r>
          </a:p>
        </p:txBody>
      </p:sp>
      <p:sp>
        <p:nvSpPr>
          <p:cNvPr id="4" name="Slide Number Placeholder 3"/>
          <p:cNvSpPr>
            <a:spLocks noGrp="1"/>
          </p:cNvSpPr>
          <p:nvPr>
            <p:ph type="sldNum" sz="quarter" idx="12"/>
          </p:nvPr>
        </p:nvSpPr>
        <p:spPr/>
        <p:txBody>
          <a:bodyPr/>
          <a:lstStyle/>
          <a:p>
            <a:fld id="{8A7E3E10-48EC-7843-8468-B796332A9411}" type="slidenum">
              <a:rPr lang="en-US" smtClean="0"/>
              <a:t>18</a:t>
            </a:fld>
            <a:endParaRPr lang="en-US" dirty="0"/>
          </a:p>
        </p:txBody>
      </p:sp>
      <p:sp>
        <p:nvSpPr>
          <p:cNvPr id="5" name="Title 1"/>
          <p:cNvSpPr txBox="1">
            <a:spLocks/>
          </p:cNvSpPr>
          <p:nvPr/>
        </p:nvSpPr>
        <p:spPr>
          <a:xfrm>
            <a:off x="457200" y="5310745"/>
            <a:ext cx="8229600" cy="1325562"/>
          </a:xfrm>
          <a:prstGeom prst="rect">
            <a:avLst/>
          </a:prstGeom>
        </p:spPr>
        <p:txBody>
          <a:bodyPr vert="horz" lIns="91440" tIns="45720" rIns="91440" bIns="45720" rtlCol="0"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700" b="1" u="sng" dirty="0" smtClean="0">
                <a:solidFill>
                  <a:srgbClr val="0000FF"/>
                </a:solidFill>
              </a:rPr>
              <a:t>Category 2. Subtheme 2:</a:t>
            </a:r>
            <a:r>
              <a:rPr lang="en-US" sz="2700" b="1" dirty="0" smtClean="0">
                <a:solidFill>
                  <a:srgbClr val="0000FF"/>
                </a:solidFill>
              </a:rPr>
              <a:t> </a:t>
            </a:r>
            <a:r>
              <a:rPr lang="en-US" sz="3100" b="1" dirty="0" smtClean="0">
                <a:solidFill>
                  <a:srgbClr val="0000FF"/>
                </a:solidFill>
              </a:rPr>
              <a:t>Police working within their mandates but heavy-handed as a mental health support – is that even their role?</a:t>
            </a:r>
            <a:endParaRPr lang="en-US" b="1" dirty="0">
              <a:solidFill>
                <a:srgbClr val="0000FF"/>
              </a:solidFill>
            </a:endParaRPr>
          </a:p>
        </p:txBody>
      </p:sp>
    </p:spTree>
    <p:extLst>
      <p:ext uri="{BB962C8B-B14F-4D97-AF65-F5344CB8AC3E}">
        <p14:creationId xmlns:p14="http://schemas.microsoft.com/office/powerpoint/2010/main" val="266283191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56285"/>
          </a:xfrm>
          <a:prstGeom prst="round2DiagRect">
            <a:avLst/>
          </a:prstGeom>
          <a:solidFill>
            <a:srgbClr val="92D66A"/>
          </a:solidFill>
        </p:spPr>
        <p:txBody>
          <a:bodyPr>
            <a:normAutofit/>
          </a:bodyPr>
          <a:lstStyle/>
          <a:p>
            <a:r>
              <a:rPr lang="en-US" dirty="0"/>
              <a:t>Conclusions and Implications</a:t>
            </a:r>
          </a:p>
        </p:txBody>
      </p:sp>
      <p:sp>
        <p:nvSpPr>
          <p:cNvPr id="3" name="Content Placeholder 2"/>
          <p:cNvSpPr>
            <a:spLocks noGrp="1"/>
          </p:cNvSpPr>
          <p:nvPr>
            <p:ph idx="1"/>
          </p:nvPr>
        </p:nvSpPr>
        <p:spPr>
          <a:xfrm>
            <a:off x="457200" y="1406769"/>
            <a:ext cx="8229600" cy="4949581"/>
          </a:xfrm>
        </p:spPr>
        <p:txBody>
          <a:bodyPr>
            <a:normAutofit lnSpcReduction="10000"/>
          </a:bodyPr>
          <a:lstStyle/>
          <a:p>
            <a:r>
              <a:rPr lang="en-US" dirty="0"/>
              <a:t>Impact of competing views about children and youth, childhood, distress in childhood and roles and mandates of </a:t>
            </a:r>
            <a:r>
              <a:rPr lang="en-US" dirty="0" smtClean="0"/>
              <a:t>policing</a:t>
            </a:r>
            <a:endParaRPr lang="en-US" dirty="0"/>
          </a:p>
          <a:p>
            <a:endParaRPr lang="en-US" dirty="0"/>
          </a:p>
          <a:p>
            <a:r>
              <a:rPr lang="en-CA" dirty="0"/>
              <a:t>Adopting an </a:t>
            </a:r>
            <a:r>
              <a:rPr lang="en-CA" dirty="0" smtClean="0"/>
              <a:t>anti</a:t>
            </a:r>
            <a:r>
              <a:rPr lang="en-CA" dirty="0"/>
              <a:t>-stigma </a:t>
            </a:r>
            <a:r>
              <a:rPr lang="en-CA" dirty="0" smtClean="0"/>
              <a:t>approach </a:t>
            </a:r>
            <a:r>
              <a:rPr lang="en-CA" dirty="0"/>
              <a:t>to </a:t>
            </a:r>
            <a:r>
              <a:rPr lang="en-CA" dirty="0" smtClean="0"/>
              <a:t>crisis </a:t>
            </a:r>
            <a:r>
              <a:rPr lang="en-CA" dirty="0"/>
              <a:t>and </a:t>
            </a:r>
            <a:r>
              <a:rPr lang="en-CA" dirty="0" smtClean="0"/>
              <a:t>police </a:t>
            </a:r>
            <a:r>
              <a:rPr lang="en-CA" dirty="0"/>
              <a:t>s</a:t>
            </a:r>
            <a:r>
              <a:rPr lang="en-CA" dirty="0" smtClean="0"/>
              <a:t>ervices </a:t>
            </a:r>
            <a:endParaRPr lang="en-CA" dirty="0"/>
          </a:p>
          <a:p>
            <a:endParaRPr lang="en-CA" dirty="0"/>
          </a:p>
          <a:p>
            <a:r>
              <a:rPr lang="en-CA" dirty="0"/>
              <a:t>Completing the analysis of the pilot and starting a new project:</a:t>
            </a:r>
          </a:p>
          <a:p>
            <a:pPr marL="457200" lvl="1" indent="0">
              <a:buNone/>
            </a:pPr>
            <a:r>
              <a:rPr lang="en-CA" sz="2600" b="1" dirty="0" smtClean="0">
                <a:solidFill>
                  <a:srgbClr val="FF0000"/>
                </a:solidFill>
              </a:rPr>
              <a:t>*</a:t>
            </a:r>
            <a:r>
              <a:rPr lang="en-CA" sz="2600" b="1" dirty="0">
                <a:solidFill>
                  <a:srgbClr val="FF0000"/>
                </a:solidFill>
              </a:rPr>
              <a:t>* HANDOUT</a:t>
            </a:r>
          </a:p>
        </p:txBody>
      </p:sp>
      <p:sp>
        <p:nvSpPr>
          <p:cNvPr id="4" name="Slide Number Placeholder 3"/>
          <p:cNvSpPr>
            <a:spLocks noGrp="1"/>
          </p:cNvSpPr>
          <p:nvPr>
            <p:ph type="sldNum" sz="quarter" idx="12"/>
          </p:nvPr>
        </p:nvSpPr>
        <p:spPr/>
        <p:txBody>
          <a:bodyPr/>
          <a:lstStyle/>
          <a:p>
            <a:fld id="{8A7E3E10-48EC-7843-8468-B796332A9411}" type="slidenum">
              <a:rPr lang="en-US" smtClean="0"/>
              <a:t>19</a:t>
            </a:fld>
            <a:endParaRPr lang="en-US" dirty="0"/>
          </a:p>
        </p:txBody>
      </p:sp>
    </p:spTree>
    <p:extLst>
      <p:ext uri="{BB962C8B-B14F-4D97-AF65-F5344CB8AC3E}">
        <p14:creationId xmlns:p14="http://schemas.microsoft.com/office/powerpoint/2010/main" val="11882667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ound2DiagRect">
            <a:avLst/>
          </a:prstGeom>
          <a:solidFill>
            <a:srgbClr val="92D66A"/>
          </a:solidFill>
        </p:spPr>
        <p:txBody>
          <a:bodyPr/>
          <a:lstStyle/>
          <a:p>
            <a:r>
              <a:rPr lang="en-US" dirty="0"/>
              <a:t>Today</a:t>
            </a:r>
          </a:p>
        </p:txBody>
      </p:sp>
      <p:sp>
        <p:nvSpPr>
          <p:cNvPr id="3" name="Content Placeholder 2"/>
          <p:cNvSpPr>
            <a:spLocks noGrp="1"/>
          </p:cNvSpPr>
          <p:nvPr>
            <p:ph idx="1"/>
          </p:nvPr>
        </p:nvSpPr>
        <p:spPr>
          <a:xfrm>
            <a:off x="457200" y="1600201"/>
            <a:ext cx="7972132" cy="4756150"/>
          </a:xfrm>
        </p:spPr>
        <p:txBody>
          <a:bodyPr>
            <a:normAutofit/>
          </a:bodyPr>
          <a:lstStyle/>
          <a:p>
            <a:r>
              <a:rPr lang="en-US" dirty="0" smtClean="0"/>
              <a:t>Background </a:t>
            </a:r>
            <a:r>
              <a:rPr lang="en-US" dirty="0"/>
              <a:t>to the Issue</a:t>
            </a:r>
          </a:p>
          <a:p>
            <a:endParaRPr lang="en-US" dirty="0"/>
          </a:p>
          <a:p>
            <a:r>
              <a:rPr lang="en-US" dirty="0"/>
              <a:t>Research Purpose and Methods</a:t>
            </a:r>
          </a:p>
          <a:p>
            <a:pPr marL="0" indent="0">
              <a:buNone/>
            </a:pPr>
            <a:endParaRPr lang="en-US" dirty="0"/>
          </a:p>
          <a:p>
            <a:r>
              <a:rPr lang="en-US" dirty="0"/>
              <a:t>Preliminary Outcomes</a:t>
            </a:r>
          </a:p>
          <a:p>
            <a:endParaRPr lang="en-US" dirty="0"/>
          </a:p>
          <a:p>
            <a:r>
              <a:rPr lang="en-US" dirty="0"/>
              <a:t>Conclusions and Implications </a:t>
            </a:r>
            <a:r>
              <a:rPr lang="en-US" sz="2200" b="1" i="1" dirty="0">
                <a:solidFill>
                  <a:srgbClr val="FF0000"/>
                </a:solidFill>
              </a:rPr>
              <a:t>(hand-out)</a:t>
            </a:r>
          </a:p>
        </p:txBody>
      </p:sp>
      <p:sp>
        <p:nvSpPr>
          <p:cNvPr id="4" name="Slide Number Placeholder 3"/>
          <p:cNvSpPr>
            <a:spLocks noGrp="1"/>
          </p:cNvSpPr>
          <p:nvPr>
            <p:ph type="sldNum" sz="quarter" idx="12"/>
          </p:nvPr>
        </p:nvSpPr>
        <p:spPr/>
        <p:txBody>
          <a:bodyPr/>
          <a:lstStyle/>
          <a:p>
            <a:fld id="{8A7E3E10-48EC-7843-8468-B796332A9411}" type="slidenum">
              <a:rPr lang="en-US" smtClean="0"/>
              <a:t>2</a:t>
            </a:fld>
            <a:endParaRPr lang="en-US" dirty="0"/>
          </a:p>
        </p:txBody>
      </p:sp>
      <p:pic>
        <p:nvPicPr>
          <p:cNvPr id="5" name="Picture 4">
            <a:hlinkClick r:id="rId3"/>
          </p:cNvPr>
          <p:cNvPicPr/>
          <p:nvPr/>
        </p:nvPicPr>
        <p:blipFill>
          <a:blip r:embed="rId4">
            <a:extLst>
              <a:ext uri="{BEBA8EAE-BF5A-486C-A8C5-ECC9F3942E4B}">
                <a14:imgProps xmlns:a14="http://schemas.microsoft.com/office/drawing/2010/main">
                  <a14:imgLayer r:embed="rId5">
                    <a14:imgEffect>
                      <a14:backgroundRemoval t="52" b="100000" l="1974" r="99248"/>
                    </a14:imgEffect>
                  </a14:imgLayer>
                </a14:imgProps>
              </a:ext>
              <a:ext uri="{28A0092B-C50C-407E-A947-70E740481C1C}">
                <a14:useLocalDpi xmlns:a14="http://schemas.microsoft.com/office/drawing/2010/main" val="0"/>
              </a:ext>
            </a:extLst>
          </a:blip>
          <a:srcRect/>
          <a:stretch>
            <a:fillRect/>
          </a:stretch>
        </p:blipFill>
        <p:spPr bwMode="auto">
          <a:xfrm rot="565720">
            <a:off x="6614743" y="2103024"/>
            <a:ext cx="1592851" cy="2838450"/>
          </a:xfrm>
          <a:prstGeom prst="rect">
            <a:avLst/>
          </a:prstGeom>
          <a:noFill/>
          <a:ln>
            <a:noFill/>
          </a:ln>
        </p:spPr>
      </p:pic>
    </p:spTree>
    <p:extLst>
      <p:ext uri="{BB962C8B-B14F-4D97-AF65-F5344CB8AC3E}">
        <p14:creationId xmlns:p14="http://schemas.microsoft.com/office/powerpoint/2010/main" val="16380060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769"/>
            <a:ext cx="8229600" cy="1113689"/>
          </a:xfrm>
          <a:prstGeom prst="round2SameRect">
            <a:avLst/>
          </a:prstGeom>
          <a:solidFill>
            <a:srgbClr val="92D66A"/>
          </a:solidFill>
        </p:spPr>
        <p:txBody>
          <a:bodyPr>
            <a:normAutofit/>
          </a:bodyPr>
          <a:lstStyle/>
          <a:p>
            <a:r>
              <a:rPr lang="en-US" dirty="0"/>
              <a:t>Background to the Issue</a:t>
            </a:r>
          </a:p>
        </p:txBody>
      </p:sp>
      <p:sp>
        <p:nvSpPr>
          <p:cNvPr id="3" name="Content Placeholder 2"/>
          <p:cNvSpPr>
            <a:spLocks noGrp="1"/>
          </p:cNvSpPr>
          <p:nvPr>
            <p:ph idx="1"/>
          </p:nvPr>
        </p:nvSpPr>
        <p:spPr>
          <a:xfrm>
            <a:off x="457200" y="1444625"/>
            <a:ext cx="8229600" cy="5276601"/>
          </a:xfrm>
        </p:spPr>
        <p:txBody>
          <a:bodyPr>
            <a:normAutofit fontScale="77500" lnSpcReduction="20000"/>
          </a:bodyPr>
          <a:lstStyle/>
          <a:p>
            <a:r>
              <a:rPr lang="en-US" dirty="0"/>
              <a:t>Limited scholarship about child and youth mental health </a:t>
            </a:r>
            <a:endParaRPr lang="en-US" dirty="0" smtClean="0"/>
          </a:p>
          <a:p>
            <a:pPr marL="0" indent="0">
              <a:buNone/>
            </a:pPr>
            <a:r>
              <a:rPr lang="en-US" sz="3100" i="1" dirty="0"/>
              <a:t>	</a:t>
            </a:r>
            <a:r>
              <a:rPr lang="en-US" sz="3100" i="1" dirty="0" smtClean="0"/>
              <a:t>*</a:t>
            </a:r>
            <a:r>
              <a:rPr lang="en-US" sz="3100" i="1" dirty="0"/>
              <a:t>* research is primarily on the experiences of adults</a:t>
            </a:r>
            <a:endParaRPr lang="en-US" i="1" dirty="0"/>
          </a:p>
          <a:p>
            <a:endParaRPr lang="en-US" dirty="0"/>
          </a:p>
          <a:p>
            <a:r>
              <a:rPr lang="en-CA" dirty="0"/>
              <a:t>Studies explored: </a:t>
            </a:r>
          </a:p>
          <a:p>
            <a:pPr marL="971550" lvl="1" indent="-514350">
              <a:buFont typeface="+mj-lt"/>
              <a:buAutoNum type="alphaLcParenR"/>
            </a:pPr>
            <a:r>
              <a:rPr lang="en-CA" sz="2600" dirty="0"/>
              <a:t>Perceptions adults have of police and police interactions</a:t>
            </a:r>
          </a:p>
          <a:p>
            <a:pPr marL="971550" lvl="1" indent="-514350">
              <a:buFont typeface="+mj-lt"/>
              <a:buAutoNum type="alphaLcParenR"/>
            </a:pPr>
            <a:r>
              <a:rPr lang="en-CA" sz="2600" dirty="0"/>
              <a:t>Detailing the mental health training police officers receive</a:t>
            </a:r>
          </a:p>
          <a:p>
            <a:pPr marL="971550" lvl="1" indent="-514350">
              <a:buFont typeface="+mj-lt"/>
              <a:buAutoNum type="alphaLcParenR"/>
            </a:pPr>
            <a:r>
              <a:rPr lang="en-CA" sz="2600" dirty="0"/>
              <a:t>Examining the human rights implications of police involvement</a:t>
            </a:r>
          </a:p>
          <a:p>
            <a:endParaRPr lang="en-CA" dirty="0"/>
          </a:p>
          <a:p>
            <a:r>
              <a:rPr lang="en-CA" dirty="0"/>
              <a:t>Main concerns with using police for (adult) mental health support are:</a:t>
            </a:r>
          </a:p>
          <a:p>
            <a:pPr lvl="1"/>
            <a:r>
              <a:rPr lang="en-CA" dirty="0"/>
              <a:t>Criminalization of mental illness and of persons deemed to have a mental illness </a:t>
            </a:r>
            <a:r>
              <a:rPr lang="en-CA" sz="2600" i="1" dirty="0"/>
              <a:t>** cited as major form of structural discrimination</a:t>
            </a:r>
            <a:endParaRPr lang="en-CA" i="1" dirty="0"/>
          </a:p>
          <a:p>
            <a:pPr lvl="1"/>
            <a:r>
              <a:rPr lang="en-CA" dirty="0"/>
              <a:t>Inappropriate or excessive use of force </a:t>
            </a:r>
            <a:r>
              <a:rPr lang="en-CA" sz="2600" i="1" dirty="0"/>
              <a:t>** extreme situations result in deaths</a:t>
            </a:r>
            <a:endParaRPr lang="en-US" i="1" dirty="0"/>
          </a:p>
        </p:txBody>
      </p:sp>
      <p:sp>
        <p:nvSpPr>
          <p:cNvPr id="4" name="Slide Number Placeholder 3"/>
          <p:cNvSpPr>
            <a:spLocks noGrp="1"/>
          </p:cNvSpPr>
          <p:nvPr>
            <p:ph type="sldNum" sz="quarter" idx="12"/>
          </p:nvPr>
        </p:nvSpPr>
        <p:spPr/>
        <p:txBody>
          <a:bodyPr/>
          <a:lstStyle/>
          <a:p>
            <a:fld id="{8A7E3E10-48EC-7843-8468-B796332A9411}" type="slidenum">
              <a:rPr lang="en-US" smtClean="0"/>
              <a:t>3</a:t>
            </a:fld>
            <a:endParaRPr lang="en-US" dirty="0"/>
          </a:p>
        </p:txBody>
      </p:sp>
    </p:spTree>
    <p:extLst>
      <p:ext uri="{BB962C8B-B14F-4D97-AF65-F5344CB8AC3E}">
        <p14:creationId xmlns:p14="http://schemas.microsoft.com/office/powerpoint/2010/main" val="428059254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ound2DiagRect">
            <a:avLst/>
          </a:prstGeom>
          <a:solidFill>
            <a:srgbClr val="92D66A"/>
          </a:solidFill>
        </p:spPr>
        <p:txBody>
          <a:bodyPr/>
          <a:lstStyle/>
          <a:p>
            <a:r>
              <a:rPr lang="en-US" dirty="0"/>
              <a:t>Research Purpose</a:t>
            </a:r>
          </a:p>
        </p:txBody>
      </p:sp>
      <p:sp>
        <p:nvSpPr>
          <p:cNvPr id="3" name="Content Placeholder 2"/>
          <p:cNvSpPr>
            <a:spLocks noGrp="1"/>
          </p:cNvSpPr>
          <p:nvPr>
            <p:ph idx="1"/>
          </p:nvPr>
        </p:nvSpPr>
        <p:spPr>
          <a:xfrm>
            <a:off x="457200" y="1600200"/>
            <a:ext cx="8229600" cy="4925646"/>
          </a:xfrm>
        </p:spPr>
        <p:txBody>
          <a:bodyPr>
            <a:normAutofit fontScale="85000" lnSpcReduction="20000"/>
          </a:bodyPr>
          <a:lstStyle/>
          <a:p>
            <a:pPr>
              <a:buFont typeface="Wingdings" charset="2"/>
              <a:buChar char="Ø"/>
            </a:pPr>
            <a:r>
              <a:rPr lang="en-CA" sz="3300" dirty="0"/>
              <a:t>To explore the lived experiences children and youth involved with the mental health system, and their caregivers, have of police encounters</a:t>
            </a:r>
          </a:p>
          <a:p>
            <a:pPr marL="0" indent="0">
              <a:buNone/>
            </a:pPr>
            <a:endParaRPr lang="en-CA" u="sng" dirty="0"/>
          </a:p>
          <a:p>
            <a:pPr marL="800100" lvl="2" indent="0">
              <a:buNone/>
            </a:pPr>
            <a:r>
              <a:rPr lang="en-CA" sz="2800" u="sng" dirty="0"/>
              <a:t>Community Collaborators:</a:t>
            </a:r>
            <a:r>
              <a:rPr lang="en-CA" sz="2800" dirty="0"/>
              <a:t>  </a:t>
            </a:r>
          </a:p>
          <a:p>
            <a:pPr marL="800100" lvl="2" indent="0">
              <a:buNone/>
            </a:pPr>
            <a:r>
              <a:rPr lang="en-CA" sz="2800" b="1" dirty="0">
                <a:solidFill>
                  <a:srgbClr val="0000FF"/>
                </a:solidFill>
              </a:rPr>
              <a:t>Peel Children’s Centre </a:t>
            </a:r>
            <a:r>
              <a:rPr lang="en-CA" sz="2800" dirty="0"/>
              <a:t>and </a:t>
            </a:r>
            <a:r>
              <a:rPr lang="en-CA" sz="2800" b="1" dirty="0">
                <a:solidFill>
                  <a:srgbClr val="0000FF"/>
                </a:solidFill>
              </a:rPr>
              <a:t>Nexus Youth Services</a:t>
            </a:r>
          </a:p>
          <a:p>
            <a:pPr lvl="2"/>
            <a:endParaRPr lang="en-CA" dirty="0"/>
          </a:p>
          <a:p>
            <a:pPr marL="1314450" lvl="3" indent="0">
              <a:buNone/>
            </a:pPr>
            <a:r>
              <a:rPr lang="en-CA" dirty="0"/>
              <a:t>		</a:t>
            </a:r>
            <a:r>
              <a:rPr lang="en-CA" u="sng" dirty="0"/>
              <a:t>Funding:</a:t>
            </a:r>
            <a:r>
              <a:rPr lang="en-CA" dirty="0"/>
              <a:t> </a:t>
            </a:r>
          </a:p>
          <a:p>
            <a:pPr marL="2743200" lvl="5" indent="-514350">
              <a:buFont typeface="+mj-lt"/>
              <a:buAutoNum type="arabicParenR"/>
            </a:pPr>
            <a:r>
              <a:rPr lang="en-CA" sz="2400" dirty="0"/>
              <a:t>SSHRC Small Research Grant, York University</a:t>
            </a:r>
          </a:p>
          <a:p>
            <a:pPr marL="2743200" lvl="5" indent="-514350">
              <a:buFont typeface="+mj-lt"/>
              <a:buAutoNum type="arabicParenR"/>
            </a:pPr>
            <a:r>
              <a:rPr lang="en-CA" sz="2400" dirty="0"/>
              <a:t>Faculty of Liberal Arts and Professional Studies, Minor Research Grant</a:t>
            </a:r>
          </a:p>
          <a:p>
            <a:pPr marL="0" indent="0">
              <a:buNone/>
            </a:pPr>
            <a:endParaRPr lang="en-US" sz="1900" i="1" dirty="0"/>
          </a:p>
          <a:p>
            <a:pPr marL="0" indent="0" algn="ctr">
              <a:buNone/>
            </a:pPr>
            <a:endParaRPr lang="en-US" sz="2100" i="1" dirty="0"/>
          </a:p>
          <a:p>
            <a:pPr marL="0" indent="0" algn="ctr">
              <a:buNone/>
            </a:pPr>
            <a:r>
              <a:rPr lang="en-US" sz="1900" i="1" dirty="0"/>
              <a:t>Ethics clearance obtained through </a:t>
            </a:r>
          </a:p>
          <a:p>
            <a:pPr marL="0" indent="0" algn="ctr">
              <a:buNone/>
            </a:pPr>
            <a:r>
              <a:rPr lang="en-US" sz="1900" i="1" dirty="0"/>
              <a:t>Research Ethics Office, York University and community partners</a:t>
            </a:r>
            <a:endParaRPr lang="en-US" sz="2100" i="1" dirty="0"/>
          </a:p>
        </p:txBody>
      </p:sp>
      <p:sp>
        <p:nvSpPr>
          <p:cNvPr id="4" name="Slide Number Placeholder 3"/>
          <p:cNvSpPr>
            <a:spLocks noGrp="1"/>
          </p:cNvSpPr>
          <p:nvPr>
            <p:ph type="sldNum" sz="quarter" idx="12"/>
          </p:nvPr>
        </p:nvSpPr>
        <p:spPr/>
        <p:txBody>
          <a:bodyPr/>
          <a:lstStyle/>
          <a:p>
            <a:fld id="{8A7E3E10-48EC-7843-8468-B796332A9411}" type="slidenum">
              <a:rPr lang="en-US" smtClean="0"/>
              <a:t>4</a:t>
            </a:fld>
            <a:endParaRPr lang="en-US" dirty="0"/>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613280" y="4615409"/>
            <a:ext cx="937133" cy="455042"/>
          </a:xfrm>
          <a:prstGeom prst="rect">
            <a:avLst/>
          </a:prstGeom>
          <a:noFill/>
        </p:spPr>
      </p:pic>
    </p:spTree>
    <p:extLst>
      <p:ext uri="{BB962C8B-B14F-4D97-AF65-F5344CB8AC3E}">
        <p14:creationId xmlns:p14="http://schemas.microsoft.com/office/powerpoint/2010/main" val="348752236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6486"/>
            <a:ext cx="8229600" cy="897670"/>
          </a:xfrm>
        </p:spPr>
        <p:txBody>
          <a:bodyPr/>
          <a:lstStyle/>
          <a:p>
            <a:pPr algn="l"/>
            <a:r>
              <a:rPr lang="en-US" b="1" dirty="0"/>
              <a:t>Methods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42609733"/>
              </p:ext>
            </p:extLst>
          </p:nvPr>
        </p:nvGraphicFramePr>
        <p:xfrm>
          <a:off x="457200" y="1172308"/>
          <a:ext cx="8229600" cy="5177692"/>
        </p:xfrm>
        <a:graphic>
          <a:graphicData uri="http://schemas.openxmlformats.org/drawingml/2006/table">
            <a:tbl>
              <a:tblPr firstRow="1" bandRow="1">
                <a:tableStyleId>{2D5ABB26-0587-4C30-8999-92F81FD0307C}</a:tableStyleId>
              </a:tblPr>
              <a:tblGrid>
                <a:gridCol w="2883877">
                  <a:extLst>
                    <a:ext uri="{9D8B030D-6E8A-4147-A177-3AD203B41FA5}">
                      <a16:colId xmlns:a16="http://schemas.microsoft.com/office/drawing/2014/main" xmlns="" val="20000"/>
                    </a:ext>
                  </a:extLst>
                </a:gridCol>
                <a:gridCol w="5345723">
                  <a:extLst>
                    <a:ext uri="{9D8B030D-6E8A-4147-A177-3AD203B41FA5}">
                      <a16:colId xmlns:a16="http://schemas.microsoft.com/office/drawing/2014/main" xmlns="" val="20001"/>
                    </a:ext>
                  </a:extLst>
                </a:gridCol>
              </a:tblGrid>
              <a:tr h="976923">
                <a:tc>
                  <a:txBody>
                    <a:bodyPr/>
                    <a:lstStyle/>
                    <a:p>
                      <a:r>
                        <a:rPr lang="en-US" sz="2400" b="1" dirty="0"/>
                        <a:t>Qualitative</a:t>
                      </a:r>
                      <a:r>
                        <a:rPr lang="en-US" sz="2400" b="1" baseline="0" dirty="0"/>
                        <a:t> Approach</a:t>
                      </a:r>
                      <a:endParaRPr lang="en-US" sz="24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400" b="1" dirty="0"/>
                        <a:t>Narrative Study </a:t>
                      </a:r>
                      <a:r>
                        <a:rPr lang="en-US" sz="2400" dirty="0"/>
                        <a:t>– exploring lived experiences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0"/>
                  </a:ext>
                </a:extLst>
              </a:tr>
              <a:tr h="3184769">
                <a:tc>
                  <a:txBody>
                    <a:bodyPr/>
                    <a:lstStyle/>
                    <a:p>
                      <a:r>
                        <a:rPr lang="en-US" sz="2400" b="1" dirty="0"/>
                        <a:t>Data Collection</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400" b="1" dirty="0"/>
                        <a:t>In-depth,</a:t>
                      </a:r>
                      <a:r>
                        <a:rPr lang="en-US" sz="2400" b="1" baseline="0" dirty="0"/>
                        <a:t> semi-structured interviews</a:t>
                      </a:r>
                    </a:p>
                    <a:p>
                      <a:endParaRPr lang="en-US" sz="2400" baseline="0" dirty="0"/>
                    </a:p>
                    <a:p>
                      <a:pPr marL="342900" indent="-342900">
                        <a:buFont typeface="+mj-lt"/>
                        <a:buAutoNum type="arabicPeriod"/>
                      </a:pPr>
                      <a:r>
                        <a:rPr lang="en-US" sz="2400" b="1" baseline="0" dirty="0"/>
                        <a:t>Caregivers</a:t>
                      </a:r>
                      <a:r>
                        <a:rPr lang="en-US" sz="2400" baseline="0" dirty="0"/>
                        <a:t> (i.e. parents guardians) with child between 12-24 years old involved with mental health systems and a history of police involvement</a:t>
                      </a:r>
                    </a:p>
                    <a:p>
                      <a:pPr marL="342900" indent="-342900">
                        <a:buFont typeface="+mj-lt"/>
                        <a:buAutoNum type="arabicPeriod"/>
                      </a:pPr>
                      <a:endParaRPr lang="en-US" sz="2400" baseline="0" dirty="0"/>
                    </a:p>
                    <a:p>
                      <a:pPr marL="342900" indent="-342900">
                        <a:buFont typeface="+mj-lt"/>
                        <a:buAutoNum type="arabicPeriod"/>
                      </a:pPr>
                      <a:r>
                        <a:rPr lang="en-US" sz="2400" b="1" baseline="0" dirty="0"/>
                        <a:t>Frontline mental health practitioners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1"/>
                  </a:ext>
                </a:extLst>
              </a:tr>
              <a:tr h="1016000">
                <a:tc>
                  <a:txBody>
                    <a:bodyPr/>
                    <a:lstStyle/>
                    <a:p>
                      <a:r>
                        <a:rPr lang="en-US" sz="2400" b="1" dirty="0"/>
                        <a:t>Data Analysis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400" b="1" dirty="0"/>
                        <a:t>Thematic content analysis </a:t>
                      </a:r>
                      <a:r>
                        <a:rPr lang="en-US" sz="2400" dirty="0"/>
                        <a:t>based on principles</a:t>
                      </a:r>
                      <a:r>
                        <a:rPr lang="en-US" sz="2400" baseline="0" dirty="0"/>
                        <a:t> (steps)</a:t>
                      </a:r>
                      <a:r>
                        <a:rPr lang="en-US" sz="2400" dirty="0"/>
                        <a:t> for </a:t>
                      </a:r>
                      <a:r>
                        <a:rPr lang="en-US" sz="2400" b="1" dirty="0"/>
                        <a:t>grounded</a:t>
                      </a:r>
                      <a:r>
                        <a:rPr lang="en-US" sz="2400" b="1" baseline="0" dirty="0"/>
                        <a:t> theory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4" name="Slide Number Placeholder 3"/>
          <p:cNvSpPr>
            <a:spLocks noGrp="1"/>
          </p:cNvSpPr>
          <p:nvPr>
            <p:ph type="sldNum" sz="quarter" idx="12"/>
          </p:nvPr>
        </p:nvSpPr>
        <p:spPr/>
        <p:txBody>
          <a:bodyPr/>
          <a:lstStyle/>
          <a:p>
            <a:fld id="{8A7E3E10-48EC-7843-8468-B796332A9411}" type="slidenum">
              <a:rPr lang="en-US" smtClean="0"/>
              <a:t>5</a:t>
            </a:fld>
            <a:endParaRPr lang="en-US" dirty="0"/>
          </a:p>
        </p:txBody>
      </p:sp>
    </p:spTree>
    <p:extLst>
      <p:ext uri="{BB962C8B-B14F-4D97-AF65-F5344CB8AC3E}">
        <p14:creationId xmlns:p14="http://schemas.microsoft.com/office/powerpoint/2010/main" val="296366291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ound2DiagRect">
            <a:avLst/>
          </a:prstGeom>
          <a:solidFill>
            <a:srgbClr val="92D66A"/>
          </a:solidFill>
        </p:spPr>
        <p:txBody>
          <a:bodyPr/>
          <a:lstStyle/>
          <a:p>
            <a:r>
              <a:rPr lang="en-US" dirty="0"/>
              <a:t>Participants</a:t>
            </a:r>
          </a:p>
        </p:txBody>
      </p:sp>
      <p:sp>
        <p:nvSpPr>
          <p:cNvPr id="3" name="Content Placeholder 2"/>
          <p:cNvSpPr>
            <a:spLocks noGrp="1"/>
          </p:cNvSpPr>
          <p:nvPr>
            <p:ph idx="1"/>
          </p:nvPr>
        </p:nvSpPr>
        <p:spPr>
          <a:xfrm>
            <a:off x="457200" y="1541586"/>
            <a:ext cx="8229600" cy="4525963"/>
          </a:xfrm>
        </p:spPr>
        <p:txBody>
          <a:bodyPr>
            <a:normAutofit/>
          </a:bodyPr>
          <a:lstStyle/>
          <a:p>
            <a:r>
              <a:rPr lang="en-CA" dirty="0"/>
              <a:t>Thirteen </a:t>
            </a:r>
            <a:r>
              <a:rPr lang="en-CA" b="1" dirty="0"/>
              <a:t>(N=13)</a:t>
            </a:r>
            <a:r>
              <a:rPr lang="en-CA" dirty="0"/>
              <a:t> interviews </a:t>
            </a:r>
            <a:r>
              <a:rPr lang="en-CA" dirty="0" smtClean="0"/>
              <a:t>(2016-2017)</a:t>
            </a:r>
            <a:endParaRPr lang="en-CA" dirty="0"/>
          </a:p>
          <a:p>
            <a:endParaRPr lang="en-CA" b="1" dirty="0"/>
          </a:p>
          <a:p>
            <a:pPr lvl="1"/>
            <a:r>
              <a:rPr lang="en-CA" dirty="0"/>
              <a:t>Six </a:t>
            </a:r>
            <a:r>
              <a:rPr lang="en-CA" b="1" dirty="0"/>
              <a:t>(n=6) CYMH practitioners</a:t>
            </a:r>
          </a:p>
          <a:p>
            <a:pPr lvl="2">
              <a:buFont typeface="Courier New"/>
              <a:buChar char="o"/>
            </a:pPr>
            <a:r>
              <a:rPr lang="en-CA" i="1" dirty="0"/>
              <a:t>Honoraria: $20 gift card</a:t>
            </a:r>
          </a:p>
          <a:p>
            <a:pPr marL="914400" lvl="2" indent="0">
              <a:buNone/>
            </a:pPr>
            <a:endParaRPr lang="en-CA" dirty="0"/>
          </a:p>
          <a:p>
            <a:pPr lvl="1"/>
            <a:r>
              <a:rPr lang="en-CA" dirty="0"/>
              <a:t>Seven </a:t>
            </a:r>
            <a:r>
              <a:rPr lang="en-CA" b="1" dirty="0"/>
              <a:t>(n=7)</a:t>
            </a:r>
            <a:r>
              <a:rPr lang="en-CA" dirty="0"/>
              <a:t> </a:t>
            </a:r>
            <a:r>
              <a:rPr lang="en-CA" b="1" dirty="0"/>
              <a:t>caregivers</a:t>
            </a:r>
            <a:r>
              <a:rPr lang="en-CA" dirty="0"/>
              <a:t> with a child between 12 and 24 years old involved with the mental health system and with a history of police involvement</a:t>
            </a:r>
          </a:p>
          <a:p>
            <a:pPr lvl="2">
              <a:buFont typeface="Courier New"/>
              <a:buChar char="o"/>
            </a:pPr>
            <a:r>
              <a:rPr lang="en-CA" i="1" dirty="0"/>
              <a:t>Honoraria + transportation allowance: $65</a:t>
            </a:r>
          </a:p>
        </p:txBody>
      </p:sp>
      <p:sp>
        <p:nvSpPr>
          <p:cNvPr id="4" name="Slide Number Placeholder 3"/>
          <p:cNvSpPr>
            <a:spLocks noGrp="1"/>
          </p:cNvSpPr>
          <p:nvPr>
            <p:ph type="sldNum" sz="quarter" idx="12"/>
          </p:nvPr>
        </p:nvSpPr>
        <p:spPr/>
        <p:txBody>
          <a:bodyPr/>
          <a:lstStyle/>
          <a:p>
            <a:fld id="{8A7E3E10-48EC-7843-8468-B796332A9411}" type="slidenum">
              <a:rPr lang="en-US" smtClean="0"/>
              <a:t>6</a:t>
            </a:fld>
            <a:endParaRPr lang="en-US" dirty="0"/>
          </a:p>
        </p:txBody>
      </p:sp>
    </p:spTree>
    <p:extLst>
      <p:ext uri="{BB962C8B-B14F-4D97-AF65-F5344CB8AC3E}">
        <p14:creationId xmlns:p14="http://schemas.microsoft.com/office/powerpoint/2010/main" val="208236995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7E3E10-48EC-7843-8468-B796332A9411}" type="slidenum">
              <a:rPr lang="en-US" smtClean="0"/>
              <a:t>7</a:t>
            </a:fld>
            <a:endParaRPr lang="en-US" dirty="0"/>
          </a:p>
        </p:txBody>
      </p:sp>
      <p:graphicFrame>
        <p:nvGraphicFramePr>
          <p:cNvPr id="6" name="Content Placeholder 4"/>
          <p:cNvGraphicFramePr>
            <a:graphicFrameLocks/>
          </p:cNvGraphicFramePr>
          <p:nvPr>
            <p:extLst>
              <p:ext uri="{D42A27DB-BD31-4B8C-83A1-F6EECF244321}">
                <p14:modId xmlns:p14="http://schemas.microsoft.com/office/powerpoint/2010/main" val="3993895260"/>
              </p:ext>
            </p:extLst>
          </p:nvPr>
        </p:nvGraphicFramePr>
        <p:xfrm>
          <a:off x="438051" y="1647992"/>
          <a:ext cx="8248749" cy="2712719"/>
        </p:xfrm>
        <a:graphic>
          <a:graphicData uri="http://schemas.openxmlformats.org/drawingml/2006/table">
            <a:tbl>
              <a:tblPr firstRow="1" bandRow="1">
                <a:tableStyleId>{2D5ABB26-0587-4C30-8999-92F81FD0307C}</a:tableStyleId>
              </a:tblPr>
              <a:tblGrid>
                <a:gridCol w="3567334">
                  <a:extLst>
                    <a:ext uri="{9D8B030D-6E8A-4147-A177-3AD203B41FA5}">
                      <a16:colId xmlns:a16="http://schemas.microsoft.com/office/drawing/2014/main" xmlns="" val="20000"/>
                    </a:ext>
                  </a:extLst>
                </a:gridCol>
                <a:gridCol w="2540000">
                  <a:extLst>
                    <a:ext uri="{9D8B030D-6E8A-4147-A177-3AD203B41FA5}">
                      <a16:colId xmlns:a16="http://schemas.microsoft.com/office/drawing/2014/main" xmlns="" val="20001"/>
                    </a:ext>
                  </a:extLst>
                </a:gridCol>
                <a:gridCol w="2141415">
                  <a:extLst>
                    <a:ext uri="{9D8B030D-6E8A-4147-A177-3AD203B41FA5}">
                      <a16:colId xmlns:a16="http://schemas.microsoft.com/office/drawing/2014/main" xmlns="" val="20002"/>
                    </a:ext>
                  </a:extLst>
                </a:gridCol>
              </a:tblGrid>
              <a:tr h="370840">
                <a:tc>
                  <a:txBody>
                    <a:bodyPr/>
                    <a:lstStyle/>
                    <a:p>
                      <a:r>
                        <a:rPr lang="en-US" sz="2800" b="1" dirty="0"/>
                        <a:t>CYMH PRACTITIONERS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gridSpan="2">
                  <a:txBody>
                    <a:bodyPr/>
                    <a:lstStyle/>
                    <a:p>
                      <a:r>
                        <a:rPr lang="en-US" sz="2000" b="1" dirty="0"/>
                        <a:t>n = 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10000"/>
                  </a:ext>
                </a:extLst>
              </a:tr>
              <a:tr h="370840">
                <a:tc>
                  <a:txBody>
                    <a:bodyPr/>
                    <a:lstStyle/>
                    <a:p>
                      <a:r>
                        <a:rPr lang="en-US" sz="2000" dirty="0"/>
                        <a:t>Sex/Gender: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baseline="0" dirty="0"/>
                        <a:t>5 = Female</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a:t>1 = Male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1"/>
                  </a:ext>
                </a:extLst>
              </a:tr>
              <a:tr h="370840">
                <a:tc>
                  <a:txBody>
                    <a:bodyPr/>
                    <a:lstStyle/>
                    <a:p>
                      <a:r>
                        <a:rPr lang="en-US" sz="2000" dirty="0"/>
                        <a:t>Race: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r>
                        <a:rPr lang="en-US" sz="2000" dirty="0"/>
                        <a:t>4 =</a:t>
                      </a:r>
                      <a:r>
                        <a:rPr lang="en-US" sz="2000" baseline="0" dirty="0"/>
                        <a:t> Caucasian; </a:t>
                      </a:r>
                      <a:r>
                        <a:rPr lang="en-US" sz="2000" dirty="0"/>
                        <a:t>2</a:t>
                      </a:r>
                      <a:r>
                        <a:rPr lang="en-US" sz="2000" baseline="0" dirty="0"/>
                        <a:t> = Racialized </a:t>
                      </a:r>
                      <a:r>
                        <a:rPr lang="en-US" sz="2000" i="1" baseline="0" dirty="0"/>
                        <a:t>(Black)</a:t>
                      </a:r>
                      <a:endParaRPr lang="en-US" sz="2000" i="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10002"/>
                  </a:ext>
                </a:extLst>
              </a:tr>
              <a:tr h="370840">
                <a:tc>
                  <a:txBody>
                    <a:bodyPr/>
                    <a:lstStyle/>
                    <a:p>
                      <a:r>
                        <a:rPr lang="en-US" sz="2000" dirty="0"/>
                        <a:t>Profession:</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r>
                        <a:rPr lang="en-CA" sz="2000" kern="1200" dirty="0">
                          <a:solidFill>
                            <a:schemeClr val="tx1"/>
                          </a:solidFill>
                          <a:effectLst/>
                          <a:latin typeface="+mn-lt"/>
                          <a:ea typeface="+mn-ea"/>
                          <a:cs typeface="+mn-cs"/>
                        </a:rPr>
                        <a:t>4 = social worker (MSW); 1 = counselling degree (masters); 1 = child and youth worker (college)</a:t>
                      </a:r>
                      <a:r>
                        <a:rPr lang="en-CA" sz="2000" dirty="0">
                          <a:effectLst/>
                        </a:rPr>
                        <a:t> </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10003"/>
                  </a:ext>
                </a:extLst>
              </a:tr>
              <a:tr h="370840">
                <a:tc>
                  <a:txBody>
                    <a:bodyPr/>
                    <a:lstStyle/>
                    <a:p>
                      <a:r>
                        <a:rPr lang="en-US" sz="2000" dirty="0"/>
                        <a:t>Number of Years in</a:t>
                      </a:r>
                      <a:r>
                        <a:rPr lang="en-US" sz="2000" baseline="0" dirty="0"/>
                        <a:t> CYMH:</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CA" sz="2000" kern="1200" dirty="0">
                          <a:solidFill>
                            <a:schemeClr val="tx1"/>
                          </a:solidFill>
                          <a:effectLst/>
                          <a:latin typeface="+mn-lt"/>
                          <a:ea typeface="+mn-ea"/>
                          <a:cs typeface="+mn-cs"/>
                        </a:rPr>
                        <a:t>4, 4, 7, 9, 11, 13 </a:t>
                      </a:r>
                      <a:r>
                        <a:rPr lang="en-CA" sz="2000" kern="1200" dirty="0" smtClean="0">
                          <a:solidFill>
                            <a:schemeClr val="tx1"/>
                          </a:solidFill>
                          <a:effectLst/>
                          <a:latin typeface="+mn-lt"/>
                          <a:ea typeface="+mn-ea"/>
                          <a:cs typeface="+mn-cs"/>
                        </a:rPr>
                        <a:t>years</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000" dirty="0"/>
                        <a:t>Mean</a:t>
                      </a:r>
                      <a:r>
                        <a:rPr lang="en-US" sz="2000" baseline="0" dirty="0"/>
                        <a:t> = 8 </a:t>
                      </a:r>
                      <a:r>
                        <a:rPr lang="en-US" sz="2000" baseline="0" dirty="0" smtClean="0"/>
                        <a:t>years </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07650543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157657818"/>
              </p:ext>
            </p:extLst>
          </p:nvPr>
        </p:nvGraphicFramePr>
        <p:xfrm>
          <a:off x="457200" y="446209"/>
          <a:ext cx="8272194" cy="5914589"/>
        </p:xfrm>
        <a:graphic>
          <a:graphicData uri="http://schemas.openxmlformats.org/drawingml/2006/table">
            <a:tbl>
              <a:tblPr firstRow="1" bandRow="1">
                <a:tableStyleId>{2D5ABB26-0587-4C30-8999-92F81FD0307C}</a:tableStyleId>
              </a:tblPr>
              <a:tblGrid>
                <a:gridCol w="2864338">
                  <a:extLst>
                    <a:ext uri="{9D8B030D-6E8A-4147-A177-3AD203B41FA5}">
                      <a16:colId xmlns:a16="http://schemas.microsoft.com/office/drawing/2014/main" xmlns="" val="20000"/>
                    </a:ext>
                  </a:extLst>
                </a:gridCol>
                <a:gridCol w="2657231">
                  <a:extLst>
                    <a:ext uri="{9D8B030D-6E8A-4147-A177-3AD203B41FA5}">
                      <a16:colId xmlns:a16="http://schemas.microsoft.com/office/drawing/2014/main" xmlns="" val="20001"/>
                    </a:ext>
                  </a:extLst>
                </a:gridCol>
                <a:gridCol w="605693">
                  <a:extLst>
                    <a:ext uri="{9D8B030D-6E8A-4147-A177-3AD203B41FA5}">
                      <a16:colId xmlns:a16="http://schemas.microsoft.com/office/drawing/2014/main" xmlns="" val="20002"/>
                    </a:ext>
                  </a:extLst>
                </a:gridCol>
                <a:gridCol w="2144932">
                  <a:extLst>
                    <a:ext uri="{9D8B030D-6E8A-4147-A177-3AD203B41FA5}">
                      <a16:colId xmlns:a16="http://schemas.microsoft.com/office/drawing/2014/main" xmlns="" val="20003"/>
                    </a:ext>
                  </a:extLst>
                </a:gridCol>
              </a:tblGrid>
              <a:tr h="370840">
                <a:tc>
                  <a:txBody>
                    <a:bodyPr/>
                    <a:lstStyle/>
                    <a:p>
                      <a:r>
                        <a:rPr lang="en-US" sz="2800" b="1" dirty="0"/>
                        <a:t>CAREGIVERS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gridSpan="3">
                  <a:txBody>
                    <a:bodyPr/>
                    <a:lstStyle/>
                    <a:p>
                      <a:r>
                        <a:rPr lang="en-US" sz="1800" b="1" dirty="0"/>
                        <a:t>n =7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370840">
                <a:tc>
                  <a:txBody>
                    <a:bodyPr/>
                    <a:lstStyle/>
                    <a:p>
                      <a:r>
                        <a:rPr lang="en-US" sz="1800" dirty="0"/>
                        <a:t>Sex/Gender: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800" dirty="0"/>
                        <a:t>6 = Female/Mother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r>
                        <a:rPr lang="en-US" sz="1800" dirty="0"/>
                        <a:t>1 =</a:t>
                      </a:r>
                      <a:r>
                        <a:rPr lang="en-US" sz="1800" baseline="0" dirty="0"/>
                        <a:t> Male/Father</a:t>
                      </a:r>
                      <a:endParaRPr lang="en-US" sz="1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10001"/>
                  </a:ext>
                </a:extLst>
              </a:tr>
              <a:tr h="370840">
                <a:tc>
                  <a:txBody>
                    <a:bodyPr/>
                    <a:lstStyle/>
                    <a:p>
                      <a:r>
                        <a:rPr lang="en-US" sz="1800" dirty="0"/>
                        <a:t>Age (at time of interview):</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r>
                        <a:rPr lang="en-US" sz="1800" smtClean="0"/>
                        <a:t>39</a:t>
                      </a:r>
                      <a:r>
                        <a:rPr lang="en-US" sz="1800" dirty="0" smtClean="0"/>
                        <a:t>, </a:t>
                      </a:r>
                      <a:r>
                        <a:rPr lang="en-US" sz="1800" dirty="0"/>
                        <a:t>49, </a:t>
                      </a:r>
                      <a:r>
                        <a:rPr lang="en-US" sz="1800" baseline="0" dirty="0"/>
                        <a:t>52, </a:t>
                      </a:r>
                      <a:r>
                        <a:rPr lang="en-US" sz="1800" baseline="0" dirty="0" smtClean="0"/>
                        <a:t>52</a:t>
                      </a:r>
                      <a:r>
                        <a:rPr lang="en-US" sz="1800" baseline="0" smtClean="0"/>
                        <a:t>, 53, 54, 59 years</a:t>
                      </a:r>
                      <a:endParaRPr lang="en-US" sz="1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a:txBody>
                    <a:bodyPr/>
                    <a:lstStyle/>
                    <a:p>
                      <a:r>
                        <a:rPr lang="en-US" sz="1800" dirty="0"/>
                        <a:t>Mean = 51 years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2"/>
                  </a:ext>
                </a:extLst>
              </a:tr>
              <a:tr h="370840">
                <a:tc>
                  <a:txBody>
                    <a:bodyPr/>
                    <a:lstStyle/>
                    <a:p>
                      <a:r>
                        <a:rPr lang="en-US" sz="1800" dirty="0"/>
                        <a:t>Race: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r>
                        <a:rPr lang="en-US" sz="1800" dirty="0"/>
                        <a:t> 4 = Caucasian; 3 = Racialized </a:t>
                      </a:r>
                      <a:r>
                        <a:rPr lang="en-US" sz="1600" i="1" dirty="0"/>
                        <a:t>(Black, Latino/a;</a:t>
                      </a:r>
                      <a:r>
                        <a:rPr lang="en-US" sz="1600" i="1" baseline="0" dirty="0"/>
                        <a:t> Middle Eastern)</a:t>
                      </a:r>
                      <a:endParaRPr lang="en-US" sz="1800" i="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3"/>
                  </a:ext>
                </a:extLst>
              </a:tr>
              <a:tr h="370840">
                <a:tc>
                  <a:txBody>
                    <a:bodyPr/>
                    <a:lstStyle/>
                    <a:p>
                      <a:r>
                        <a:rPr lang="en-US" sz="1800" dirty="0"/>
                        <a:t>Sexual Orientation</a:t>
                      </a:r>
                      <a:r>
                        <a:rPr lang="en-US" sz="1800" baseline="0" dirty="0"/>
                        <a:t>:</a:t>
                      </a:r>
                      <a:endParaRPr lang="en-US" sz="1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r>
                        <a:rPr lang="en-US" sz="1800" i="0" dirty="0"/>
                        <a:t>7</a:t>
                      </a:r>
                      <a:r>
                        <a:rPr lang="en-US" sz="1800" i="0" baseline="0" dirty="0"/>
                        <a:t> = </a:t>
                      </a:r>
                      <a:r>
                        <a:rPr lang="en-US" sz="1800" i="0" baseline="0" dirty="0" smtClean="0"/>
                        <a:t>heterosexual (self-identified)</a:t>
                      </a:r>
                      <a:endParaRPr lang="en-US" sz="1800" i="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4"/>
                  </a:ext>
                </a:extLst>
              </a:tr>
              <a:tr h="370840">
                <a:tc>
                  <a:txBody>
                    <a:bodyPr/>
                    <a:lstStyle/>
                    <a:p>
                      <a:r>
                        <a:rPr lang="en-US" sz="1800" dirty="0"/>
                        <a:t>Highest</a:t>
                      </a:r>
                      <a:r>
                        <a:rPr lang="en-US" sz="1800" baseline="0" dirty="0"/>
                        <a:t> e</a:t>
                      </a:r>
                      <a:r>
                        <a:rPr lang="en-US" sz="1800" dirty="0"/>
                        <a:t>ducation:</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r>
                        <a:rPr lang="en-US" sz="1800" baseline="0" dirty="0"/>
                        <a:t>1 = high school; 3 = some or college degree; 2 = some or undergraduate university degree; 1 = doctoral degree</a:t>
                      </a:r>
                      <a:endParaRPr lang="en-US" sz="1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5"/>
                  </a:ext>
                </a:extLst>
              </a:tr>
              <a:tr h="370840">
                <a:tc>
                  <a:txBody>
                    <a:bodyPr/>
                    <a:lstStyle/>
                    <a:p>
                      <a:r>
                        <a:rPr lang="en-US" sz="1800" dirty="0"/>
                        <a:t>Family composition:</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r>
                        <a:rPr lang="en-US" sz="1800" dirty="0"/>
                        <a:t>3 = one-parent household;</a:t>
                      </a:r>
                      <a:r>
                        <a:rPr lang="en-US" sz="1800" baseline="0" dirty="0"/>
                        <a:t> 4 =  two-parent household</a:t>
                      </a:r>
                      <a:endParaRPr lang="en-US" sz="1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6"/>
                  </a:ext>
                </a:extLst>
              </a:tr>
              <a:tr h="370840">
                <a:tc>
                  <a:txBody>
                    <a:bodyPr/>
                    <a:lstStyle/>
                    <a:p>
                      <a:r>
                        <a:rPr lang="en-US" sz="1800" dirty="0"/>
                        <a:t>Annual family income: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r>
                        <a:rPr lang="en-US" sz="1800" dirty="0"/>
                        <a:t>2 = $39K and below; 1 =$40-49K; 3</a:t>
                      </a:r>
                      <a:r>
                        <a:rPr lang="en-US" sz="1800" baseline="0" dirty="0"/>
                        <a:t> = $50-59K; 1 = $150K</a:t>
                      </a:r>
                      <a:endParaRPr lang="en-US" sz="1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7"/>
                  </a:ext>
                </a:extLst>
              </a:tr>
              <a:tr h="370840">
                <a:tc>
                  <a:txBody>
                    <a:bodyPr/>
                    <a:lstStyle/>
                    <a:p>
                      <a:r>
                        <a:rPr lang="en-US" sz="1800" dirty="0"/>
                        <a:t>Age/gender (male/female) of identified</a:t>
                      </a:r>
                      <a:r>
                        <a:rPr lang="en-US" sz="1800" baseline="0" dirty="0"/>
                        <a:t> child:</a:t>
                      </a:r>
                      <a:endParaRPr lang="en-US" sz="1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4 =</a:t>
                      </a:r>
                      <a:r>
                        <a:rPr lang="en-US" sz="1800" baseline="0" dirty="0" smtClean="0"/>
                        <a:t> Male, </a:t>
                      </a:r>
                      <a:r>
                        <a:rPr lang="en-US" sz="1800" dirty="0" smtClean="0"/>
                        <a:t>14,</a:t>
                      </a:r>
                      <a:r>
                        <a:rPr lang="en-US" sz="1800" baseline="0" dirty="0" smtClean="0"/>
                        <a:t> 15, 16, 17 years old</a:t>
                      </a:r>
                    </a:p>
                    <a:p>
                      <a:pPr marL="0" marR="0" indent="0" algn="l" defTabSz="457200" rtl="0" eaLnBrk="1" fontAlgn="auto" latinLnBrk="0" hangingPunct="1">
                        <a:lnSpc>
                          <a:spcPct val="100000"/>
                        </a:lnSpc>
                        <a:spcBef>
                          <a:spcPts val="0"/>
                        </a:spcBef>
                        <a:spcAft>
                          <a:spcPts val="0"/>
                        </a:spcAft>
                        <a:buClrTx/>
                        <a:buSzTx/>
                        <a:buFontTx/>
                        <a:buNone/>
                        <a:tabLst/>
                        <a:defRPr/>
                      </a:pPr>
                      <a:r>
                        <a:rPr lang="en-US" sz="1800" baseline="0" dirty="0" smtClean="0"/>
                        <a:t>3 = Female, </a:t>
                      </a:r>
                      <a:r>
                        <a:rPr lang="en-US" sz="1800" dirty="0" smtClean="0"/>
                        <a:t>14,</a:t>
                      </a:r>
                      <a:r>
                        <a:rPr lang="en-US" sz="1800" baseline="0" dirty="0" smtClean="0"/>
                        <a:t> </a:t>
                      </a:r>
                      <a:r>
                        <a:rPr lang="en-US" sz="1800" dirty="0" smtClean="0"/>
                        <a:t>15,</a:t>
                      </a:r>
                      <a:r>
                        <a:rPr lang="en-US" sz="1800" baseline="0" dirty="0" smtClean="0"/>
                        <a:t> 17 years old</a:t>
                      </a:r>
                      <a:endParaRPr lang="en-US" sz="1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8"/>
                  </a:ext>
                </a:extLst>
              </a:tr>
              <a:tr h="370840">
                <a:tc>
                  <a:txBody>
                    <a:bodyPr/>
                    <a:lstStyle/>
                    <a:p>
                      <a:r>
                        <a:rPr lang="en-US" sz="1800" dirty="0"/>
                        <a:t>Number of mental health diagnoses of identified</a:t>
                      </a:r>
                      <a:r>
                        <a:rPr lang="en-US" sz="1800" baseline="0" dirty="0"/>
                        <a:t> child:</a:t>
                      </a:r>
                      <a:endParaRPr lang="en-US" sz="1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r>
                        <a:rPr lang="en-US" sz="1800" dirty="0"/>
                        <a:t> 2 = one diagnosis; 4 = two diagnoses; 1 =</a:t>
                      </a:r>
                      <a:r>
                        <a:rPr lang="en-US" sz="1800" baseline="0" dirty="0"/>
                        <a:t> three or more diagnoses</a:t>
                      </a:r>
                      <a:endParaRPr lang="en-US" sz="1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9"/>
                  </a:ext>
                </a:extLst>
              </a:tr>
              <a:tr h="1012390">
                <a:tc>
                  <a:txBody>
                    <a:bodyPr/>
                    <a:lstStyle/>
                    <a:p>
                      <a:r>
                        <a:rPr lang="en-US" sz="1800" dirty="0"/>
                        <a:t>Nature of identified</a:t>
                      </a:r>
                      <a:r>
                        <a:rPr lang="en-US" sz="1800" baseline="0" dirty="0"/>
                        <a:t> child’s mental health issues:</a:t>
                      </a:r>
                      <a:endParaRPr lang="en-US" sz="1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r>
                        <a:rPr lang="en-US" sz="1800" dirty="0"/>
                        <a:t>3 = Depression</a:t>
                      </a:r>
                      <a:r>
                        <a:rPr lang="en-US" sz="1800" baseline="0" dirty="0"/>
                        <a:t>; 3 = </a:t>
                      </a:r>
                      <a:r>
                        <a:rPr lang="en-US" sz="1800" dirty="0"/>
                        <a:t>Anxiety; 2= suicide talk/ideation; 3=</a:t>
                      </a:r>
                      <a:r>
                        <a:rPr lang="en-US" sz="1800" baseline="0" dirty="0"/>
                        <a:t> ADHD; 2= ODD; 1 = query psychosis (hearing voices); 1 = query Asperger's; </a:t>
                      </a:r>
                      <a:r>
                        <a:rPr lang="en-US" sz="1800" dirty="0"/>
                        <a:t>1 =</a:t>
                      </a:r>
                      <a:r>
                        <a:rPr lang="en-US" sz="1800" baseline="0" dirty="0"/>
                        <a:t> trauma counseling/no diagnosis</a:t>
                      </a:r>
                      <a:endParaRPr lang="en-US" sz="1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10"/>
                  </a:ext>
                </a:extLst>
              </a:tr>
            </a:tbl>
          </a:graphicData>
        </a:graphic>
      </p:graphicFrame>
      <p:sp>
        <p:nvSpPr>
          <p:cNvPr id="4" name="Slide Number Placeholder 3"/>
          <p:cNvSpPr>
            <a:spLocks noGrp="1"/>
          </p:cNvSpPr>
          <p:nvPr>
            <p:ph type="sldNum" sz="quarter" idx="12"/>
          </p:nvPr>
        </p:nvSpPr>
        <p:spPr/>
        <p:txBody>
          <a:bodyPr/>
          <a:lstStyle/>
          <a:p>
            <a:fld id="{8A7E3E10-48EC-7843-8468-B796332A9411}" type="slidenum">
              <a:rPr lang="en-US" smtClean="0"/>
              <a:t>8</a:t>
            </a:fld>
            <a:endParaRPr lang="en-US" dirty="0"/>
          </a:p>
        </p:txBody>
      </p:sp>
    </p:spTree>
    <p:extLst>
      <p:ext uri="{BB962C8B-B14F-4D97-AF65-F5344CB8AC3E}">
        <p14:creationId xmlns:p14="http://schemas.microsoft.com/office/powerpoint/2010/main" val="98350113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68205878"/>
              </p:ext>
            </p:extLst>
          </p:nvPr>
        </p:nvGraphicFramePr>
        <p:xfrm>
          <a:off x="270164" y="303223"/>
          <a:ext cx="8658914" cy="6209181"/>
        </p:xfrm>
        <a:graphic>
          <a:graphicData uri="http://schemas.openxmlformats.org/drawingml/2006/table">
            <a:tbl>
              <a:tblPr firstRow="1" bandRow="1">
                <a:tableStyleId>{2D5ABB26-0587-4C30-8999-92F81FD0307C}</a:tableStyleId>
              </a:tblPr>
              <a:tblGrid>
                <a:gridCol w="2465221">
                  <a:extLst>
                    <a:ext uri="{9D8B030D-6E8A-4147-A177-3AD203B41FA5}">
                      <a16:colId xmlns:a16="http://schemas.microsoft.com/office/drawing/2014/main" xmlns="" val="20000"/>
                    </a:ext>
                  </a:extLst>
                </a:gridCol>
                <a:gridCol w="6193693">
                  <a:extLst>
                    <a:ext uri="{9D8B030D-6E8A-4147-A177-3AD203B41FA5}">
                      <a16:colId xmlns:a16="http://schemas.microsoft.com/office/drawing/2014/main" xmlns="" val="20001"/>
                    </a:ext>
                  </a:extLst>
                </a:gridCol>
              </a:tblGrid>
              <a:tr h="1190246">
                <a:tc gridSpan="2">
                  <a:txBody>
                    <a:bodyPr/>
                    <a:lstStyle/>
                    <a:p>
                      <a:pPr algn="ctr"/>
                      <a:r>
                        <a:rPr lang="en-US" sz="3600" b="1" dirty="0"/>
                        <a:t>PRELIMINARY</a:t>
                      </a:r>
                      <a:r>
                        <a:rPr lang="en-US" sz="3600" b="1" baseline="0" dirty="0"/>
                        <a:t> OUTCOMES </a:t>
                      </a:r>
                    </a:p>
                    <a:p>
                      <a:pPr algn="ctr"/>
                      <a:r>
                        <a:rPr lang="en-US" sz="2800" b="1" i="1" dirty="0"/>
                        <a:t>Main Categories of Themes and</a:t>
                      </a:r>
                      <a:r>
                        <a:rPr lang="en-US" sz="2800" b="1" i="1" baseline="0" dirty="0"/>
                        <a:t> Subthemes</a:t>
                      </a:r>
                      <a:endParaRPr lang="en-US" sz="2400" b="1" i="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92D66A"/>
                    </a:solidFill>
                  </a:tcPr>
                </a:tc>
                <a:tc hMerge="1">
                  <a:txBody>
                    <a:bodyPr/>
                    <a:lstStyle/>
                    <a:p>
                      <a:endParaRPr lang="en-US" sz="1800" b="0" u="none" baseline="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0"/>
                  </a:ext>
                </a:extLst>
              </a:tr>
              <a:tr h="786984">
                <a:tc rowSpan="2">
                  <a:txBody>
                    <a:bodyPr/>
                    <a:lstStyle/>
                    <a:p>
                      <a:pPr algn="l"/>
                      <a:r>
                        <a:rPr lang="en-US" sz="2000" b="1" u="sng" dirty="0"/>
                        <a:t>Category </a:t>
                      </a:r>
                      <a:r>
                        <a:rPr lang="en-US" sz="2000" b="1" u="sng" dirty="0" smtClean="0"/>
                        <a:t>1:</a:t>
                      </a:r>
                      <a:r>
                        <a:rPr lang="en-US" sz="2000" b="1" u="none" dirty="0" smtClean="0"/>
                        <a:t> </a:t>
                      </a:r>
                      <a:endParaRPr lang="en-US" sz="2000" b="1" u="none" dirty="0"/>
                    </a:p>
                    <a:p>
                      <a:pPr algn="l"/>
                      <a:r>
                        <a:rPr lang="en-US" sz="2000" b="1" dirty="0"/>
                        <a:t>Police</a:t>
                      </a:r>
                      <a:r>
                        <a:rPr lang="en-US" sz="2000" b="1" baseline="0" dirty="0"/>
                        <a:t> services were accessed for support to deescalate a crisis with a distressed child</a:t>
                      </a:r>
                      <a:endParaRPr lang="en-US" sz="2000"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1800" b="1" u="sng" dirty="0"/>
                        <a:t>C1. Subtheme</a:t>
                      </a:r>
                      <a:r>
                        <a:rPr lang="en-US" sz="1800" b="1" u="sng" baseline="0" dirty="0"/>
                        <a:t> </a:t>
                      </a:r>
                      <a:r>
                        <a:rPr lang="en-US" sz="1800" b="1" u="sng" baseline="0" dirty="0" smtClean="0"/>
                        <a:t>1:</a:t>
                      </a:r>
                      <a:r>
                        <a:rPr lang="en-US" sz="1800" b="0" u="none" baseline="0" dirty="0" smtClean="0"/>
                        <a:t>  </a:t>
                      </a:r>
                      <a:r>
                        <a:rPr lang="en-US" sz="1800" b="0" u="none" baseline="0" dirty="0"/>
                        <a:t>Police encounters were often negative resulting in experiences of stigma and criminalization</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1"/>
                  </a:ext>
                </a:extLst>
              </a:tr>
              <a:tr h="1276370">
                <a:tc v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800" b="1" u="sng" dirty="0"/>
                        <a:t>C1. Subtheme</a:t>
                      </a:r>
                      <a:r>
                        <a:rPr lang="en-US" sz="1800" b="1" u="sng" baseline="0" dirty="0"/>
                        <a:t> </a:t>
                      </a:r>
                      <a:r>
                        <a:rPr lang="en-US" sz="1800" b="1" u="sng" baseline="0" dirty="0" smtClean="0"/>
                        <a:t>2:</a:t>
                      </a:r>
                      <a:r>
                        <a:rPr lang="en-US" sz="1800" b="0" u="none" baseline="0" dirty="0" smtClean="0"/>
                        <a:t>  </a:t>
                      </a:r>
                      <a:r>
                        <a:rPr lang="en-US" sz="1800" b="0" u="none" baseline="0" dirty="0"/>
                        <a:t>Positive encounters were associated with feeling respected and understood as a child and as having mental health issues </a:t>
                      </a:r>
                      <a:r>
                        <a:rPr lang="en-US" sz="1600" b="0" i="1" u="none" baseline="0" dirty="0"/>
                        <a:t>** as “compassion” and transparency where information was shared by police with the parent</a:t>
                      </a:r>
                      <a:endParaRPr lang="en-US" sz="1800" i="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2"/>
                  </a:ext>
                </a:extLst>
              </a:tr>
              <a:tr h="1713677">
                <a:tc rowSpan="2">
                  <a:txBody>
                    <a:bodyPr/>
                    <a:lstStyle/>
                    <a:p>
                      <a:pPr algn="l"/>
                      <a:r>
                        <a:rPr lang="en-US" sz="2000" b="1" u="sng" dirty="0"/>
                        <a:t>Category </a:t>
                      </a:r>
                      <a:r>
                        <a:rPr lang="en-US" sz="2000" b="1" u="sng" dirty="0" smtClean="0"/>
                        <a:t>2:</a:t>
                      </a:r>
                      <a:r>
                        <a:rPr lang="en-US" sz="2000" b="1" u="none" dirty="0" smtClean="0"/>
                        <a:t>  </a:t>
                      </a:r>
                    </a:p>
                    <a:p>
                      <a:pPr algn="l"/>
                      <a:r>
                        <a:rPr lang="en-US" sz="2000" b="1" u="none" dirty="0" smtClean="0"/>
                        <a:t>Tensions</a:t>
                      </a:r>
                      <a:r>
                        <a:rPr lang="en-US" sz="2000" b="1" u="none" baseline="0" dirty="0" smtClean="0"/>
                        <a:t> </a:t>
                      </a:r>
                      <a:r>
                        <a:rPr lang="en-US" sz="2000" b="1" u="none" baseline="0" dirty="0"/>
                        <a:t>about and between the child and youth mental health and police systems</a:t>
                      </a:r>
                      <a:endParaRPr lang="en-US" sz="2000" b="1" u="sng"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1800" b="1" u="sng" dirty="0"/>
                        <a:t>C2. Subtheme</a:t>
                      </a:r>
                      <a:r>
                        <a:rPr lang="en-US" sz="1800" b="1" u="sng" baseline="0" dirty="0"/>
                        <a:t> </a:t>
                      </a:r>
                      <a:r>
                        <a:rPr lang="en-US" sz="1800" b="1" u="sng" baseline="0" dirty="0" smtClean="0"/>
                        <a:t>1:</a:t>
                      </a:r>
                      <a:r>
                        <a:rPr lang="en-US" sz="1800" b="0" u="none" baseline="0" dirty="0" smtClean="0"/>
                        <a:t>  </a:t>
                      </a:r>
                      <a:r>
                        <a:rPr lang="en-US" sz="1800" b="0" u="none" baseline="0" dirty="0"/>
                        <a:t>Tensions related to the limits of child and youth mental health VERSUS police services, roles and mandates </a:t>
                      </a:r>
                      <a:r>
                        <a:rPr lang="en-US" sz="1600" b="0" i="1" u="none" baseline="0" dirty="0"/>
                        <a:t>** a disconnect between parents’ expectations (e.g. to obtain mental health support, access services faster, etc.) versus the limits of police roles and mandates against the backdrop of a lack of appropriate mental health crisis services/support</a:t>
                      </a:r>
                      <a:endParaRPr lang="en-US" sz="1800" b="1" i="1" u="sng"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3"/>
                  </a:ext>
                </a:extLst>
              </a:tr>
              <a:tr h="1241904">
                <a:tc v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800" b="1" u="sng" dirty="0"/>
                        <a:t>C2. Subtheme</a:t>
                      </a:r>
                      <a:r>
                        <a:rPr lang="en-US" sz="1800" b="1" u="sng" baseline="0" dirty="0"/>
                        <a:t> </a:t>
                      </a:r>
                      <a:r>
                        <a:rPr lang="en-US" sz="1800" b="1" u="sng" baseline="0" dirty="0" smtClean="0"/>
                        <a:t>2:</a:t>
                      </a:r>
                      <a:r>
                        <a:rPr lang="en-US" sz="1800" b="0" u="none" baseline="0" dirty="0" smtClean="0"/>
                        <a:t> </a:t>
                      </a:r>
                      <a:r>
                        <a:rPr lang="en-US" sz="1800" b="0" u="none" baseline="0" dirty="0"/>
                        <a:t>Mental health system see the police as “heavy handed” in ways that mirrors parents’ ideas of the need for “compassion” (i.e. demonstrating “understanding” of the mental health issue and/or child) by police first responders</a:t>
                      </a:r>
                      <a:endParaRPr lang="en-US" sz="1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4" name="Slide Number Placeholder 3"/>
          <p:cNvSpPr>
            <a:spLocks noGrp="1"/>
          </p:cNvSpPr>
          <p:nvPr>
            <p:ph type="sldNum" sz="quarter" idx="12"/>
          </p:nvPr>
        </p:nvSpPr>
        <p:spPr/>
        <p:txBody>
          <a:bodyPr/>
          <a:lstStyle/>
          <a:p>
            <a:fld id="{8A7E3E10-48EC-7843-8468-B796332A9411}" type="slidenum">
              <a:rPr lang="en-US" smtClean="0"/>
              <a:t>9</a:t>
            </a:fld>
            <a:endParaRPr lang="en-US" dirty="0"/>
          </a:p>
        </p:txBody>
      </p:sp>
    </p:spTree>
    <p:extLst>
      <p:ext uri="{BB962C8B-B14F-4D97-AF65-F5344CB8AC3E}">
        <p14:creationId xmlns:p14="http://schemas.microsoft.com/office/powerpoint/2010/main" val="375119442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1750</TotalTime>
  <Words>3465</Words>
  <Application>Microsoft Macintosh PowerPoint</Application>
  <PresentationFormat>On-screen Show (4:3)</PresentationFormat>
  <Paragraphs>268</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Preliminary findings of a qualitative study exploring police encounters in child and adolescent mental health</vt:lpstr>
      <vt:lpstr>Today</vt:lpstr>
      <vt:lpstr>Background to the Issue</vt:lpstr>
      <vt:lpstr>Research Purpose</vt:lpstr>
      <vt:lpstr>Methods</vt:lpstr>
      <vt:lpstr>Participants</vt:lpstr>
      <vt:lpstr>PowerPoint Presentation</vt:lpstr>
      <vt:lpstr>PowerPoint Presentation</vt:lpstr>
      <vt:lpstr>PowerPoint Presentation</vt:lpstr>
      <vt:lpstr>Category 1. Subtheme 1: Stigma and Criminalization</vt:lpstr>
      <vt:lpstr>Category 1. Subtheme 1: Stigma and Criminalization</vt:lpstr>
      <vt:lpstr>PowerPoint Presentation</vt:lpstr>
      <vt:lpstr>PowerPoint Presentation</vt:lpstr>
      <vt:lpstr>PowerPoint Presentation</vt:lpstr>
      <vt:lpstr>Category 2. Subtheme 1: Tensions between Mental Health VS Police Roles and Mandates</vt:lpstr>
      <vt:lpstr>Category 2. Subtheme 1: Tensions between Mental Health VS Police Roles  and Mandates</vt:lpstr>
      <vt:lpstr>PowerPoint Presentation</vt:lpstr>
      <vt:lpstr>PowerPoint Presentation</vt:lpstr>
      <vt:lpstr>Conclusions and Implications</vt:lpstr>
    </vt:vector>
  </TitlesOfParts>
  <Company>York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Approaches to  Social Work Documentation  at the Frontlines</dc:title>
  <dc:creator>Maria Liegghio</dc:creator>
  <cp:lastModifiedBy>Maria Liegghio</cp:lastModifiedBy>
  <cp:revision>581</cp:revision>
  <cp:lastPrinted>2018-10-19T19:16:49Z</cp:lastPrinted>
  <dcterms:created xsi:type="dcterms:W3CDTF">2017-04-23T16:45:55Z</dcterms:created>
  <dcterms:modified xsi:type="dcterms:W3CDTF">2018-10-21T22:19:42Z</dcterms:modified>
</cp:coreProperties>
</file>