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9" r:id="rId4"/>
    <p:sldId id="286" r:id="rId5"/>
    <p:sldId id="293" r:id="rId6"/>
    <p:sldId id="284" r:id="rId7"/>
    <p:sldId id="285" r:id="rId8"/>
    <p:sldId id="258" r:id="rId9"/>
    <p:sldId id="292" r:id="rId10"/>
    <p:sldId id="269" r:id="rId11"/>
    <p:sldId id="259" r:id="rId12"/>
    <p:sldId id="261" r:id="rId13"/>
    <p:sldId id="260" r:id="rId14"/>
    <p:sldId id="275" r:id="rId15"/>
    <p:sldId id="288" r:id="rId16"/>
    <p:sldId id="263" r:id="rId17"/>
    <p:sldId id="287" r:id="rId18"/>
    <p:sldId id="290" r:id="rId19"/>
    <p:sldId id="264" r:id="rId20"/>
    <p:sldId id="265" r:id="rId21"/>
    <p:sldId id="277" r:id="rId22"/>
    <p:sldId id="262" r:id="rId23"/>
    <p:sldId id="291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an Scheibein" initials="FS" lastIdx="1" clrIdx="0">
    <p:extLst>
      <p:ext uri="{19B8F6BF-5375-455C-9EA6-DF929625EA0E}">
        <p15:presenceInfo xmlns:p15="http://schemas.microsoft.com/office/powerpoint/2012/main" userId="3cd228a2c91a02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5FCD-4437-4777-811B-D3187C344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7C7C8-9BDD-417F-B0AF-A22060C02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AEC5-8823-4743-8F31-63B84DEB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8F8F-9895-4037-BEC3-F0CD85B76FE2}" type="datetimeFigureOut">
              <a:rPr lang="en-IE" smtClean="0"/>
              <a:t>22/10/2018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0BE2A-1F0E-42D6-8980-7427FD6B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7A89C-C485-4F62-849B-92F62677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3F3E-83BD-41AD-B6A4-8529C0CAB3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553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44DB9-A310-47E0-9694-D6C80793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B08B4-CB1E-4468-A07E-690EAD92D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78167-60C1-45B7-929E-67825D9A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8F8F-9895-4037-BEC3-F0CD85B76FE2}" type="datetimeFigureOut">
              <a:rPr lang="en-IE" smtClean="0"/>
              <a:t>22/10/2018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0A8F6-75B5-4E03-854F-C5416807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13985-F875-42BB-9C0E-ED1CE63E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3F3E-83BD-41AD-B6A4-8529C0CAB3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83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6B6E4-1745-4383-81F4-DBC80A003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DFE93-2818-4565-9059-9A54A5055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B4E61-C996-41EE-BE4C-168A2470D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8F8F-9895-4037-BEC3-F0CD85B76FE2}" type="datetimeFigureOut">
              <a:rPr lang="en-IE" smtClean="0"/>
              <a:t>22/10/2018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61178-EF34-4ECB-B9FE-B89A9D21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5CC98-D21D-4206-88CE-7CFD1E2E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3F3E-83BD-41AD-B6A4-8529C0CAB3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749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7648-BC1D-43B0-9C2E-4358C155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DAEE-D1D6-46BA-BC88-F76CB99CB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6DE4B-B032-451F-92A0-9E37F27B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8F8F-9895-4037-BEC3-F0CD85B76FE2}" type="datetimeFigureOut">
              <a:rPr lang="en-IE" smtClean="0"/>
              <a:t>22/10/2018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E6BB7-5325-436E-9944-0195A61E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8DA91-6A0C-4318-8501-44C138DA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3F3E-83BD-41AD-B6A4-8529C0CAB3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95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DA4C-5A98-4679-94E1-00A1AD1B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6B298-55BE-4E2B-9187-70A4F667E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64A5B-848C-44E4-AF9D-26D7CDAF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8F8F-9895-4037-BEC3-F0CD85B76FE2}" type="datetimeFigureOut">
              <a:rPr lang="en-IE" smtClean="0"/>
              <a:t>22/10/2018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ED9F1-FED5-42A6-AD6E-237F0384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54A62-181A-43F5-B468-B9CC2681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3F3E-83BD-41AD-B6A4-8529C0CAB3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663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39FA-8C4B-4910-87F1-DABFA47D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84445-5D55-41DC-820A-2C3908A76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B1253-DD60-43FA-927F-847355C56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C9C1F-9104-4D00-9FA8-1A276A72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8F8F-9895-4037-BEC3-F0CD85B76FE2}" type="datetimeFigureOut">
              <a:rPr lang="en-IE" smtClean="0"/>
              <a:t>22/10/2018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C8DCF-9809-4B59-B493-74663A4C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21303-AFA4-40B3-A921-B2C80789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3F3E-83BD-41AD-B6A4-8529C0CAB3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29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E5D3-8BB4-44E3-B442-B0C6A6F7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C2D3A-01D7-40D9-A840-C1FC51E8F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BAD30-4495-437F-BCEE-DABEE665A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3425F-DE18-4FCE-87B5-F9DC74549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803C2-06C2-4CF4-8FE2-45D107ED0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F2233-38FC-4484-970D-A2BF9818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8F8F-9895-4037-BEC3-F0CD85B76FE2}" type="datetimeFigureOut">
              <a:rPr lang="en-IE" smtClean="0"/>
              <a:t>22/10/2018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B511-2D93-4579-88E4-5C7D7749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541619-8A8D-4203-AB92-1B95DB3D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3F3E-83BD-41AD-B6A4-8529C0CAB3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379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E8AD-870B-49CC-9605-D7059E9D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29701-0363-4A4C-9B7C-E13417CE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8F8F-9895-4037-BEC3-F0CD85B76FE2}" type="datetimeFigureOut">
              <a:rPr lang="en-IE" smtClean="0"/>
              <a:t>22/10/2018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DC7EA-17C8-44AE-A51A-CDFCE753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4BEB7-A1B8-45F8-B1E3-36AA1615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3F3E-83BD-41AD-B6A4-8529C0CAB3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613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4DD8C-600F-4539-A597-1A61670E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8F8F-9895-4037-BEC3-F0CD85B76FE2}" type="datetimeFigureOut">
              <a:rPr lang="en-IE" smtClean="0"/>
              <a:t>22/10/2018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D6F1A-FFA3-4A81-AB99-329423BA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E1B99-C721-4D57-AB07-4E2B9EE1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3F3E-83BD-41AD-B6A4-8529C0CAB3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449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C0F3-3A6E-4CEC-B9AC-45AAE2BF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0395-1CC3-4BB7-B85F-D98AA618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47923-BAD4-4FD5-AD74-B548F5BF7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0E248-9133-4112-906C-F5F1DE98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8F8F-9895-4037-BEC3-F0CD85B76FE2}" type="datetimeFigureOut">
              <a:rPr lang="en-IE" smtClean="0"/>
              <a:t>22/10/2018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DAF8E-CFBE-423F-BECE-51FBAA78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2EC13-8908-483A-B0B2-AA44DA4B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3F3E-83BD-41AD-B6A4-8529C0CAB3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860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CBD2-375D-4C53-9689-D961237F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E96E3-A953-4FCE-91F3-C3BA3C52D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A6579-435A-47AB-AB5B-93AC77438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B01D7-1131-489E-96D3-D2D2FED1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8F8F-9895-4037-BEC3-F0CD85B76FE2}" type="datetimeFigureOut">
              <a:rPr lang="en-IE" smtClean="0"/>
              <a:t>22/10/2018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B9218-6E5E-4271-A70E-3E14DEC4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4F429-C175-4436-B91A-25671C6F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3F3E-83BD-41AD-B6A4-8529C0CAB3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879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A8452-3154-4329-9DA5-7A1B2F29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8006E-B1AA-43FB-92A2-BAECACF93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4DAB4-715F-4CF9-B716-2F61D3F4F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88F8F-9895-4037-BEC3-F0CD85B76FE2}" type="datetimeFigureOut">
              <a:rPr lang="en-IE" smtClean="0"/>
              <a:t>22/10/2018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2E2FD-C508-42E0-9D5C-0D76F242A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2F8B8-2B16-4733-ADE5-FE66EDECD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3F3E-83BD-41AD-B6A4-8529C0CAB3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985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pii/S095539591630389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26CgE6Q3E2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ynnruane.ie/wp-content/uploads/2016/10/WL-B4416S-SR2.pdf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LgcG3nYis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6" name="Picture 256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087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80" name="Picture 2" descr="Image result for life progression">
            <a:extLst>
              <a:ext uri="{FF2B5EF4-FFF2-40B4-BE49-F238E27FC236}">
                <a16:creationId xmlns:a16="http://schemas.microsoft.com/office/drawing/2014/main" id="{8A03BB0C-FCAD-46C7-8C69-ABF587DD1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3"/>
          <a:stretch/>
        </p:blipFill>
        <p:spPr bwMode="auto">
          <a:xfrm>
            <a:off x="7277817" y="266436"/>
            <a:ext cx="2383987" cy="13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Content Placeholder 3081">
            <a:extLst>
              <a:ext uri="{FF2B5EF4-FFF2-40B4-BE49-F238E27FC236}">
                <a16:creationId xmlns:a16="http://schemas.microsoft.com/office/drawing/2014/main" id="{6E45E3EF-DE2C-44E8-A9B5-A86B1588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5145024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200" b="1" dirty="0">
                <a:solidFill>
                  <a:srgbClr val="000000"/>
                </a:solidFill>
              </a:rPr>
              <a:t>Policing Youth Engagement in High Risk Drug Use</a:t>
            </a:r>
          </a:p>
        </p:txBody>
      </p:sp>
      <p:sp>
        <p:nvSpPr>
          <p:cNvPr id="3088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youthrise">
            <a:extLst>
              <a:ext uri="{FF2B5EF4-FFF2-40B4-BE49-F238E27FC236}">
                <a16:creationId xmlns:a16="http://schemas.microsoft.com/office/drawing/2014/main" id="{232FDE91-263D-40DE-9001-C80503E11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r="1" b="15844"/>
          <a:stretch/>
        </p:blipFill>
        <p:spPr bwMode="auto">
          <a:xfrm>
            <a:off x="8531635" y="3989614"/>
            <a:ext cx="3229731" cy="25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8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EC90-81B0-4338-9B3F-CF91B049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C7B4-7124-4913-8F27-78F2B179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26546-6261-4D37-81A1-9B40B4309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" y="255494"/>
            <a:ext cx="11538061" cy="64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2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F40C4-078C-4226-BF4A-9285DABA8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CAC56D-6249-48DB-99E8-90EDE93D2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2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CE pyramid">
            <a:extLst>
              <a:ext uri="{FF2B5EF4-FFF2-40B4-BE49-F238E27FC236}">
                <a16:creationId xmlns:a16="http://schemas.microsoft.com/office/drawing/2014/main" id="{6A03CDC9-8E59-458B-B0E8-A754723067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40" y="643466"/>
            <a:ext cx="725871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2732510-1220-404F-9D83-49EAAEBC8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147655"/>
            <a:ext cx="10905066" cy="256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2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arda youth diversion projects">
            <a:extLst>
              <a:ext uri="{FF2B5EF4-FFF2-40B4-BE49-F238E27FC236}">
                <a16:creationId xmlns:a16="http://schemas.microsoft.com/office/drawing/2014/main" id="{D86308F7-4B15-4FD8-9EE8-4636D22DEE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r="1" b="2823"/>
          <a:stretch/>
        </p:blipFill>
        <p:spPr bwMode="auto">
          <a:xfrm>
            <a:off x="3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05D9B5-B181-44C0-8A11-CD429218AC33}"/>
              </a:ext>
            </a:extLst>
          </p:cNvPr>
          <p:cNvSpPr txBox="1"/>
          <p:nvPr/>
        </p:nvSpPr>
        <p:spPr>
          <a:xfrm>
            <a:off x="9240982" y="775855"/>
            <a:ext cx="160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Motivational Interviewing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02CCF-AF36-4366-B415-6FD1D0791E74}"/>
              </a:ext>
            </a:extLst>
          </p:cNvPr>
          <p:cNvSpPr txBox="1"/>
          <p:nvPr/>
        </p:nvSpPr>
        <p:spPr>
          <a:xfrm>
            <a:off x="10460182" y="1874865"/>
            <a:ext cx="160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Restorative justice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7396A-C850-4C96-BE4C-457FF0759399}"/>
              </a:ext>
            </a:extLst>
          </p:cNvPr>
          <p:cNvSpPr txBox="1"/>
          <p:nvPr/>
        </p:nvSpPr>
        <p:spPr>
          <a:xfrm>
            <a:off x="10349346" y="3170596"/>
            <a:ext cx="1607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Approx. 20,000 interventions with 10,000 U18s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67E94-384B-4457-B9C8-CD3C2B8B14F1}"/>
              </a:ext>
            </a:extLst>
          </p:cNvPr>
          <p:cNvSpPr txBox="1"/>
          <p:nvPr/>
        </p:nvSpPr>
        <p:spPr>
          <a:xfrm>
            <a:off x="9990440" y="5291297"/>
            <a:ext cx="160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Approx. 6% recidivism rate</a:t>
            </a:r>
          </a:p>
        </p:txBody>
      </p:sp>
    </p:spTree>
    <p:extLst>
      <p:ext uri="{BB962C8B-B14F-4D97-AF65-F5344CB8AC3E}">
        <p14:creationId xmlns:p14="http://schemas.microsoft.com/office/powerpoint/2010/main" val="142606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FD41-4E7B-46A0-AC22-362A3120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IE"/>
              <a:t>RIP</a:t>
            </a:r>
          </a:p>
        </p:txBody>
      </p: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BBBEFD18-D02E-42F7-8206-81DE5CE03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18</a:t>
            </a:r>
          </a:p>
          <a:p>
            <a:r>
              <a:rPr lang="en-US" sz="1800" dirty="0"/>
              <a:t>Student</a:t>
            </a:r>
          </a:p>
          <a:p>
            <a:r>
              <a:rPr lang="en-US" sz="1800" dirty="0"/>
              <a:t>Brother-of-friend/friend-of-friend/house-of-friend</a:t>
            </a:r>
          </a:p>
          <a:p>
            <a:r>
              <a:rPr lang="en-US" sz="1800" dirty="0"/>
              <a:t>Consumed 25 </a:t>
            </a:r>
            <a:r>
              <a:rPr lang="en-US" sz="1800" dirty="0" err="1"/>
              <a:t>i-NBOMe</a:t>
            </a:r>
            <a:r>
              <a:rPr lang="en-US" sz="1800" dirty="0"/>
              <a:t> sold as 2C-I in house party</a:t>
            </a:r>
          </a:p>
          <a:p>
            <a:r>
              <a:rPr lang="en-US" sz="1800" dirty="0"/>
              <a:t>Outlines need for </a:t>
            </a:r>
            <a:r>
              <a:rPr lang="en-US" sz="1800" u="sng" dirty="0"/>
              <a:t>drug checking services </a:t>
            </a:r>
            <a:r>
              <a:rPr lang="en-US" sz="1800" dirty="0"/>
              <a:t>and clear </a:t>
            </a:r>
            <a:r>
              <a:rPr lang="en-US" sz="1800" u="sng" dirty="0"/>
              <a:t>Good Samaritan Policies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mage result for alex ryan nbom  cork video">
            <a:extLst>
              <a:ext uri="{FF2B5EF4-FFF2-40B4-BE49-F238E27FC236}">
                <a16:creationId xmlns:a16="http://schemas.microsoft.com/office/drawing/2014/main" id="{EA9B216E-6EE7-43DD-94E4-70A7CF81C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7" r="-2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961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74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EFE11-DDD5-4781-B478-8659BFD0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000000"/>
                </a:solidFill>
              </a:rPr>
              <a:t>Festivals</a:t>
            </a:r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Image result for overdose at festival">
            <a:extLst>
              <a:ext uri="{FF2B5EF4-FFF2-40B4-BE49-F238E27FC236}">
                <a16:creationId xmlns:a16="http://schemas.microsoft.com/office/drawing/2014/main" id="{1193D802-278F-4B2F-ADCA-9561EA4D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" y="2410358"/>
            <a:ext cx="3661831" cy="205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BC60E-F25D-4BFD-8957-126031DC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lnSpcReduction="10000"/>
          </a:bodyPr>
          <a:lstStyle/>
          <a:p>
            <a:r>
              <a:rPr lang="en-IE" sz="1700" b="1" dirty="0">
                <a:solidFill>
                  <a:srgbClr val="000000"/>
                </a:solidFill>
              </a:rPr>
              <a:t>NO SNIFFER DOGS!</a:t>
            </a:r>
          </a:p>
          <a:p>
            <a:r>
              <a:rPr lang="en-IE" sz="1700" dirty="0">
                <a:solidFill>
                  <a:srgbClr val="000000"/>
                </a:solidFill>
              </a:rPr>
              <a:t>High visibility policing can lead to people consuming all their drugs which can lead to crisis events</a:t>
            </a:r>
          </a:p>
          <a:p>
            <a:r>
              <a:rPr lang="en-IE" sz="1700" dirty="0">
                <a:solidFill>
                  <a:srgbClr val="000000"/>
                </a:solidFill>
              </a:rPr>
              <a:t>Policing of festival gates may decrease overall supply into the festival –is this desirable? (do we want youths to buy drugs in festival?)- and can lead to spikes in crisis events</a:t>
            </a:r>
          </a:p>
          <a:p>
            <a:r>
              <a:rPr lang="en-IE" sz="1700" dirty="0">
                <a:solidFill>
                  <a:srgbClr val="000000"/>
                </a:solidFill>
              </a:rPr>
              <a:t>High visibility policing may decrease the supply and consumption of drugs overall but may also decrease access to services</a:t>
            </a:r>
          </a:p>
          <a:p>
            <a:r>
              <a:rPr lang="en-IE" sz="1700" dirty="0">
                <a:solidFill>
                  <a:srgbClr val="000000"/>
                </a:solidFill>
              </a:rPr>
              <a:t>Some service providers suggest that high visibility policing/ private security should be reserved for near campsites to prevent assault and sexual abuse. </a:t>
            </a:r>
          </a:p>
          <a:p>
            <a:pPr marL="0" indent="0">
              <a:buNone/>
            </a:pPr>
            <a:r>
              <a:rPr lang="en-IE" sz="1700" dirty="0">
                <a:solidFill>
                  <a:srgbClr val="000000"/>
                </a:solidFill>
              </a:rPr>
              <a:t>See: </a:t>
            </a:r>
            <a:r>
              <a:rPr lang="en-IE" sz="1700" dirty="0">
                <a:solidFill>
                  <a:srgbClr val="000000"/>
                </a:solidFill>
                <a:hlinkClick r:id="rId4"/>
              </a:rPr>
              <a:t>Ritter et al., 2017</a:t>
            </a:r>
            <a:endParaRPr lang="en-IE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3E445-0D48-44BE-8EB9-C6F7F4A8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9" y="509045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</a:rPr>
              <a:t>RIP</a:t>
            </a:r>
          </a:p>
        </p:txBody>
      </p:sp>
      <p:pic>
        <p:nvPicPr>
          <p:cNvPr id="6148" name="Picture 4" descr="Image result for pham music festival">
            <a:extLst>
              <a:ext uri="{FF2B5EF4-FFF2-40B4-BE49-F238E27FC236}">
                <a16:creationId xmlns:a16="http://schemas.microsoft.com/office/drawing/2014/main" id="{D842F886-3C97-4A85-8FEB-B96B3555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74" y="307731"/>
            <a:ext cx="259344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sniff off">
            <a:extLst>
              <a:ext uri="{FF2B5EF4-FFF2-40B4-BE49-F238E27FC236}">
                <a16:creationId xmlns:a16="http://schemas.microsoft.com/office/drawing/2014/main" id="{2B4051D9-B3F6-4562-814C-606A0E0A58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83" y="307731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04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EE46C-4A7C-46F0-A74F-A45DA628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IE" sz="4000" b="1" dirty="0"/>
              <a:t>Drug Checking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23A42F-2149-496E-8784-82C25C24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sz="2400" dirty="0"/>
              <a:t>Such services exist in Spain, Switzerland and the Netherlands for approx. 20 years</a:t>
            </a:r>
          </a:p>
          <a:p>
            <a:r>
              <a:rPr lang="en-US" sz="2400" dirty="0"/>
              <a:t>Pink superman pills detected and warning sent in Belgium and France but not in UK leading to 4 deaths </a:t>
            </a:r>
          </a:p>
          <a:p>
            <a:r>
              <a:rPr lang="en-US" sz="2400" dirty="0"/>
              <a:t>UK iteration </a:t>
            </a:r>
          </a:p>
          <a:p>
            <a:r>
              <a:rPr lang="en-US" sz="2400" dirty="0"/>
              <a:t>Supported by West Midlands and Durham police</a:t>
            </a:r>
          </a:p>
          <a:p>
            <a:r>
              <a:rPr lang="en-US" sz="2400" dirty="0"/>
              <a:t>Opportunities for brief intervention</a:t>
            </a:r>
          </a:p>
        </p:txBody>
      </p:sp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D5D45329-F6FB-47D6-B516-2036CF465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b="4556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pic>
        <p:nvPicPr>
          <p:cNvPr id="3074" name="Picture 2" descr="Image result for pink superman pill">
            <a:extLst>
              <a:ext uri="{FF2B5EF4-FFF2-40B4-BE49-F238E27FC236}">
                <a16:creationId xmlns:a16="http://schemas.microsoft.com/office/drawing/2014/main" id="{DE693DAC-19B6-4642-94F2-D9927543D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r="12243" b="1"/>
          <a:stretch/>
        </p:blipFill>
        <p:spPr bwMode="auto">
          <a:xfrm>
            <a:off x="7829551" y="2828925"/>
            <a:ext cx="4042410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0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25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A1B22-E366-4CA8-ADEA-DD05B65E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IE">
                <a:solidFill>
                  <a:srgbClr val="FFFFFF"/>
                </a:solidFill>
              </a:rPr>
              <a:t>Chemsex</a:t>
            </a:r>
          </a:p>
        </p:txBody>
      </p:sp>
      <p:pic>
        <p:nvPicPr>
          <p:cNvPr id="5125" name="Picture 2" descr="Image result for stephen port case">
            <a:extLst>
              <a:ext uri="{FF2B5EF4-FFF2-40B4-BE49-F238E27FC236}">
                <a16:creationId xmlns:a16="http://schemas.microsoft.com/office/drawing/2014/main" id="{68FB153C-B7CE-4F33-8314-ED3EE37C6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7" name="Content Placeholder 5126">
            <a:extLst>
              <a:ext uri="{FF2B5EF4-FFF2-40B4-BE49-F238E27FC236}">
                <a16:creationId xmlns:a16="http://schemas.microsoft.com/office/drawing/2014/main" id="{AFEF3F5E-0F0C-4406-B0D0-B29E9FA9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Bodies left in same graveyard</a:t>
            </a:r>
          </a:p>
          <a:p>
            <a:r>
              <a:rPr lang="en-US" sz="2000" dirty="0">
                <a:solidFill>
                  <a:srgbClr val="FFFFFF"/>
                </a:solidFill>
              </a:rPr>
              <a:t>Lack of police competency on </a:t>
            </a:r>
            <a:r>
              <a:rPr lang="en-US" sz="2000" dirty="0" err="1">
                <a:solidFill>
                  <a:srgbClr val="FFFFFF"/>
                </a:solidFill>
              </a:rPr>
              <a:t>chemsex</a:t>
            </a:r>
            <a:r>
              <a:rPr lang="en-US" sz="2000" dirty="0">
                <a:solidFill>
                  <a:srgbClr val="FFFFFF"/>
                </a:solidFill>
              </a:rPr>
              <a:t> led to the delayed arrest of serial murderer Stephen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Stigma, discrimination and lack of cultural competence may lead to under reporting of </a:t>
            </a:r>
            <a:r>
              <a:rPr lang="en-US" sz="2000" dirty="0" err="1">
                <a:solidFill>
                  <a:srgbClr val="FFFFFF"/>
                </a:solidFill>
              </a:rPr>
              <a:t>chemsex</a:t>
            </a:r>
            <a:r>
              <a:rPr lang="en-US" sz="2000" dirty="0">
                <a:solidFill>
                  <a:srgbClr val="FFFFFF"/>
                </a:solidFill>
              </a:rPr>
              <a:t>-related crime (e.g. rape, assault, theft)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See: Stephen Morris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9BD7F-F842-41DD-BB98-8155795AC08B}"/>
              </a:ext>
            </a:extLst>
          </p:cNvPr>
          <p:cNvSpPr txBox="1"/>
          <p:nvPr/>
        </p:nvSpPr>
        <p:spPr>
          <a:xfrm>
            <a:off x="524256" y="4946073"/>
            <a:ext cx="3729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600" dirty="0"/>
              <a:t>RIP</a:t>
            </a:r>
          </a:p>
        </p:txBody>
      </p:sp>
    </p:spTree>
    <p:extLst>
      <p:ext uri="{BB962C8B-B14F-4D97-AF65-F5344CB8AC3E}">
        <p14:creationId xmlns:p14="http://schemas.microsoft.com/office/powerpoint/2010/main" val="38848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F5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AFDFA-4529-43B8-9F1A-DB31E79E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IE" b="1" dirty="0">
                <a:solidFill>
                  <a:srgbClr val="FFFFFF"/>
                </a:solidFill>
              </a:rPr>
              <a:t>Policing Youth Engagement in High Risk Drug Use</a:t>
            </a:r>
          </a:p>
        </p:txBody>
      </p:sp>
      <p:pic>
        <p:nvPicPr>
          <p:cNvPr id="2050" name="Picture 2" descr="Image result for stop n search">
            <a:extLst>
              <a:ext uri="{FF2B5EF4-FFF2-40B4-BE49-F238E27FC236}">
                <a16:creationId xmlns:a16="http://schemas.microsoft.com/office/drawing/2014/main" id="{5B23EF39-81AC-4F4A-8D54-AB9E8C6FA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0" r="2" b="516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8F66-2C3F-4899-B7D1-39EA0BC0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IE" sz="2000" dirty="0">
                <a:solidFill>
                  <a:srgbClr val="FFFFFF"/>
                </a:solidFill>
              </a:rPr>
              <a:t>Millions of youths use drugs </a:t>
            </a:r>
          </a:p>
          <a:p>
            <a:r>
              <a:rPr lang="en-IE" sz="2000" dirty="0">
                <a:solidFill>
                  <a:srgbClr val="FFFFFF"/>
                </a:solidFill>
              </a:rPr>
              <a:t>Many youths stop using drugs</a:t>
            </a:r>
          </a:p>
          <a:p>
            <a:r>
              <a:rPr lang="en-IE" sz="2000" dirty="0">
                <a:solidFill>
                  <a:srgbClr val="FFFFFF"/>
                </a:solidFill>
              </a:rPr>
              <a:t>All drug use can be risky</a:t>
            </a:r>
          </a:p>
          <a:p>
            <a:r>
              <a:rPr lang="en-IE" sz="2000" dirty="0">
                <a:solidFill>
                  <a:srgbClr val="FFFFFF"/>
                </a:solidFill>
              </a:rPr>
              <a:t>Use of ‘controlled’ drugs can be particularly risky</a:t>
            </a:r>
          </a:p>
          <a:p>
            <a:endParaRPr lang="en-IE" sz="2000" dirty="0">
              <a:solidFill>
                <a:srgbClr val="FFFFFF"/>
              </a:solidFill>
            </a:endParaRPr>
          </a:p>
          <a:p>
            <a:endParaRPr lang="en-IE" sz="2000" dirty="0">
              <a:solidFill>
                <a:srgbClr val="FFFFFF"/>
              </a:solidFill>
            </a:endParaRPr>
          </a:p>
          <a:p>
            <a:endParaRPr lang="en-I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7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D3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39EE1-4509-41EA-8586-E8BA4375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IE" dirty="0">
                <a:solidFill>
                  <a:srgbClr val="FFFFFF"/>
                </a:solidFill>
              </a:rPr>
              <a:t>“Dirty Junkie”</a:t>
            </a:r>
          </a:p>
        </p:txBody>
      </p:sp>
      <p:pic>
        <p:nvPicPr>
          <p:cNvPr id="6146" name="Picture 2" descr="Image result for temple bar police">
            <a:extLst>
              <a:ext uri="{FF2B5EF4-FFF2-40B4-BE49-F238E27FC236}">
                <a16:creationId xmlns:a16="http://schemas.microsoft.com/office/drawing/2014/main" id="{98443B69-8D1A-446D-BB6F-4DA5FDEEC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66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4" name="Content Placeholder 2">
            <a:extLst>
              <a:ext uri="{FF2B5EF4-FFF2-40B4-BE49-F238E27FC236}">
                <a16:creationId xmlns:a16="http://schemas.microsoft.com/office/drawing/2014/main" id="{64E1923D-30BE-48F7-9131-1DCA7F0CB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fontScale="85000" lnSpcReduction="10000"/>
          </a:bodyPr>
          <a:lstStyle/>
          <a:p>
            <a:r>
              <a:rPr lang="en-IE" sz="2000" dirty="0">
                <a:solidFill>
                  <a:srgbClr val="FFFFFF"/>
                </a:solidFill>
              </a:rPr>
              <a:t>John, 27</a:t>
            </a:r>
          </a:p>
          <a:p>
            <a:r>
              <a:rPr lang="en-IE" sz="2000" dirty="0">
                <a:solidFill>
                  <a:srgbClr val="FFFFFF"/>
                </a:solidFill>
              </a:rPr>
              <a:t>Mother went to Magdalene Laundries, brother was abused by the Brothers. In care institutions most of his life</a:t>
            </a:r>
          </a:p>
          <a:p>
            <a:r>
              <a:rPr lang="en-IE" sz="2000" dirty="0">
                <a:solidFill>
                  <a:srgbClr val="FFFFFF"/>
                </a:solidFill>
              </a:rPr>
              <a:t>Intravenous heroin use, benzodiazepine/z-hypnotic use</a:t>
            </a:r>
          </a:p>
          <a:p>
            <a:r>
              <a:rPr lang="en-IE" sz="2000" dirty="0">
                <a:solidFill>
                  <a:srgbClr val="FFFFFF"/>
                </a:solidFill>
              </a:rPr>
              <a:t>Stabilising, tells me that I am first person to treat him like a “human for a long while”</a:t>
            </a:r>
          </a:p>
          <a:p>
            <a:r>
              <a:rPr lang="en-IE" sz="2000" dirty="0">
                <a:solidFill>
                  <a:srgbClr val="FFFFFF"/>
                </a:solidFill>
              </a:rPr>
              <a:t>Police call him “dirty junkie” in front of his girlfriend and children</a:t>
            </a:r>
          </a:p>
          <a:p>
            <a:r>
              <a:rPr lang="en-IE" sz="2000" dirty="0">
                <a:solidFill>
                  <a:srgbClr val="FFFFFF"/>
                </a:solidFill>
              </a:rPr>
              <a:t>Subsequent reaction lands him into the prison</a:t>
            </a:r>
          </a:p>
          <a:p>
            <a:r>
              <a:rPr lang="en-IE" sz="2000" dirty="0">
                <a:solidFill>
                  <a:srgbClr val="FFFFFF"/>
                </a:solidFill>
              </a:rPr>
              <a:t>Immediately prior to prison becomes suicidal and is suspected of attempting to kill himself by overdose</a:t>
            </a:r>
          </a:p>
          <a:p>
            <a:endParaRPr lang="en-I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03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505F9-33CE-4548-8253-30645EE8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000000"/>
                </a:solidFill>
              </a:rPr>
              <a:t>Age restriction is an issue!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age result for 18+">
            <a:extLst>
              <a:ext uri="{FF2B5EF4-FFF2-40B4-BE49-F238E27FC236}">
                <a16:creationId xmlns:a16="http://schemas.microsoft.com/office/drawing/2014/main" id="{B56E24E2-D1A3-44C3-93E6-6A882CE5E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r="3003" b="2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97D91-ABC3-4DB9-999E-2580157CF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5" y="3059961"/>
            <a:ext cx="4977578" cy="3504593"/>
          </a:xfrm>
        </p:spPr>
        <p:txBody>
          <a:bodyPr anchor="ctr">
            <a:normAutofit/>
          </a:bodyPr>
          <a:lstStyle/>
          <a:p>
            <a:r>
              <a:rPr lang="en-IE" sz="2000" dirty="0">
                <a:solidFill>
                  <a:srgbClr val="000000"/>
                </a:solidFill>
              </a:rPr>
              <a:t>Majority of drug consumption sites have age restrictions, youth are turned away from these services (</a:t>
            </a:r>
            <a:r>
              <a:rPr lang="en-IE" sz="2000" dirty="0" err="1">
                <a:solidFill>
                  <a:srgbClr val="000000"/>
                </a:solidFill>
              </a:rPr>
              <a:t>Schäffer</a:t>
            </a:r>
            <a:r>
              <a:rPr lang="en-IE" sz="2000" dirty="0">
                <a:solidFill>
                  <a:srgbClr val="000000"/>
                </a:solidFill>
              </a:rPr>
              <a:t> et al., 2014)</a:t>
            </a:r>
          </a:p>
          <a:p>
            <a:r>
              <a:rPr lang="en-IE" sz="2000" dirty="0">
                <a:solidFill>
                  <a:srgbClr val="000000"/>
                </a:solidFill>
              </a:rPr>
              <a:t>Some sexual health services have restrictions regarding consent (e.g. condoms)</a:t>
            </a:r>
          </a:p>
          <a:p>
            <a:r>
              <a:rPr lang="en-IE" sz="2000" dirty="0">
                <a:solidFill>
                  <a:srgbClr val="000000"/>
                </a:solidFill>
              </a:rPr>
              <a:t>Some mental health services have restrictions</a:t>
            </a:r>
          </a:p>
          <a:p>
            <a:endParaRPr lang="en-IE" sz="2000" dirty="0">
              <a:solidFill>
                <a:srgbClr val="000000"/>
              </a:solidFill>
            </a:endParaRPr>
          </a:p>
          <a:p>
            <a:endParaRPr lang="en-IE" sz="2000" dirty="0">
              <a:solidFill>
                <a:srgbClr val="000000"/>
              </a:solidFill>
            </a:endParaRPr>
          </a:p>
          <a:p>
            <a:endParaRPr lang="en-IE" sz="2000" dirty="0">
              <a:solidFill>
                <a:srgbClr val="000000"/>
              </a:solidFill>
            </a:endParaRPr>
          </a:p>
          <a:p>
            <a:endParaRPr lang="en-IE" sz="2000" dirty="0">
              <a:solidFill>
                <a:srgbClr val="000000"/>
              </a:solidFill>
            </a:endParaRPr>
          </a:p>
          <a:p>
            <a:endParaRPr lang="en-I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I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91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5148D0-D46A-4705-9B79-0B918C87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IE" b="1">
                <a:solidFill>
                  <a:srgbClr val="000000"/>
                </a:solidFill>
              </a:rPr>
              <a:t>‘The Academy’</a:t>
            </a:r>
          </a:p>
        </p:txBody>
      </p:sp>
      <p:sp>
        <p:nvSpPr>
          <p:cNvPr id="144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7" name="Picture 2" descr="Image result for Prison youth">
            <a:extLst>
              <a:ext uri="{FF2B5EF4-FFF2-40B4-BE49-F238E27FC236}">
                <a16:creationId xmlns:a16="http://schemas.microsoft.com/office/drawing/2014/main" id="{84DF980F-7ABE-4FB9-A8A4-9C7AC70B2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4" r="1" b="7253"/>
          <a:stretch/>
        </p:blipFill>
        <p:spPr bwMode="auto"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Content Placeholder 3078">
            <a:extLst>
              <a:ext uri="{FF2B5EF4-FFF2-40B4-BE49-F238E27FC236}">
                <a16:creationId xmlns:a16="http://schemas.microsoft.com/office/drawing/2014/main" id="{48953855-A2E9-4DE4-AEF1-AB66FC895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“I won’t mind going to prison. I will have time and space to do beat boxing. I’ll be there at most a couple of months and I’ll meet new people”</a:t>
            </a:r>
          </a:p>
          <a:p>
            <a:r>
              <a:rPr lang="en-US" sz="1600" i="1" dirty="0">
                <a:solidFill>
                  <a:srgbClr val="000000"/>
                </a:solidFill>
              </a:rPr>
              <a:t>“it’s like an academy” </a:t>
            </a:r>
            <a:r>
              <a:rPr lang="en-US" sz="1600" dirty="0">
                <a:solidFill>
                  <a:srgbClr val="000000"/>
                </a:solidFill>
              </a:rPr>
              <a:t>(Gerry ‘The Monk’ Hutch; one of Ireland’s most famous criminals)</a:t>
            </a:r>
          </a:p>
          <a:p>
            <a:r>
              <a:rPr lang="en-IE" sz="1600" i="1" dirty="0">
                <a:solidFill>
                  <a:srgbClr val="000000"/>
                </a:solidFill>
              </a:rPr>
              <a:t>“the low availability of heroin which encouraged a shift from smoking to injecting; the scarcity of injecting equipment which fostered sharing networks far wider than outside prison; inadequate injecting equipment cleaning practices; and the rent of needles and syringes in exchange for the drugs” </a:t>
            </a:r>
            <a:r>
              <a:rPr lang="en-IE" sz="1600" dirty="0">
                <a:solidFill>
                  <a:srgbClr val="000000"/>
                </a:solidFill>
              </a:rPr>
              <a:t>(Long, 2004)</a:t>
            </a:r>
          </a:p>
          <a:p>
            <a:r>
              <a:rPr lang="en-US" sz="1600" i="1" dirty="0">
                <a:solidFill>
                  <a:srgbClr val="000000"/>
                </a:solidFill>
              </a:rPr>
              <a:t>“they used to leave out buckets of bleach” </a:t>
            </a:r>
            <a:r>
              <a:rPr lang="en-US" sz="1600" dirty="0">
                <a:solidFill>
                  <a:srgbClr val="000000"/>
                </a:solidFill>
              </a:rPr>
              <a:t>(former member of National Advisory Committee on Drug) 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6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 result for youth prison">
            <a:extLst>
              <a:ext uri="{FF2B5EF4-FFF2-40B4-BE49-F238E27FC236}">
                <a16:creationId xmlns:a16="http://schemas.microsoft.com/office/drawing/2014/main" id="{ECE5BD97-7A55-47E0-A9BD-59E95A865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6" b="2"/>
          <a:stretch/>
        </p:blipFill>
        <p:spPr bwMode="auto"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03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6AC3-BFDD-432E-BE7A-1C07C18B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Recommendations for police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99E3D-18EB-4FE2-AF51-89B3960CB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Use humanising and respectful language</a:t>
            </a:r>
          </a:p>
          <a:p>
            <a:r>
              <a:rPr lang="en-IE" dirty="0"/>
              <a:t>Engage in primary, secondary and tertiary prevention e.g. focus on reducing ACEs/reduce impact on accumulation of social capital, facilitating access to harm reduction and treatment services </a:t>
            </a:r>
          </a:p>
          <a:p>
            <a:r>
              <a:rPr lang="en-IE" dirty="0"/>
              <a:t>Discretion and diversion programs should be used wherever possible 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3938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ynn ruane">
            <a:extLst>
              <a:ext uri="{FF2B5EF4-FFF2-40B4-BE49-F238E27FC236}">
                <a16:creationId xmlns:a16="http://schemas.microsoft.com/office/drawing/2014/main" id="{ADE9AD7C-D6AB-4AFB-9A3C-84F91A2A5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Freeform: Shape 14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5726A-6976-4E8B-B135-603B945F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IE" sz="3600" b="1"/>
              <a:t>Senator Lynn Ruane</a:t>
            </a:r>
          </a:p>
        </p:txBody>
      </p:sp>
      <p:sp>
        <p:nvSpPr>
          <p:cNvPr id="8199" name="Content Placeholder 8198">
            <a:extLst>
              <a:ext uri="{FF2B5EF4-FFF2-40B4-BE49-F238E27FC236}">
                <a16:creationId xmlns:a16="http://schemas.microsoft.com/office/drawing/2014/main" id="{824664B0-816D-47B7-A6E8-08B107CE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n-US" sz="1800" dirty="0"/>
              <a:t>Grew up in socioeconomically disadvantaged area</a:t>
            </a:r>
          </a:p>
          <a:p>
            <a:r>
              <a:rPr lang="en-US" sz="1800" dirty="0"/>
              <a:t>Drug use history</a:t>
            </a:r>
          </a:p>
          <a:p>
            <a:r>
              <a:rPr lang="en-US" sz="1800" dirty="0"/>
              <a:t>Had a child at 15</a:t>
            </a:r>
          </a:p>
          <a:p>
            <a:r>
              <a:rPr lang="en-US" sz="1800" dirty="0"/>
              <a:t>Access </a:t>
            </a:r>
            <a:r>
              <a:rPr lang="en-US" sz="1800" dirty="0" err="1"/>
              <a:t>Programme</a:t>
            </a:r>
            <a:r>
              <a:rPr lang="en-US" sz="1800" dirty="0"/>
              <a:t> to Trinity College </a:t>
            </a:r>
          </a:p>
          <a:p>
            <a:r>
              <a:rPr lang="en-US" sz="1800" dirty="0"/>
              <a:t>Senator</a:t>
            </a:r>
          </a:p>
          <a:p>
            <a:r>
              <a:rPr lang="en-US" sz="1800" dirty="0">
                <a:hlinkClick r:id="rId3"/>
              </a:rPr>
              <a:t>Misuse of Drugs Amendment bill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78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Content Placeholder 3080">
            <a:extLst>
              <a:ext uri="{FF2B5EF4-FFF2-40B4-BE49-F238E27FC236}">
                <a16:creationId xmlns:a16="http://schemas.microsoft.com/office/drawing/2014/main" id="{E218C8B5-79BB-4569-8541-7348D0E8D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Quick summary of  ‘controlled’ drug market:</a:t>
            </a:r>
          </a:p>
          <a:p>
            <a:r>
              <a:rPr lang="en-US" sz="1800" dirty="0"/>
              <a:t>High levels of adulteration (e.g. majority of cocaine contains levamisole) </a:t>
            </a:r>
          </a:p>
          <a:p>
            <a:r>
              <a:rPr lang="en-US" sz="1800" dirty="0"/>
              <a:t>High levels of  contamination (e.g. pesticides, bacteria, </a:t>
            </a:r>
            <a:r>
              <a:rPr lang="en-US" sz="1800" dirty="0" err="1"/>
              <a:t>fentanyls</a:t>
            </a:r>
            <a:r>
              <a:rPr lang="en-US" sz="1800" dirty="0"/>
              <a:t>)</a:t>
            </a:r>
          </a:p>
          <a:p>
            <a:r>
              <a:rPr lang="en-US" sz="1800" dirty="0"/>
              <a:t>Highly potent substances (e.g. 400+mg MDMA ecstasy tablets, dabs)</a:t>
            </a:r>
          </a:p>
          <a:p>
            <a:r>
              <a:rPr lang="en-US" sz="1800" dirty="0"/>
              <a:t>Hundreds of additional NPS (e.g. </a:t>
            </a:r>
            <a:r>
              <a:rPr lang="en-US" sz="1800" dirty="0" err="1"/>
              <a:t>cathinones</a:t>
            </a:r>
            <a:r>
              <a:rPr lang="en-US" sz="1800" dirty="0"/>
              <a:t>, </a:t>
            </a:r>
            <a:r>
              <a:rPr lang="en-US" sz="1800" dirty="0" err="1"/>
              <a:t>fentanyls</a:t>
            </a:r>
            <a:r>
              <a:rPr lang="en-US" sz="1800" dirty="0"/>
              <a:t>)</a:t>
            </a:r>
          </a:p>
          <a:p>
            <a:endParaRPr lang="en-US" sz="1800" dirty="0"/>
          </a:p>
        </p:txBody>
      </p:sp>
      <p:pic>
        <p:nvPicPr>
          <p:cNvPr id="3079" name="Picture 4" descr="Image result for novel psychoactive substances">
            <a:extLst>
              <a:ext uri="{FF2B5EF4-FFF2-40B4-BE49-F238E27FC236}">
                <a16:creationId xmlns:a16="http://schemas.microsoft.com/office/drawing/2014/main" id="{EDF2541D-EB96-4928-B632-E7BF0243F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r="10960" b="4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3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944A-28F9-46C1-8D6E-C090A765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en-IE" b="1"/>
              <a:t>Supply-Side Harm Reduction?</a:t>
            </a:r>
          </a:p>
        </p:txBody>
      </p:sp>
      <p:sp>
        <p:nvSpPr>
          <p:cNvPr id="4103" name="Content Placeholder 4102">
            <a:extLst>
              <a:ext uri="{FF2B5EF4-FFF2-40B4-BE49-F238E27FC236}">
                <a16:creationId xmlns:a16="http://schemas.microsoft.com/office/drawing/2014/main" id="{F03AD4D2-1AA6-4154-BF32-C89063D0C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en-US" sz="2000" dirty="0"/>
              <a:t>Higher quality?</a:t>
            </a:r>
          </a:p>
          <a:p>
            <a:r>
              <a:rPr lang="en-US" sz="2000" dirty="0"/>
              <a:t>Feedback from peers</a:t>
            </a:r>
          </a:p>
          <a:p>
            <a:r>
              <a:rPr lang="en-US" sz="2000" dirty="0"/>
              <a:t>Reduction in street dealing/ recruitment into dealing?</a:t>
            </a:r>
          </a:p>
          <a:p>
            <a:r>
              <a:rPr lang="en-US" sz="2000" dirty="0"/>
              <a:t>Stop circulation of dangerous batches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Image result for dream market">
            <a:extLst>
              <a:ext uri="{FF2B5EF4-FFF2-40B4-BE49-F238E27FC236}">
                <a16:creationId xmlns:a16="http://schemas.microsoft.com/office/drawing/2014/main" id="{8F30B726-76CF-4CB2-A3CD-F531569DD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7"/>
          <a:stretch/>
        </p:blipFill>
        <p:spPr bwMode="auto">
          <a:xfrm>
            <a:off x="6420908" y="1023122"/>
            <a:ext cx="2364317" cy="13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1" name="Content Placeholder 3">
            <a:hlinkClick r:id="rId3"/>
            <a:extLst>
              <a:ext uri="{FF2B5EF4-FFF2-40B4-BE49-F238E27FC236}">
                <a16:creationId xmlns:a16="http://schemas.microsoft.com/office/drawing/2014/main" id="{CAB3CB1A-E424-4978-BDEC-44AE7D163B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l="24282" r="2661" b="3"/>
          <a:stretch/>
        </p:blipFill>
        <p:spPr>
          <a:xfrm>
            <a:off x="9502775" y="700565"/>
            <a:ext cx="2364317" cy="1982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D7BDC0-DF07-45EC-93FD-82912B685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908" y="3885048"/>
            <a:ext cx="5446184" cy="23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8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emcdda drug dark markets">
            <a:extLst>
              <a:ext uri="{FF2B5EF4-FFF2-40B4-BE49-F238E27FC236}">
                <a16:creationId xmlns:a16="http://schemas.microsoft.com/office/drawing/2014/main" id="{1391A6F3-3174-469F-AD8C-A9C57CC97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-140676"/>
            <a:ext cx="11924714" cy="69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0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utt harms">
            <a:extLst>
              <a:ext uri="{FF2B5EF4-FFF2-40B4-BE49-F238E27FC236}">
                <a16:creationId xmlns:a16="http://schemas.microsoft.com/office/drawing/2014/main" id="{329E84C9-98F1-4903-8737-A110CF85E0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76" y="643467"/>
            <a:ext cx="621684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84F169-F10C-40CA-A03F-B7144B47A22B}"/>
              </a:ext>
            </a:extLst>
          </p:cNvPr>
          <p:cNvSpPr txBox="1"/>
          <p:nvPr/>
        </p:nvSpPr>
        <p:spPr>
          <a:xfrm>
            <a:off x="2609850" y="6377940"/>
            <a:ext cx="5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Nutt, King and Philips (2010)</a:t>
            </a:r>
          </a:p>
        </p:txBody>
      </p:sp>
    </p:spTree>
    <p:extLst>
      <p:ext uri="{BB962C8B-B14F-4D97-AF65-F5344CB8AC3E}">
        <p14:creationId xmlns:p14="http://schemas.microsoft.com/office/powerpoint/2010/main" val="290835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hodes risk environment framework">
            <a:extLst>
              <a:ext uri="{FF2B5EF4-FFF2-40B4-BE49-F238E27FC236}">
                <a16:creationId xmlns:a16="http://schemas.microsoft.com/office/drawing/2014/main" id="{2823B51B-4C85-484A-9E86-5599E0DAC3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59" y="643467"/>
            <a:ext cx="406688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534013-12FA-49F9-B742-5AF1485D8849}"/>
              </a:ext>
            </a:extLst>
          </p:cNvPr>
          <p:cNvSpPr txBox="1"/>
          <p:nvPr/>
        </p:nvSpPr>
        <p:spPr>
          <a:xfrm>
            <a:off x="8572500" y="4724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Rhodes (2002)</a:t>
            </a:r>
          </a:p>
        </p:txBody>
      </p:sp>
    </p:spTree>
    <p:extLst>
      <p:ext uri="{BB962C8B-B14F-4D97-AF65-F5344CB8AC3E}">
        <p14:creationId xmlns:p14="http://schemas.microsoft.com/office/powerpoint/2010/main" val="50053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upload.wikimedia.org/wikipedia/commons/a/a5/Cliff_Face_West_Wale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0" b="-1428"/>
          <a:stretch/>
        </p:blipFill>
        <p:spPr bwMode="auto">
          <a:xfrm flipH="1">
            <a:off x="1524000" y="1"/>
            <a:ext cx="9144000" cy="69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24622" y="1003942"/>
            <a:ext cx="0" cy="5568619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71664" y="6501342"/>
            <a:ext cx="6480720" cy="71219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20336" y="1003943"/>
            <a:ext cx="0" cy="367319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143672" y="4677139"/>
            <a:ext cx="5976664" cy="1728192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5720" y="1316767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dirty="0"/>
              <a:t>Cliff edge of Inequity (CEI)</a:t>
            </a:r>
          </a:p>
        </p:txBody>
      </p:sp>
    </p:spTree>
    <p:extLst>
      <p:ext uri="{BB962C8B-B14F-4D97-AF65-F5344CB8AC3E}">
        <p14:creationId xmlns:p14="http://schemas.microsoft.com/office/powerpoint/2010/main" val="419771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4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Image result for homeless youth">
            <a:extLst>
              <a:ext uri="{FF2B5EF4-FFF2-40B4-BE49-F238E27FC236}">
                <a16:creationId xmlns:a16="http://schemas.microsoft.com/office/drawing/2014/main" id="{DB487E9D-4837-4473-B781-964C44EA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81" y="1921353"/>
            <a:ext cx="5462546" cy="30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3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763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Policing Youth Engagement in High Risk Drug Use</vt:lpstr>
      <vt:lpstr>PowerPoint Presentation</vt:lpstr>
      <vt:lpstr>Supply-Side Harm Reduction?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RIP</vt:lpstr>
      <vt:lpstr>Festivals</vt:lpstr>
      <vt:lpstr>RIP</vt:lpstr>
      <vt:lpstr>Drug Checking</vt:lpstr>
      <vt:lpstr>Chemsex</vt:lpstr>
      <vt:lpstr>“Dirty Junkie”</vt:lpstr>
      <vt:lpstr>Age restriction is an issue!</vt:lpstr>
      <vt:lpstr>‘The Academy’</vt:lpstr>
      <vt:lpstr>Recommendations for police</vt:lpstr>
      <vt:lpstr>Senator Lynn Ruane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Florian Scheibein</dc:creator>
  <cp:lastModifiedBy>Florian Scheibein</cp:lastModifiedBy>
  <cp:revision>2</cp:revision>
  <dcterms:created xsi:type="dcterms:W3CDTF">2018-10-22T03:47:30Z</dcterms:created>
  <dcterms:modified xsi:type="dcterms:W3CDTF">2018-10-22T03:54:23Z</dcterms:modified>
</cp:coreProperties>
</file>