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media/image2.jpeg" ContentType="image/jpeg"/>
  <Override PartName="/ppt/media/image3.jpeg" ContentType="image/jpe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media/image4.jpeg" ContentType="image/jpe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Gill Sans MT"/>
          <a:ea typeface="Gill Sans MT"/>
          <a:cs typeface="Gill Sans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BE1"/>
          </a:solidFill>
        </a:fill>
      </a:tcStyle>
    </a:wholeTbl>
    <a:band2H>
      <a:tcTxStyle b="def" i="def"/>
      <a:tcStyle>
        <a:tcBdr/>
        <a:fill>
          <a:solidFill>
            <a:srgbClr val="E7EEF0"/>
          </a:solidFill>
        </a:fill>
      </a:tcStyle>
    </a:band2H>
    <a:firstCol>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Gill Sans MT"/>
          <a:ea typeface="Gill Sans MT"/>
          <a:cs typeface="Gill Sans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9CCCC"/>
          </a:solidFill>
        </a:fill>
      </a:tcStyle>
    </a:wholeTbl>
    <a:band2H>
      <a:tcTxStyle b="def" i="def"/>
      <a:tcStyle>
        <a:tcBdr/>
        <a:fill>
          <a:solidFill>
            <a:srgbClr val="F4E7E7"/>
          </a:solidFill>
        </a:fill>
      </a:tcStyle>
    </a:band2H>
    <a:firstCol>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Gill Sans MT"/>
          <a:ea typeface="Gill Sans MT"/>
          <a:cs typeface="Gill Sans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D0DA"/>
          </a:solidFill>
        </a:fill>
      </a:tcStyle>
    </a:wholeTbl>
    <a:band2H>
      <a:tcTxStyle b="def" i="def"/>
      <a:tcStyle>
        <a:tcBdr/>
        <a:fill>
          <a:solidFill>
            <a:srgbClr val="E8E9ED"/>
          </a:solidFill>
        </a:fill>
      </a:tcStyle>
    </a:band2H>
    <a:firstCol>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Gill Sans MT"/>
          <a:ea typeface="Gill Sans MT"/>
          <a:cs typeface="Gill Sans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Gill Sans MT"/>
          <a:ea typeface="Gill Sans MT"/>
          <a:cs typeface="Gill Sans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Gill Sans MT"/>
          <a:ea typeface="Gill Sans MT"/>
          <a:cs typeface="Gill Sans M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Gill Sans MT"/>
          <a:ea typeface="Gill Sans MT"/>
          <a:cs typeface="Gill Sans M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Gill Sans MT"/>
          <a:ea typeface="Gill Sans MT"/>
          <a:cs typeface="Gill Sans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Gill Sans MT"/>
          <a:ea typeface="Gill Sans MT"/>
          <a:cs typeface="Gill Sans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Gill Sans MT"/>
          <a:ea typeface="Gill Sans MT"/>
          <a:cs typeface="Gill Sans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Gill Sans MT"/>
          <a:ea typeface="Gill Sans MT"/>
          <a:cs typeface="Gill Sans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Gill Sans MT"/>
          <a:ea typeface="Gill Sans MT"/>
          <a:cs typeface="Gill Sans M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Gill Sans MT"/>
          <a:ea typeface="Gill Sans MT"/>
          <a:cs typeface="Gill Sans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ph type="sldImg"/>
          </p:nvPr>
        </p:nvSpPr>
        <p:spPr>
          <a:xfrm>
            <a:off x="1143000" y="685800"/>
            <a:ext cx="4572000" cy="3429000"/>
          </a:xfrm>
          <a:prstGeom prst="rect">
            <a:avLst/>
          </a:prstGeom>
        </p:spPr>
        <p:txBody>
          <a:bodyPr/>
          <a:lstStyle/>
          <a:p>
            <a:pPr/>
          </a:p>
        </p:txBody>
      </p:sp>
      <p:sp>
        <p:nvSpPr>
          <p:cNvPr id="125" name="Shape 12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5.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 Id="rId3" Type="http://schemas.openxmlformats.org/officeDocument/2006/relationships/hyperlink" Target="http://www150.statcan.gc.ca/n1/daily-quotidien/180109/cg-a002-eng.htm" TargetMode="Externa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Shape 130"/>
          <p:cNvSpPr/>
          <p:nvPr>
            <p:ph type="sldImg"/>
          </p:nvPr>
        </p:nvSpPr>
        <p:spPr>
          <a:prstGeom prst="rect">
            <a:avLst/>
          </a:prstGeom>
        </p:spPr>
        <p:txBody>
          <a:bodyPr/>
          <a:lstStyle/>
          <a:p>
            <a:pPr/>
          </a:p>
        </p:txBody>
      </p:sp>
      <p:sp>
        <p:nvSpPr>
          <p:cNvPr id="131" name="Shape 131"/>
          <p:cNvSpPr/>
          <p:nvPr>
            <p:ph type="body" sz="quarter" idx="1"/>
          </p:nvPr>
        </p:nvSpPr>
        <p:spPr>
          <a:prstGeom prst="rect">
            <a:avLst/>
          </a:prstGeom>
        </p:spPr>
        <p:txBody>
          <a:bodyPr/>
          <a:lstStyle/>
          <a:p>
            <a:pPr/>
            <a:r>
              <a:t>Today I will be discussing one of the strategies implemented to address the opioid overdose epidemic The title of my presentation is:______—</a:t>
            </a:r>
          </a:p>
          <a:p>
            <a:pPr/>
          </a:p>
          <a:p>
            <a:pPr/>
            <a:r>
              <a:t>Today, I will be discussing one of the strategies. My presentation is titled: opioid overdose; increasing 911 calls through good samaritan law to save lives</a:t>
            </a:r>
          </a:p>
          <a:p>
            <a:pPr/>
            <a:r>
              <a:t>In the context of the opioid crisis in Canada, numerous strategies have been proposed to respond to this epidemic. One of the strategies to address this issue is to increase access to treatment for people with opioid use disorder. Prevention of overdose, harm reduction strategies, and making naloxone readily accessible for overdose reversal by bystanders and EMS are just a few of them. The strategy that I will be adressing today increasing 911 calls after an overdose has occured.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sldImg"/>
          </p:nvPr>
        </p:nvSpPr>
        <p:spPr>
          <a:prstGeom prst="rect">
            <a:avLst/>
          </a:prstGeom>
        </p:spPr>
        <p:txBody>
          <a:bodyPr/>
          <a:lstStyle/>
          <a:p>
            <a:pPr/>
          </a:p>
        </p:txBody>
      </p:sp>
      <p:sp>
        <p:nvSpPr>
          <p:cNvPr id="181" name="Shape 181"/>
          <p:cNvSpPr/>
          <p:nvPr>
            <p:ph type="body" sz="quarter" idx="1"/>
          </p:nvPr>
        </p:nvSpPr>
        <p:spPr>
          <a:prstGeom prst="rect">
            <a:avLst/>
          </a:prstGeom>
        </p:spPr>
        <p:txBody>
          <a:bodyPr/>
          <a:lstStyle/>
          <a:p>
            <a:pPr/>
            <a:r>
              <a:t>Regarding GSL, we were very surprised to find out that </a:t>
            </a:r>
          </a:p>
          <a:p>
            <a:pPr/>
          </a:p>
          <a:p>
            <a:pPr/>
            <a:r>
              <a:t>PO had not received any formal nor informal training on the law, hadn’t received any written or oral information on the law and didn’t feel they would be able to recognize situations in which it would apply. For example, some PO said they lacked the medical knowledge to identify an overdose compared to a severe intoxication, for instance, and thus wouldn’t have time to try to figure out if it applied or not and would just arrest the person and let te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sldImg"/>
          </p:nvPr>
        </p:nvSpPr>
        <p:spPr>
          <a:prstGeom prst="rect">
            <a:avLst/>
          </a:prstGeom>
        </p:spPr>
        <p:txBody>
          <a:bodyPr/>
          <a:lstStyle/>
          <a:p>
            <a:pPr/>
          </a:p>
        </p:txBody>
      </p:sp>
      <p:sp>
        <p:nvSpPr>
          <p:cNvPr id="187" name="Shape 187"/>
          <p:cNvSpPr/>
          <p:nvPr>
            <p:ph type="body" sz="quarter" idx="1"/>
          </p:nvPr>
        </p:nvSpPr>
        <p:spPr>
          <a:prstGeom prst="rect">
            <a:avLst/>
          </a:prstGeom>
        </p:spPr>
        <p:txBody>
          <a:bodyPr/>
          <a:lstStyle/>
          <a:p>
            <a:pPr/>
            <a:r>
              <a:t>https://www.cbc.ca/news/politics/good-samaritan-drug-overdose-fentanyl-politics-parliament-1.4786094</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ph type="sldImg"/>
          </p:nvPr>
        </p:nvSpPr>
        <p:spPr>
          <a:prstGeom prst="rect">
            <a:avLst/>
          </a:prstGeom>
        </p:spPr>
        <p:txBody>
          <a:bodyPr/>
          <a:lstStyle/>
          <a:p>
            <a:pPr/>
          </a:p>
        </p:txBody>
      </p:sp>
      <p:sp>
        <p:nvSpPr>
          <p:cNvPr id="192" name="Shape 192"/>
          <p:cNvSpPr/>
          <p:nvPr>
            <p:ph type="body" sz="quarter" idx="1"/>
          </p:nvPr>
        </p:nvSpPr>
        <p:spPr>
          <a:prstGeom prst="rect">
            <a:avLst/>
          </a:prstGeom>
        </p:spPr>
        <p:txBody>
          <a:bodyPr/>
          <a:lstStyle/>
          <a:p>
            <a:pPr/>
          </a:p>
          <a:p>
            <a:pPr>
              <a:defRPr>
                <a:solidFill>
                  <a:srgbClr val="3F3F3F"/>
                </a:solidFill>
              </a:defRPr>
            </a:pPr>
            <a:r>
              <a:t>« Ça se peut que la personne ne soit pas arrêtée sur le champ, mais là on sait qu’il y a quelque chose à cet endroit, donc à un moment donné il va y avoir une frappe et une perquisition. » - RP3</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6" name="Shape 196"/>
          <p:cNvSpPr/>
          <p:nvPr>
            <p:ph type="sldImg"/>
          </p:nvPr>
        </p:nvSpPr>
        <p:spPr>
          <a:prstGeom prst="rect">
            <a:avLst/>
          </a:prstGeom>
        </p:spPr>
        <p:txBody>
          <a:bodyPr/>
          <a:lstStyle/>
          <a:p>
            <a:pPr/>
          </a:p>
        </p:txBody>
      </p:sp>
      <p:sp>
        <p:nvSpPr>
          <p:cNvPr id="197" name="Shape 197"/>
          <p:cNvSpPr/>
          <p:nvPr>
            <p:ph type="body" sz="quarter" idx="1"/>
          </p:nvPr>
        </p:nvSpPr>
        <p:spPr>
          <a:prstGeom prst="rect">
            <a:avLst/>
          </a:prstGeom>
        </p:spPr>
        <p:txBody>
          <a:bodyPr/>
          <a:lstStyle/>
          <a:p>
            <a:pPr/>
            <a:r>
              <a:t>We also had different views and opinons from PO</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6" name="Shape 206"/>
          <p:cNvSpPr/>
          <p:nvPr>
            <p:ph type="sldImg"/>
          </p:nvPr>
        </p:nvSpPr>
        <p:spPr>
          <a:prstGeom prst="rect">
            <a:avLst/>
          </a:prstGeom>
        </p:spPr>
        <p:txBody>
          <a:bodyPr/>
          <a:lstStyle/>
          <a:p>
            <a:pPr/>
          </a:p>
        </p:txBody>
      </p:sp>
      <p:sp>
        <p:nvSpPr>
          <p:cNvPr id="207" name="Shape 207"/>
          <p:cNvSpPr/>
          <p:nvPr>
            <p:ph type="body" sz="quarter" idx="1"/>
          </p:nvPr>
        </p:nvSpPr>
        <p:spPr>
          <a:prstGeom prst="rect">
            <a:avLst/>
          </a:prstGeom>
        </p:spPr>
        <p:txBody>
          <a:bodyPr/>
          <a:lstStyle/>
          <a:p>
            <a:pPr/>
            <a:r>
              <a:t>As you can see, PO and opioid users reported the same experiences and being Able to get the opinion of these 2 groups and getting data triangulation is definitely a strength of this study. In addition, we used a theoretical model of behaviour to address different aspects of help-seeking behaviour in bystanders which allowed us to construct the interview guides we used with PO and opioid users. </a:t>
            </a:r>
          </a:p>
          <a:p>
            <a:pPr/>
            <a:r>
              <a:t>We reached saturation with our 9 PO interviews</a:t>
            </a:r>
          </a:p>
          <a:p>
            <a:pPr/>
          </a:p>
          <a:p>
            <a:pPr/>
            <a:r>
              <a:t>HOWEVER’ we faced  Recruitement difficulties during phase II and thus No opioid users interviewed one year after GSL implementation. So it was impossible to assess the impact on attitude and behaviour of the GSL. </a:t>
            </a:r>
          </a:p>
          <a:p>
            <a:pPr/>
            <a:r>
              <a:t>In addition, our sample was not as varied as we would have like, as opioid users recruted from same community outreach center. We were also concerned about a Desirability bias but in my opinion I think we were able to get pretty honest answers…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Shape 211"/>
          <p:cNvSpPr/>
          <p:nvPr>
            <p:ph type="sldImg"/>
          </p:nvPr>
        </p:nvSpPr>
        <p:spPr>
          <a:prstGeom prst="rect">
            <a:avLst/>
          </a:prstGeom>
        </p:spPr>
        <p:txBody>
          <a:bodyPr/>
          <a:lstStyle/>
          <a:p>
            <a:pPr/>
          </a:p>
        </p:txBody>
      </p:sp>
      <p:sp>
        <p:nvSpPr>
          <p:cNvPr id="212" name="Shape 212"/>
          <p:cNvSpPr/>
          <p:nvPr>
            <p:ph type="body" sz="quarter" idx="1"/>
          </p:nvPr>
        </p:nvSpPr>
        <p:spPr>
          <a:prstGeom prst="rect">
            <a:avLst/>
          </a:prstGeom>
        </p:spPr>
        <p:txBody>
          <a:bodyPr/>
          <a:lstStyle/>
          <a:p>
            <a:pPr>
              <a:defRPr>
                <a:solidFill>
                  <a:srgbClr val="3F3F3F"/>
                </a:solidFill>
              </a:defRPr>
            </a:pPr>
            <a:r>
              <a:t>In light of the results we got, we realized, first, that opioid users did not know how to recognize an opioid OD and that is definitely a recommendation from our study. </a:t>
            </a:r>
          </a:p>
          <a:p>
            <a:pPr>
              <a:defRPr>
                <a:solidFill>
                  <a:srgbClr val="3F3F3F"/>
                </a:solidFill>
              </a:defRPr>
            </a:pPr>
            <a:r>
              <a:t>second, we do need to increase awareness of the law with opioid users and PO</a:t>
            </a:r>
          </a:p>
          <a:p>
            <a:pPr>
              <a:defRPr>
                <a:solidFill>
                  <a:srgbClr val="3F3F3F"/>
                </a:solidFill>
              </a:defRPr>
            </a:pPr>
            <a:r>
              <a:t>We need to train PO</a:t>
            </a:r>
          </a:p>
          <a:p>
            <a:pPr>
              <a:defRPr>
                <a:solidFill>
                  <a:srgbClr val="3F3F3F"/>
                </a:solidFill>
              </a:defRPr>
            </a:pPr>
            <a:r>
              <a:t>However, with the results we got, we wondered if GSL would be enough to increase 911 calls… because even when users were informed of the law, they seemed to remain reluctant… another recommendation would be to have only paramedics respond to OD calls. I know some cities have applied this concept. We actually asked PO around Montreal what they thought of that.. they were skecptical, citing mainly security issues for paramedics. Another issue is that paramedics have to cover a much bigger territory and are not as much working. Having PO respond means they might get there 10-20 minutes before paramedics just because they’re are a larger force… and as they also carry naloxone they might be able to save a life as well….  </a:t>
            </a:r>
          </a:p>
          <a:p>
            <a:pPr>
              <a:defRPr>
                <a:solidFill>
                  <a:srgbClr val="3F3F3F"/>
                </a:solidFill>
              </a:defRPr>
            </a:pPr>
            <a:r>
              <a:t>In conclusion, I think we need to use the experience from PO and opioid users to implement some of these measures to prevent fatal overdoses. </a:t>
            </a:r>
          </a:p>
          <a:p>
            <a:pPr marL="471144" indent="-392620">
              <a:buSzPts val="1200"/>
              <a:buFont typeface="Trebuchet MS"/>
              <a:buChar char="●"/>
              <a:defRPr>
                <a:solidFill>
                  <a:srgbClr val="3F3F3F"/>
                </a:solidFill>
              </a:defRPr>
            </a:pPr>
            <a:r>
              <a:t>Sensibilisation des consommateurs de drogues de rue à la LBS et aux signes de surdose avec l’aide des intervenants d’organismes communautaires</a:t>
            </a:r>
          </a:p>
          <a:p>
            <a:pPr>
              <a:defRPr>
                <a:solidFill>
                  <a:srgbClr val="3F3F3F"/>
                </a:solidFill>
              </a:defRPr>
            </a:pPr>
          </a:p>
          <a:p>
            <a:pPr marL="471144" indent="-392620">
              <a:buSzPts val="1200"/>
              <a:buFont typeface="Trebuchet MS"/>
              <a:buChar char="●"/>
              <a:defRPr>
                <a:solidFill>
                  <a:srgbClr val="3F3F3F"/>
                </a:solidFill>
              </a:defRPr>
            </a:pPr>
            <a:r>
              <a:t>Formation des  policiers, principalement des patrouilleurs, sur les deux types d’exemptions d’accusation stipulées par la LBS</a:t>
            </a:r>
          </a:p>
          <a:p>
            <a:pPr>
              <a:defRPr>
                <a:solidFill>
                  <a:srgbClr val="3F3F3F"/>
                </a:solidFill>
              </a:defRPr>
            </a:pPr>
          </a:p>
          <a:p>
            <a:pPr marL="471144" indent="-392620">
              <a:buSzPts val="1200"/>
              <a:buFont typeface="Trebuchet MS"/>
              <a:buChar char="●"/>
              <a:defRPr>
                <a:solidFill>
                  <a:srgbClr val="3F3F3F"/>
                </a:solidFill>
              </a:defRPr>
            </a:pPr>
            <a:r>
              <a:t>Évaluation de la faisabilité d’envoyer les ambulanciers comme seuls répondants pour les cas de surdose présumée aux opioïdes</a:t>
            </a:r>
          </a:p>
          <a:p>
            <a:pPr>
              <a:lnSpc>
                <a:spcPct val="115000"/>
              </a:lnSpc>
              <a:spcBef>
                <a:spcPts val="1000"/>
              </a:spcBef>
              <a:defRPr>
                <a:solidFill>
                  <a:srgbClr val="3F3F3F"/>
                </a:solidFill>
                <a:latin typeface="Trebuchet MS"/>
                <a:ea typeface="Trebuchet MS"/>
                <a:cs typeface="Trebuchet MS"/>
                <a:sym typeface="Trebuchet MS"/>
              </a:defRPr>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sldImg"/>
          </p:nvPr>
        </p:nvSpPr>
        <p:spPr>
          <a:prstGeom prst="rect">
            <a:avLst/>
          </a:prstGeom>
        </p:spPr>
        <p:txBody>
          <a:bodyPr/>
          <a:lstStyle/>
          <a:p>
            <a:pPr/>
          </a:p>
        </p:txBody>
      </p:sp>
      <p:sp>
        <p:nvSpPr>
          <p:cNvPr id="136" name="Shape 136"/>
          <p:cNvSpPr/>
          <p:nvPr>
            <p:ph type="body" sz="quarter" idx="1"/>
          </p:nvPr>
        </p:nvSpPr>
        <p:spPr>
          <a:prstGeom prst="rect">
            <a:avLst/>
          </a:prstGeom>
        </p:spPr>
        <p:txBody>
          <a:bodyPr/>
          <a:lstStyle/>
          <a:p>
            <a:pPr/>
            <a:r>
              <a:t>A little background: obviously most of you know that opioid overdoses have become the leading cause of accidental death in North America. In 2017 alone, almost 4000 deaths have been reported, of which 94% were unintentionnal.</a:t>
            </a:r>
          </a:p>
          <a:p>
            <a:pPr/>
          </a:p>
          <a:p>
            <a:pPr/>
            <a:r>
              <a:t>unfortunately, </a:t>
            </a:r>
            <a:r>
              <a:t>Statistics show that people call emergency medical services only in 30-65% of cases. So we can say that in about half of opioid overdoses, people do not call9 11</a:t>
            </a:r>
          </a:p>
          <a:p>
            <a:pPr/>
          </a:p>
          <a:p>
            <a:pPr/>
          </a:p>
          <a:p>
            <a:pPr/>
            <a:r>
              <a:t>contexte de l’étude : de 2013 à 2016, trousses de Naloxone et formation données à des membres du public, au retour des trousses usagées (donc après leur utilisation) on remettait un sondage pour savoir s’ils avaient appelé le 911 lors de la surdose et pour quelle raison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sldImg"/>
          </p:nvPr>
        </p:nvSpPr>
        <p:spPr>
          <a:prstGeom prst="rect">
            <a:avLst/>
          </a:prstGeom>
        </p:spPr>
        <p:txBody>
          <a:bodyPr/>
          <a:lstStyle/>
          <a:p>
            <a:pPr/>
          </a:p>
        </p:txBody>
      </p:sp>
      <p:sp>
        <p:nvSpPr>
          <p:cNvPr id="141" name="Shape 141"/>
          <p:cNvSpPr/>
          <p:nvPr>
            <p:ph type="body" sz="quarter" idx="1"/>
          </p:nvPr>
        </p:nvSpPr>
        <p:spPr>
          <a:prstGeom prst="rect">
            <a:avLst/>
          </a:prstGeom>
        </p:spPr>
        <p:txBody>
          <a:bodyPr/>
          <a:lstStyle/>
          <a:p>
            <a:pPr/>
            <a:r>
              <a:t>To address this issue, in continuity with harm reduction strategies, the Good samaritan drug overdose act was passed in May 2017 to reduce barriers to 911 calls in all provinces of canada. </a:t>
            </a:r>
          </a:p>
          <a:p>
            <a:pPr/>
          </a:p>
          <a:p>
            <a:pPr/>
            <a:r>
              <a:t>Under federal law, i</a:t>
            </a:r>
            <a:r>
              <a:t>t protects bystanders and victims from charges for possession of drugs and from breach of conditions for simple possession.</a:t>
            </a:r>
            <a:br/>
            <a:r>
              <a:t>so during a presumed opioid overdose, if someone calls 911, anyone present at the scene, including the victim, are immune from charges for possession and cannot be arrested, presuming that the person called is a good samaritan and called in good faith to save a life</a:t>
            </a:r>
            <a:br/>
            <a:r>
              <a:t> HOWEVER, AN IMPORTANT DETAIL to mention is that it does not provide legal protection for outstanding warrants, any other crimes, nor production and trafficking. This last one is really an issue because there is quite often production or selling of drugs at the scene of an overdose. </a:t>
            </a:r>
          </a:p>
          <a:p>
            <a:pPr/>
          </a:p>
          <a:p>
            <a:pPr/>
            <a:br/>
            <a:r>
              <a:t>when a call to 911 is made, presuming that the people present at the scene are good samaritans, have good intentions and do want to save a life. </a:t>
            </a:r>
          </a:p>
          <a:p>
            <a:pPr/>
            <a:r>
              <a:t>It protects anyone that called emergency medical services, whether they stay at the scene or not, and also protects anyone present at the scene as well as the victim. What does it protect from? It protects from simple charges of possession, but also breech of conditions for simple possession. However,  an important thing to know is that it doesnt protect against everything. So it does NOT provide legal protection for more serious offences, such as outstanding warrants, charges for production or trafficking and any other crime.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sldImg"/>
          </p:nvPr>
        </p:nvSpPr>
        <p:spPr>
          <a:prstGeom prst="rect">
            <a:avLst/>
          </a:prstGeom>
        </p:spPr>
        <p:txBody>
          <a:bodyPr/>
          <a:lstStyle/>
          <a:p>
            <a:pPr/>
          </a:p>
        </p:txBody>
      </p:sp>
      <p:sp>
        <p:nvSpPr>
          <p:cNvPr id="146" name="Shape 146"/>
          <p:cNvSpPr/>
          <p:nvPr>
            <p:ph type="body" sz="quarter" idx="1"/>
          </p:nvPr>
        </p:nvSpPr>
        <p:spPr>
          <a:prstGeom prst="rect">
            <a:avLst/>
          </a:prstGeom>
        </p:spPr>
        <p:txBody>
          <a:bodyPr/>
          <a:lstStyle/>
          <a:p>
            <a:pPr marL="392620" indent="-314097"/>
            <a:r>
              <a:t>The objectives of my study were to explore, on one side, the facilitating factors and barriers to 911 calls. </a:t>
            </a:r>
          </a:p>
          <a:p>
            <a:pPr marL="471144" indent="-392620">
              <a:buSzPts val="1200"/>
              <a:buAutoNum type="arabicPeriod" startAt="1"/>
            </a:pPr>
          </a:p>
          <a:p>
            <a:pPr marL="471144" indent="-392620">
              <a:buSzPts val="1200"/>
              <a:buAutoNum type="arabicPeriod" startAt="1"/>
            </a:pPr>
            <a:r>
              <a:t>Établir les facteurs influençant les appels au 911 par les consommateurs</a:t>
            </a:r>
          </a:p>
          <a:p>
            <a:pPr marL="942288" indent="-471144">
              <a:lnSpc>
                <a:spcPct val="115000"/>
              </a:lnSpc>
              <a:buClr>
                <a:srgbClr val="4F81BD"/>
              </a:buClr>
              <a:buSzPts val="1200"/>
              <a:buAutoNum type="arabicPeriod" startAt="1"/>
              <a:defRPr>
                <a:solidFill>
                  <a:srgbClr val="3F3F3F"/>
                </a:solidFill>
              </a:defRPr>
            </a:pPr>
          </a:p>
          <a:p>
            <a:pPr marL="471144" indent="-392620">
              <a:buSzPts val="1200"/>
              <a:buAutoNum type="arabicPeriod" startAt="2"/>
            </a:pPr>
            <a:r>
              <a:t>Déterminer les facteurs influençant l’arrestation par les policiers</a:t>
            </a:r>
            <a:endParaRPr>
              <a:solidFill>
                <a:srgbClr val="3F3F3F"/>
              </a:solidFill>
            </a:endParaRPr>
          </a:p>
          <a:p>
            <a:pPr marL="942288" indent="-471144">
              <a:lnSpc>
                <a:spcPct val="115000"/>
              </a:lnSpc>
              <a:buClr>
                <a:srgbClr val="4F81BD"/>
              </a:buClr>
              <a:buSzPts val="1200"/>
              <a:buAutoNum type="arabicPeriod" startAt="2"/>
              <a:defRPr>
                <a:solidFill>
                  <a:srgbClr val="3F3F3F"/>
                </a:solidFill>
              </a:defRPr>
            </a:pPr>
          </a:p>
          <a:p>
            <a:pPr marL="471144" indent="-392620">
              <a:buSzPts val="1200"/>
              <a:buAutoNum type="arabicPeriod" startAt="3"/>
            </a:pPr>
            <a:r>
              <a:t>Évaluer les enjeux de la LBS sur les appels au 911 et les arrestations</a:t>
            </a:r>
            <a:endParaRPr>
              <a:solidFill>
                <a:srgbClr val="3F3F3F"/>
              </a:solidFill>
            </a:endParaRPr>
          </a:p>
          <a:p>
            <a:pPr marL="942288" indent="-471144">
              <a:lnSpc>
                <a:spcPct val="115000"/>
              </a:lnSpc>
              <a:buClr>
                <a:srgbClr val="4F81BD"/>
              </a:buClr>
              <a:buSzPts val="1200"/>
              <a:buAutoNum type="arabicPeriod" startAt="3"/>
              <a:defRPr>
                <a:solidFill>
                  <a:srgbClr val="3F3F3F"/>
                </a:solidFill>
              </a:defRPr>
            </a:pPr>
          </a:p>
          <a:p>
            <a:pPr marL="471144" indent="-392620">
              <a:buSzPts val="1200"/>
              <a:buAutoNum type="arabicPeriod" startAt="4"/>
            </a:pPr>
            <a:r>
              <a:t>Identifier les pistes de solution pour augmenter les appels au 911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ph type="sldImg"/>
          </p:nvPr>
        </p:nvSpPr>
        <p:spPr>
          <a:prstGeom prst="rect">
            <a:avLst/>
          </a:prstGeom>
        </p:spPr>
        <p:txBody>
          <a:bodyPr/>
          <a:lstStyle/>
          <a:p>
            <a:pPr/>
          </a:p>
        </p:txBody>
      </p:sp>
      <p:sp>
        <p:nvSpPr>
          <p:cNvPr id="152" name="Shape 152"/>
          <p:cNvSpPr/>
          <p:nvPr>
            <p:ph type="body" sz="quarter" idx="1"/>
          </p:nvPr>
        </p:nvSpPr>
        <p:spPr>
          <a:prstGeom prst="rect">
            <a:avLst/>
          </a:prstGeom>
        </p:spPr>
        <p:txBody>
          <a:bodyPr/>
          <a:lstStyle/>
          <a:p>
            <a:pPr/>
            <a:r>
              <a:t>These are 2 posters promoting GSL</a:t>
            </a:r>
          </a:p>
          <a:p>
            <a:pPr/>
          </a:p>
          <a:p>
            <a:pPr>
              <a:defRPr i="1"/>
            </a:pPr>
            <a:r>
              <a:t>Loi sur les bons samaritains secourant les victimes de surdose</a:t>
            </a:r>
            <a:r>
              <a:rPr i="0"/>
              <a:t>, LRO 2017, c 4, art 2.</a:t>
            </a:r>
            <a:endParaRPr i="0"/>
          </a:p>
          <a:p>
            <a:pPr>
              <a:defRPr i="1"/>
            </a:pPr>
          </a:p>
          <a:p>
            <a:pPr>
              <a:defRPr i="1"/>
            </a:pPr>
          </a:p>
          <a:p>
            <a:pPr/>
            <a:r>
              <a:t>"Arresting someone … doesn't cure addiction," he said. "If it were only that easy, we wouldn't have an addiction crisis right now."</a:t>
            </a:r>
          </a:p>
          <a:p>
            <a:pPr/>
            <a:r>
              <a:rPr u="sng">
                <a:solidFill>
                  <a:srgbClr val="8DC765"/>
                </a:solidFill>
                <a:uFill>
                  <a:solidFill>
                    <a:srgbClr val="8DC765"/>
                  </a:solidFill>
                </a:uFill>
                <a:hlinkClick r:id="rId3" invalidUrl="" action="" tgtFrame="" tooltip="" history="1" highlightClick="0" endSnd="0"/>
              </a:rPr>
              <a:t>A survey commissioned by the federal government</a:t>
            </a:r>
            <a:r>
              <a:t> last year found that most members of the general public they interviewed said they would be willing to call 911 in the event of an opioid overdose.</a:t>
            </a:r>
          </a:p>
          <a:p>
            <a:pPr/>
            <a:r>
              <a:t>Emergency responders in Vancouver, Toronto and Ottawa say they haven't seen a noticeable increase in 911 calls for overdoses since the act was passed.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sldImg"/>
          </p:nvPr>
        </p:nvSpPr>
        <p:spPr>
          <a:prstGeom prst="rect">
            <a:avLst/>
          </a:prstGeom>
        </p:spPr>
        <p:txBody>
          <a:bodyPr/>
          <a:lstStyle/>
          <a:p>
            <a:pPr/>
          </a:p>
        </p:txBody>
      </p:sp>
      <p:sp>
        <p:nvSpPr>
          <p:cNvPr id="158" name="Shape 158"/>
          <p:cNvSpPr/>
          <p:nvPr>
            <p:ph type="body" sz="quarter" idx="1"/>
          </p:nvPr>
        </p:nvSpPr>
        <p:spPr>
          <a:prstGeom prst="rect">
            <a:avLst/>
          </a:prstGeom>
        </p:spPr>
        <p:txBody>
          <a:bodyPr/>
          <a:lstStyle/>
          <a:p>
            <a:pPr/>
            <a:r>
              <a:t>Theory of Planned Behaviour : Ajzen &amp; Madden, 1986</a:t>
            </a:r>
          </a:p>
          <a:p>
            <a:pPr/>
            <a:r>
              <a:t>Based on theory of reasonned behaviour with added concept perceived behaviour control based on the self-efficacy model by Bandura in social cognitive theory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sldImg"/>
          </p:nvPr>
        </p:nvSpPr>
        <p:spPr>
          <a:prstGeom prst="rect">
            <a:avLst/>
          </a:prstGeom>
        </p:spPr>
        <p:txBody>
          <a:bodyPr/>
          <a:lstStyle/>
          <a:p>
            <a:pPr/>
          </a:p>
        </p:txBody>
      </p:sp>
      <p:sp>
        <p:nvSpPr>
          <p:cNvPr id="163" name="Shape 163"/>
          <p:cNvSpPr/>
          <p:nvPr>
            <p:ph type="body" sz="quarter" idx="1"/>
          </p:nvPr>
        </p:nvSpPr>
        <p:spPr>
          <a:prstGeom prst="rect">
            <a:avLst/>
          </a:prstGeom>
        </p:spPr>
        <p:txBody>
          <a:bodyPr/>
          <a:lstStyle/>
          <a:p>
            <a:pPr>
              <a:lnSpc>
                <a:spcPct val="115000"/>
              </a:lnSpc>
              <a:defRPr b="1">
                <a:solidFill>
                  <a:srgbClr val="3F3F3F"/>
                </a:solidFill>
              </a:defRPr>
            </a:pPr>
            <a:r>
              <a:t>Rôles :</a:t>
            </a:r>
          </a:p>
          <a:p>
            <a:pPr marL="457200" indent="-279400">
              <a:lnSpc>
                <a:spcPct val="115000"/>
              </a:lnSpc>
              <a:buClr>
                <a:srgbClr val="4F81BD"/>
              </a:buClr>
              <a:buSzPts val="1200"/>
              <a:buFont typeface="Trebuchet MS"/>
              <a:buChar char="●"/>
              <a:defRPr>
                <a:solidFill>
                  <a:srgbClr val="3F3F3F"/>
                </a:solidFill>
              </a:defRPr>
            </a:pPr>
            <a:r>
              <a:t>4 préventionnistes (Longueuil)</a:t>
            </a:r>
          </a:p>
          <a:p>
            <a:pPr marL="457200" indent="-279400">
              <a:lnSpc>
                <a:spcPct val="115000"/>
              </a:lnSpc>
              <a:buClr>
                <a:srgbClr val="4F81BD"/>
              </a:buClr>
              <a:buSzPts val="1200"/>
              <a:buFont typeface="Trebuchet MS"/>
              <a:buChar char="●"/>
              <a:defRPr>
                <a:solidFill>
                  <a:srgbClr val="3F3F3F"/>
                </a:solidFill>
              </a:defRPr>
            </a:pPr>
            <a:r>
              <a:t>5 patrouilleurs (4 Valleyfield, 1 St-Hyacinthe)</a:t>
            </a:r>
          </a:p>
          <a:p>
            <a:pPr/>
            <a:r>
              <a:t>Entrevues</a:t>
            </a:r>
          </a:p>
          <a:p>
            <a:pPr marL="457200" indent="-279400">
              <a:lnSpc>
                <a:spcPct val="115000"/>
              </a:lnSpc>
              <a:buClr>
                <a:srgbClr val="4F81BD"/>
              </a:buClr>
              <a:buSzPts val="1200"/>
              <a:buFont typeface="Trebuchet MS"/>
              <a:buChar char="●"/>
              <a:defRPr>
                <a:solidFill>
                  <a:srgbClr val="3F3F3F"/>
                </a:solidFill>
              </a:defRPr>
            </a:pPr>
            <a:r>
              <a:t>Individuelles (n = 17) et en duo (n = 4)</a:t>
            </a:r>
          </a:p>
          <a:p>
            <a:pPr marL="457200" indent="-279400">
              <a:lnSpc>
                <a:spcPct val="115000"/>
              </a:lnSpc>
              <a:buClr>
                <a:srgbClr val="4F81BD"/>
              </a:buClr>
              <a:buSzPts val="1200"/>
              <a:buFont typeface="Trebuchet MS"/>
              <a:buChar char="●"/>
              <a:defRPr>
                <a:solidFill>
                  <a:srgbClr val="3F3F3F"/>
                </a:solidFill>
              </a:defRPr>
            </a:pPr>
            <a:r>
              <a:t>Téléphoniques (n = 6) et en personne (n = 15)</a:t>
            </a:r>
          </a:p>
          <a:p>
            <a:pPr>
              <a:lnSpc>
                <a:spcPct val="115000"/>
              </a:lnSpc>
              <a:defRPr>
                <a:solidFill>
                  <a:srgbClr val="3F3F3F"/>
                </a:solidFill>
              </a:defRPr>
            </a:pPr>
            <a:r>
              <a:t>5 intervieweurs différents :</a:t>
            </a:r>
          </a:p>
          <a:p>
            <a:pPr marL="457200" indent="-279400">
              <a:lnSpc>
                <a:spcPct val="115000"/>
              </a:lnSpc>
              <a:buClr>
                <a:srgbClr val="4F81BD"/>
              </a:buClr>
              <a:buSzPts val="1200"/>
              <a:buFont typeface="Trebuchet MS"/>
              <a:buChar char="●"/>
              <a:defRPr>
                <a:solidFill>
                  <a:srgbClr val="3F3F3F"/>
                </a:solidFill>
              </a:defRPr>
            </a:pPr>
            <a:r>
              <a:t>1 résidente en médecine familiale (phase 1)</a:t>
            </a:r>
          </a:p>
          <a:p>
            <a:pPr marL="457200" indent="-279400">
              <a:lnSpc>
                <a:spcPct val="115000"/>
              </a:lnSpc>
              <a:buClr>
                <a:srgbClr val="4F81BD"/>
              </a:buClr>
              <a:buSzPts val="1200"/>
              <a:buFont typeface="Trebuchet MS"/>
              <a:buChar char="●"/>
              <a:defRPr>
                <a:solidFill>
                  <a:srgbClr val="3F3F3F"/>
                </a:solidFill>
              </a:defRPr>
            </a:pPr>
            <a:r>
              <a:t>4 stagiaires en santé publique (phase 2)</a:t>
            </a:r>
            <a:endParaRPr sz="16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170"/>
          <p:cNvSpPr/>
          <p:nvPr>
            <p:ph type="sldImg"/>
          </p:nvPr>
        </p:nvSpPr>
        <p:spPr>
          <a:prstGeom prst="rect">
            <a:avLst/>
          </a:prstGeom>
        </p:spPr>
        <p:txBody>
          <a:bodyPr/>
          <a:lstStyle/>
          <a:p>
            <a:pPr/>
          </a:p>
        </p:txBody>
      </p:sp>
      <p:sp>
        <p:nvSpPr>
          <p:cNvPr id="171" name="Shape 171"/>
          <p:cNvSpPr/>
          <p:nvPr>
            <p:ph type="body" sz="quarter" idx="1"/>
          </p:nvPr>
        </p:nvSpPr>
        <p:spPr>
          <a:prstGeom prst="rect">
            <a:avLst/>
          </a:prstGeom>
        </p:spPr>
        <p:txBody>
          <a:bodyPr/>
          <a:lstStyle/>
          <a:p>
            <a:pPr/>
            <a:r>
              <a:rPr b="1"/>
              <a:t>interesting part. We were really curious </a:t>
            </a:r>
            <a:r>
              <a:t>to know about the barriers and facilitators in making 911 calls during overdoses. The results we got are concordant with the current litterature. The main barrier</a:t>
            </a:r>
          </a:p>
          <a:p>
            <a:pPr/>
            <a:r>
              <a:t>The results we got on the barriers to 911 calls were concordant with the current litterature.</a:t>
            </a:r>
          </a:p>
          <a:p>
            <a:pPr/>
            <a:r>
              <a:t>The main barrier was fear of arrest. Opioid users reported a collective negative experience of police interactions and didn’t want anything to do with police officers. There was also a fear of reprisals from peer users, for exemple if they got someone else arrested. Another interesting point was the difficulty in recognizing overdose signs and symptoms. Users simply did not know how to recognize OD and when someone’s life was in danger. They’ll say, I thought the person was asleep and snorring, I thought they were passed out… until it was too late.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sldImg"/>
          </p:nvPr>
        </p:nvSpPr>
        <p:spPr>
          <a:prstGeom prst="rect">
            <a:avLst/>
          </a:prstGeom>
        </p:spPr>
        <p:txBody>
          <a:bodyPr/>
          <a:lstStyle/>
          <a:p>
            <a:pPr/>
          </a:p>
        </p:txBody>
      </p:sp>
      <p:sp>
        <p:nvSpPr>
          <p:cNvPr id="176" name="Shape 176"/>
          <p:cNvSpPr/>
          <p:nvPr>
            <p:ph type="body" sz="quarter" idx="1"/>
          </p:nvPr>
        </p:nvSpPr>
        <p:spPr>
          <a:prstGeom prst="rect">
            <a:avLst/>
          </a:prstGeom>
        </p:spPr>
        <p:txBody>
          <a:bodyPr/>
          <a:lstStyle/>
          <a:p>
            <a:pPr/>
            <a:r>
              <a:rPr b="1"/>
              <a:t>On the other side, we researched factors </a:t>
            </a:r>
            <a:r>
              <a:t>influencing police officers to arrest, or not, opioid users and people present at the scene of an overdose. The main difficulty PO reported was the </a:t>
            </a:r>
            <a:r>
              <a:rPr b="1"/>
              <a:t>lack of an official line of conduct.</a:t>
            </a:r>
            <a:r>
              <a:t> They had </a:t>
            </a:r>
            <a:r>
              <a:rPr b="1"/>
              <a:t>not received </a:t>
            </a:r>
            <a:r>
              <a:t>any  training on how to manage overdoses and had a a lot of flexibility in how to manage the cases. This means that depending on the PO interviewed we had a lot of different responses, PERSONAL OPINIONS. Some prioritized security and repression, and arrested everyone, while others said it was mainly a health issue and treated it as such.  PO obviously </a:t>
            </a:r>
            <a:r>
              <a:rPr b="1"/>
              <a:t>wanted to save lives,</a:t>
            </a:r>
            <a:r>
              <a:t> but they were also concerned about </a:t>
            </a:r>
            <a:r>
              <a:rPr b="1"/>
              <a:t>fighting crime and protecting</a:t>
            </a:r>
            <a:r>
              <a:t> the public, making </a:t>
            </a:r>
            <a:r>
              <a:rPr b="1"/>
              <a:t>neighbourhood</a:t>
            </a:r>
            <a:r>
              <a:t> safe</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spTree>
      <p:nvGrpSpPr>
        <p:cNvPr id="1" name=""/>
        <p:cNvGrpSpPr/>
        <p:nvPr/>
      </p:nvGrpSpPr>
      <p:grpSpPr>
        <a:xfrm>
          <a:off x="0" y="0"/>
          <a:ext cx="0" cy="0"/>
          <a:chOff x="0" y="0"/>
          <a:chExt cx="0" cy="0"/>
        </a:xfrm>
      </p:grpSpPr>
      <p:sp>
        <p:nvSpPr>
          <p:cNvPr id="16" name="Title Text"/>
          <p:cNvSpPr txBox="1"/>
          <p:nvPr>
            <p:ph type="title"/>
          </p:nvPr>
        </p:nvSpPr>
        <p:spPr>
          <a:xfrm>
            <a:off x="1432560" y="359897"/>
            <a:ext cx="7406641" cy="1472185"/>
          </a:xfrm>
          <a:prstGeom prst="rect">
            <a:avLst/>
          </a:prstGeom>
        </p:spPr>
        <p:txBody>
          <a:bodyPr anchor="b"/>
          <a:lstStyle/>
          <a:p>
            <a:pPr/>
            <a:r>
              <a:t>Title Text</a:t>
            </a:r>
          </a:p>
        </p:txBody>
      </p:sp>
      <p:sp>
        <p:nvSpPr>
          <p:cNvPr id="17" name="Body Level One…"/>
          <p:cNvSpPr txBox="1"/>
          <p:nvPr>
            <p:ph type="body" sz="half" idx="1"/>
          </p:nvPr>
        </p:nvSpPr>
        <p:spPr>
          <a:xfrm>
            <a:off x="1432560" y="1850064"/>
            <a:ext cx="7406641" cy="1752601"/>
          </a:xfrm>
          <a:prstGeom prst="rect">
            <a:avLst/>
          </a:prstGeom>
        </p:spPr>
        <p:txBody>
          <a:bodyPr lIns="0" tIns="0" rIns="0" bIns="0"/>
          <a:lstStyle>
            <a:lvl1pPr marL="0" indent="27432">
              <a:buClrTx/>
              <a:buSzTx/>
              <a:buNone/>
              <a:defRPr sz="2600">
                <a:solidFill>
                  <a:srgbClr val="351209"/>
                </a:solidFill>
              </a:defRPr>
            </a:lvl1pPr>
            <a:lvl2pPr marL="0" indent="457200">
              <a:buClrTx/>
              <a:buSzTx/>
              <a:buNone/>
              <a:defRPr sz="2600">
                <a:solidFill>
                  <a:srgbClr val="351209"/>
                </a:solidFill>
              </a:defRPr>
            </a:lvl2pPr>
            <a:lvl3pPr marL="0" indent="914400">
              <a:buClrTx/>
              <a:buSzTx/>
              <a:buNone/>
              <a:defRPr sz="2600">
                <a:solidFill>
                  <a:srgbClr val="351209"/>
                </a:solidFill>
              </a:defRPr>
            </a:lvl3pPr>
            <a:lvl4pPr marL="0" indent="1371600">
              <a:buClrTx/>
              <a:buSzTx/>
              <a:buNone/>
              <a:defRPr sz="2600">
                <a:solidFill>
                  <a:srgbClr val="351209"/>
                </a:solidFill>
              </a:defRPr>
            </a:lvl4pPr>
            <a:lvl5pPr marL="0" indent="1828800">
              <a:buClrTx/>
              <a:buSzTx/>
              <a:buNone/>
              <a:defRPr sz="2600">
                <a:solidFill>
                  <a:srgbClr val="351209"/>
                </a:solidFill>
              </a:defRPr>
            </a:lvl5pPr>
          </a:lstStyle>
          <a:p>
            <a:pPr/>
            <a:r>
              <a:t>Body Level One</a:t>
            </a:r>
          </a:p>
          <a:p>
            <a:pPr lvl="1"/>
            <a:r>
              <a:t>Body Level Two</a:t>
            </a:r>
          </a:p>
          <a:p>
            <a:pPr lvl="2"/>
            <a:r>
              <a:t>Body Level Three</a:t>
            </a:r>
          </a:p>
          <a:p>
            <a:pPr lvl="3"/>
            <a:r>
              <a:t>Body Level Four</a:t>
            </a:r>
          </a:p>
          <a:p>
            <a:pPr lvl="4"/>
            <a:r>
              <a:t>Body Level Five</a:t>
            </a:r>
          </a:p>
        </p:txBody>
      </p:sp>
      <p:sp>
        <p:nvSpPr>
          <p:cNvPr id="18" name="Oval 7"/>
          <p:cNvSpPr/>
          <p:nvPr/>
        </p:nvSpPr>
        <p:spPr>
          <a:xfrm>
            <a:off x="921433" y="1413801"/>
            <a:ext cx="210312" cy="210313"/>
          </a:xfrm>
          <a:prstGeom prst="ellipse">
            <a:avLst/>
          </a:prstGeom>
          <a:gradFill>
            <a:gsLst>
              <a:gs pos="0">
                <a:srgbClr val="D9F4FF">
                  <a:alpha val="95000"/>
                </a:srgbClr>
              </a:gs>
              <a:gs pos="50000">
                <a:srgbClr val="C1E3F1">
                  <a:alpha val="90000"/>
                </a:srgbClr>
              </a:gs>
              <a:gs pos="95000">
                <a:srgbClr val="66C8E9">
                  <a:alpha val="88000"/>
                </a:srgbClr>
              </a:gs>
              <a:gs pos="100000">
                <a:srgbClr val="00AAD5">
                  <a:alpha val="85000"/>
                </a:srgbClr>
              </a:gs>
            </a:gsLst>
            <a:path path="circle">
              <a:fillToRect l="37721" t="-19636" r="62278" b="119636"/>
            </a:path>
          </a:gradFill>
          <a:ln w="3175" cap="rnd">
            <a:solidFill>
              <a:srgbClr val="308DA4">
                <a:alpha val="60000"/>
              </a:srgbClr>
            </a:solidFill>
          </a:ln>
        </p:spPr>
        <p:txBody>
          <a:bodyPr lIns="45719" rIns="45719" anchor="ctr"/>
          <a:lstStyle/>
          <a:p>
            <a:pPr algn="ctr"/>
          </a:p>
        </p:txBody>
      </p:sp>
      <p:sp>
        <p:nvSpPr>
          <p:cNvPr id="19" name="Oval 8"/>
          <p:cNvSpPr/>
          <p:nvPr/>
        </p:nvSpPr>
        <p:spPr>
          <a:xfrm>
            <a:off x="1157175" y="1345015"/>
            <a:ext cx="64009" cy="64009"/>
          </a:xfrm>
          <a:prstGeom prst="ellipse">
            <a:avLst/>
          </a:prstGeom>
          <a:ln w="12700" cap="rnd">
            <a:solidFill>
              <a:srgbClr val="317F93">
                <a:alpha val="60000"/>
              </a:srgbClr>
            </a:solidFill>
          </a:ln>
        </p:spPr>
        <p:txBody>
          <a:bodyPr lIns="45719" rIns="45719" anchor="ctr"/>
          <a:lstStyle/>
          <a:p>
            <a:pPr algn="ctr"/>
          </a:p>
        </p:txBody>
      </p:sp>
      <p:sp>
        <p:nvSpPr>
          <p:cNvPr id="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107" name="Title Text"/>
          <p:cNvSpPr txBox="1"/>
          <p:nvPr>
            <p:ph type="title"/>
          </p:nvPr>
        </p:nvSpPr>
        <p:spPr>
          <a:prstGeom prst="rect">
            <a:avLst/>
          </a:prstGeom>
        </p:spPr>
        <p:txBody>
          <a:bodyPr/>
          <a:lstStyle/>
          <a:p>
            <a:pPr/>
            <a:r>
              <a:t>Title Text</a:t>
            </a:r>
          </a:p>
        </p:txBody>
      </p:sp>
      <p:sp>
        <p:nvSpPr>
          <p:cNvPr id="10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16" name="Title Text"/>
          <p:cNvSpPr txBox="1"/>
          <p:nvPr>
            <p:ph type="title"/>
          </p:nvPr>
        </p:nvSpPr>
        <p:spPr>
          <a:xfrm>
            <a:off x="6858000" y="274639"/>
            <a:ext cx="1828800" cy="5851526"/>
          </a:xfrm>
          <a:prstGeom prst="rect">
            <a:avLst/>
          </a:prstGeom>
        </p:spPr>
        <p:txBody>
          <a:bodyPr/>
          <a:lstStyle/>
          <a:p>
            <a:pPr/>
            <a:r>
              <a:t>Title Text</a:t>
            </a:r>
          </a:p>
        </p:txBody>
      </p:sp>
      <p:sp>
        <p:nvSpPr>
          <p:cNvPr id="117" name="Body Level One…"/>
          <p:cNvSpPr txBox="1"/>
          <p:nvPr>
            <p:ph type="body" idx="1"/>
          </p:nvPr>
        </p:nvSpPr>
        <p:spPr>
          <a:xfrm>
            <a:off x="1143000" y="274639"/>
            <a:ext cx="5562600" cy="5851526"/>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1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7" name="Title Text"/>
          <p:cNvSpPr txBox="1"/>
          <p:nvPr>
            <p:ph type="title"/>
          </p:nvPr>
        </p:nvSpPr>
        <p:spPr>
          <a:prstGeom prst="rect">
            <a:avLst/>
          </a:prstGeom>
        </p:spPr>
        <p:txBody>
          <a:bodyPr/>
          <a:lstStyle/>
          <a:p>
            <a:pPr/>
            <a:r>
              <a:t>Title Text</a:t>
            </a:r>
          </a:p>
        </p:txBody>
      </p:sp>
      <p:sp>
        <p:nvSpPr>
          <p:cNvPr id="2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sp>
        <p:nvSpPr>
          <p:cNvPr id="36" name="Rectangle 6"/>
          <p:cNvSpPr/>
          <p:nvPr/>
        </p:nvSpPr>
        <p:spPr>
          <a:xfrm>
            <a:off x="2282889" y="-54"/>
            <a:ext cx="6858001" cy="6858054"/>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37" name="Title Text"/>
          <p:cNvSpPr txBox="1"/>
          <p:nvPr>
            <p:ph type="title"/>
          </p:nvPr>
        </p:nvSpPr>
        <p:spPr>
          <a:xfrm>
            <a:off x="2578392" y="2600325"/>
            <a:ext cx="6400801" cy="2286000"/>
          </a:xfrm>
          <a:prstGeom prst="rect">
            <a:avLst/>
          </a:prstGeom>
        </p:spPr>
        <p:txBody>
          <a:bodyPr anchor="t"/>
          <a:lstStyle>
            <a:lvl1pPr>
              <a:lnSpc>
                <a:spcPts val="4500"/>
              </a:lnSpc>
              <a:defRPr b="1" cap="all" sz="4000"/>
            </a:lvl1pPr>
          </a:lstStyle>
          <a:p>
            <a:pPr/>
            <a:r>
              <a:t>Title Text</a:t>
            </a:r>
          </a:p>
        </p:txBody>
      </p:sp>
      <p:sp>
        <p:nvSpPr>
          <p:cNvPr id="38" name="Body Level One…"/>
          <p:cNvSpPr txBox="1"/>
          <p:nvPr>
            <p:ph type="body" sz="quarter" idx="1"/>
          </p:nvPr>
        </p:nvSpPr>
        <p:spPr>
          <a:xfrm>
            <a:off x="2578392" y="1066800"/>
            <a:ext cx="6400801" cy="1509713"/>
          </a:xfrm>
          <a:prstGeom prst="rect">
            <a:avLst/>
          </a:prstGeom>
        </p:spPr>
        <p:txBody>
          <a:bodyPr anchor="b"/>
          <a:lstStyle>
            <a:lvl1pPr marL="0" indent="18288">
              <a:lnSpc>
                <a:spcPts val="2300"/>
              </a:lnSpc>
              <a:spcBef>
                <a:spcPts val="0"/>
              </a:spcBef>
              <a:buClrTx/>
              <a:buSzTx/>
              <a:buNone/>
              <a:defRPr sz="2000">
                <a:solidFill>
                  <a:srgbClr val="351209"/>
                </a:solidFill>
              </a:defRPr>
            </a:lvl1pPr>
            <a:lvl2pPr marL="0" indent="402336">
              <a:lnSpc>
                <a:spcPts val="2300"/>
              </a:lnSpc>
              <a:spcBef>
                <a:spcPts val="0"/>
              </a:spcBef>
              <a:buClrTx/>
              <a:buSzTx/>
              <a:buNone/>
              <a:defRPr sz="2000">
                <a:solidFill>
                  <a:srgbClr val="351209"/>
                </a:solidFill>
              </a:defRPr>
            </a:lvl2pPr>
            <a:lvl3pPr marL="0" indent="658367">
              <a:lnSpc>
                <a:spcPts val="2300"/>
              </a:lnSpc>
              <a:spcBef>
                <a:spcPts val="0"/>
              </a:spcBef>
              <a:buClrTx/>
              <a:buSzTx/>
              <a:buNone/>
              <a:defRPr sz="2000">
                <a:solidFill>
                  <a:srgbClr val="351209"/>
                </a:solidFill>
              </a:defRPr>
            </a:lvl3pPr>
            <a:lvl4pPr marL="0" indent="923544">
              <a:lnSpc>
                <a:spcPts val="2300"/>
              </a:lnSpc>
              <a:spcBef>
                <a:spcPts val="0"/>
              </a:spcBef>
              <a:buClrTx/>
              <a:buSzTx/>
              <a:buNone/>
              <a:defRPr sz="2000">
                <a:solidFill>
                  <a:srgbClr val="351209"/>
                </a:solidFill>
              </a:defRPr>
            </a:lvl4pPr>
            <a:lvl5pPr marL="0" indent="1115567">
              <a:lnSpc>
                <a:spcPts val="2300"/>
              </a:lnSpc>
              <a:spcBef>
                <a:spcPts val="0"/>
              </a:spcBef>
              <a:buClrTx/>
              <a:buSzTx/>
              <a:buNone/>
              <a:defRPr sz="2000">
                <a:solidFill>
                  <a:srgbClr val="351209"/>
                </a:solidFill>
              </a:defRPr>
            </a:lvl5pPr>
          </a:lstStyle>
          <a:p>
            <a:pPr/>
            <a:r>
              <a:t>Body Level One</a:t>
            </a:r>
          </a:p>
          <a:p>
            <a:pPr lvl="1"/>
            <a:r>
              <a:t>Body Level Two</a:t>
            </a:r>
          </a:p>
          <a:p>
            <a:pPr lvl="2"/>
            <a:r>
              <a:t>Body Level Three</a:t>
            </a:r>
          </a:p>
          <a:p>
            <a:pPr lvl="3"/>
            <a:r>
              <a:t>Body Level Four</a:t>
            </a:r>
          </a:p>
          <a:p>
            <a:pPr lvl="4"/>
            <a:r>
              <a:t>Body Level Five</a:t>
            </a:r>
          </a:p>
        </p:txBody>
      </p:sp>
      <p:sp>
        <p:nvSpPr>
          <p:cNvPr id="39" name="Rectangle 9"/>
          <p:cNvSpPr/>
          <p:nvPr/>
        </p:nvSpPr>
        <p:spPr>
          <a:xfrm>
            <a:off x="2286000" y="0"/>
            <a:ext cx="76200" cy="6858054"/>
          </a:xfrm>
          <a:prstGeom prst="rect">
            <a:avLst/>
          </a:prstGeom>
          <a:solidFill>
            <a:srgbClr val="FFFFFF"/>
          </a:solidFill>
          <a:ln w="12700">
            <a:miter lim="400000"/>
          </a:ln>
          <a:effectLst>
            <a:outerShdw sx="100000" sy="100000" kx="0" ky="0" algn="b" rotWithShape="0" blurRad="38100" dist="38000" dir="10800000">
              <a:srgbClr val="706B60">
                <a:alpha val="25000"/>
              </a:srgbClr>
            </a:outerShdw>
          </a:effectLst>
        </p:spPr>
        <p:txBody>
          <a:bodyPr lIns="45719" rIns="45719" anchor="ctr"/>
          <a:lstStyle/>
          <a:p>
            <a:pPr algn="ctr">
              <a:defRPr>
                <a:solidFill>
                  <a:srgbClr val="FFFFFF"/>
                </a:solidFill>
              </a:defRPr>
            </a:pPr>
          </a:p>
        </p:txBody>
      </p:sp>
      <p:sp>
        <p:nvSpPr>
          <p:cNvPr id="40" name="Oval 7"/>
          <p:cNvSpPr/>
          <p:nvPr/>
        </p:nvSpPr>
        <p:spPr>
          <a:xfrm>
            <a:off x="2172321" y="2814655"/>
            <a:ext cx="210313" cy="210313"/>
          </a:xfrm>
          <a:prstGeom prst="ellipse">
            <a:avLst/>
          </a:prstGeom>
          <a:gradFill>
            <a:gsLst>
              <a:gs pos="0">
                <a:srgbClr val="D9F4FF">
                  <a:alpha val="95000"/>
                </a:srgbClr>
              </a:gs>
              <a:gs pos="50000">
                <a:srgbClr val="C1E3F1">
                  <a:alpha val="90000"/>
                </a:srgbClr>
              </a:gs>
              <a:gs pos="95000">
                <a:srgbClr val="66C8E9">
                  <a:alpha val="88000"/>
                </a:srgbClr>
              </a:gs>
              <a:gs pos="100000">
                <a:srgbClr val="00AAD5">
                  <a:alpha val="85000"/>
                </a:srgbClr>
              </a:gs>
            </a:gsLst>
            <a:path path="circle">
              <a:fillToRect l="37721" t="-19636" r="62278" b="119636"/>
            </a:path>
          </a:gradFill>
          <a:ln w="3175" cap="rnd">
            <a:solidFill>
              <a:srgbClr val="308DA4">
                <a:alpha val="60000"/>
              </a:srgbClr>
            </a:solidFill>
          </a:ln>
        </p:spPr>
        <p:txBody>
          <a:bodyPr lIns="45719" rIns="45719" anchor="ctr"/>
          <a:lstStyle/>
          <a:p>
            <a:pPr algn="ctr"/>
          </a:p>
        </p:txBody>
      </p:sp>
      <p:sp>
        <p:nvSpPr>
          <p:cNvPr id="41" name="Oval 8"/>
          <p:cNvSpPr/>
          <p:nvPr/>
        </p:nvSpPr>
        <p:spPr>
          <a:xfrm>
            <a:off x="2408064" y="2745869"/>
            <a:ext cx="64009" cy="64009"/>
          </a:xfrm>
          <a:prstGeom prst="ellipse">
            <a:avLst/>
          </a:prstGeom>
          <a:ln w="12700" cap="rnd">
            <a:solidFill>
              <a:srgbClr val="317F93">
                <a:alpha val="60000"/>
              </a:srgbClr>
            </a:solidFill>
          </a:ln>
        </p:spPr>
        <p:txBody>
          <a:bodyPr lIns="45719" rIns="45719" anchor="ctr"/>
          <a:lstStyle/>
          <a:p>
            <a:pPr algn="ctr"/>
          </a:p>
        </p:txBody>
      </p:sp>
      <p:sp>
        <p:nvSpPr>
          <p:cNvPr id="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49" name="Title Text"/>
          <p:cNvSpPr txBox="1"/>
          <p:nvPr>
            <p:ph type="title"/>
          </p:nvPr>
        </p:nvSpPr>
        <p:spPr>
          <a:xfrm>
            <a:off x="1435608" y="274320"/>
            <a:ext cx="7498081" cy="1143001"/>
          </a:xfrm>
          <a:prstGeom prst="rect">
            <a:avLst/>
          </a:prstGeom>
        </p:spPr>
        <p:txBody>
          <a:bodyPr/>
          <a:lstStyle/>
          <a:p>
            <a:pPr/>
            <a:r>
              <a:t>Title Text</a:t>
            </a:r>
          </a:p>
        </p:txBody>
      </p:sp>
      <p:sp>
        <p:nvSpPr>
          <p:cNvPr id="50" name="Body Level One…"/>
          <p:cNvSpPr txBox="1"/>
          <p:nvPr>
            <p:ph type="body" sz="half" idx="1"/>
          </p:nvPr>
        </p:nvSpPr>
        <p:spPr>
          <a:xfrm>
            <a:off x="1435608" y="1524000"/>
            <a:ext cx="3657601" cy="4663441"/>
          </a:xfrm>
          <a:prstGeom prst="rect">
            <a:avLst/>
          </a:prstGeom>
        </p:spPr>
        <p:txBody>
          <a:bodyPr/>
          <a:lstStyle>
            <a:lvl1pPr>
              <a:defRPr sz="2800"/>
            </a:lvl1pPr>
            <a:lvl2pPr marL="679704" indent="-277368">
              <a:defRPr sz="2800"/>
            </a:lvl2pPr>
            <a:lvl3pPr marL="978407" indent="-320039">
              <a:defRPr sz="2800"/>
            </a:lvl3pPr>
            <a:lvl4pPr marL="1193800" indent="-270255">
              <a:defRPr sz="2800"/>
            </a:lvl4pPr>
            <a:lvl5pPr marL="1400047" indent="-284480">
              <a:defRPr sz="2800"/>
            </a:lvl5pPr>
          </a:lstStyle>
          <a:p>
            <a:pPr/>
            <a:r>
              <a:t>Body Level One</a:t>
            </a:r>
          </a:p>
          <a:p>
            <a:pPr lvl="1"/>
            <a:r>
              <a:t>Body Level Two</a:t>
            </a:r>
          </a:p>
          <a:p>
            <a:pPr lvl="2"/>
            <a:r>
              <a:t>Body Level Three</a:t>
            </a:r>
          </a:p>
          <a:p>
            <a:pPr lvl="3"/>
            <a:r>
              <a:t>Body Level Four</a:t>
            </a:r>
          </a:p>
          <a:p>
            <a:pPr lvl="4"/>
            <a:r>
              <a:t>Body Level Five</a:t>
            </a:r>
          </a:p>
        </p:txBody>
      </p:sp>
      <p:sp>
        <p:nvSpPr>
          <p:cNvPr id="5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Comparison">
    <p:spTree>
      <p:nvGrpSpPr>
        <p:cNvPr id="1" name=""/>
        <p:cNvGrpSpPr/>
        <p:nvPr/>
      </p:nvGrpSpPr>
      <p:grpSpPr>
        <a:xfrm>
          <a:off x="0" y="0"/>
          <a:ext cx="0" cy="0"/>
          <a:chOff x="0" y="0"/>
          <a:chExt cx="0" cy="0"/>
        </a:xfrm>
      </p:grpSpPr>
      <p:sp>
        <p:nvSpPr>
          <p:cNvPr id="58" name="Title Text"/>
          <p:cNvSpPr txBox="1"/>
          <p:nvPr>
            <p:ph type="title"/>
          </p:nvPr>
        </p:nvSpPr>
        <p:spPr>
          <a:xfrm>
            <a:off x="457200" y="5160336"/>
            <a:ext cx="8229600" cy="1143001"/>
          </a:xfrm>
          <a:prstGeom prst="rect">
            <a:avLst/>
          </a:prstGeom>
        </p:spPr>
        <p:txBody>
          <a:bodyPr/>
          <a:lstStyle>
            <a:lvl1pPr algn="ctr">
              <a:defRPr b="1" sz="4500"/>
            </a:lvl1pPr>
          </a:lstStyle>
          <a:p>
            <a:pPr/>
            <a:r>
              <a:t>Title Text</a:t>
            </a:r>
          </a:p>
        </p:txBody>
      </p:sp>
      <p:sp>
        <p:nvSpPr>
          <p:cNvPr id="59" name="Body Level One…"/>
          <p:cNvSpPr txBox="1"/>
          <p:nvPr>
            <p:ph type="body" sz="quarter" idx="1"/>
          </p:nvPr>
        </p:nvSpPr>
        <p:spPr>
          <a:xfrm>
            <a:off x="457200" y="328278"/>
            <a:ext cx="4023360" cy="640081"/>
          </a:xfrm>
          <a:prstGeom prst="rect">
            <a:avLst/>
          </a:prstGeom>
          <a:solidFill>
            <a:srgbClr val="FFFFFF"/>
          </a:solidFill>
          <a:ln w="10795">
            <a:solidFill>
              <a:srgbClr val="FFFFFF"/>
            </a:solidFill>
            <a:miter lim="800000"/>
          </a:ln>
        </p:spPr>
        <p:txBody>
          <a:bodyPr anchor="ctr"/>
          <a:lstStyle>
            <a:lvl1pPr marL="0" indent="64007">
              <a:spcBef>
                <a:spcPts val="100"/>
              </a:spcBef>
              <a:buClrTx/>
              <a:buSzTx/>
              <a:buNone/>
              <a:defRPr sz="1900"/>
            </a:lvl1pPr>
            <a:lvl2pPr marL="0" indent="402336">
              <a:spcBef>
                <a:spcPts val="100"/>
              </a:spcBef>
              <a:buClrTx/>
              <a:buSzTx/>
              <a:buNone/>
              <a:defRPr sz="1900"/>
            </a:lvl2pPr>
            <a:lvl3pPr marL="0" indent="658367">
              <a:spcBef>
                <a:spcPts val="100"/>
              </a:spcBef>
              <a:buClrTx/>
              <a:buSzTx/>
              <a:buNone/>
              <a:defRPr sz="1900"/>
            </a:lvl3pPr>
            <a:lvl4pPr marL="0" indent="923544">
              <a:spcBef>
                <a:spcPts val="100"/>
              </a:spcBef>
              <a:buClrTx/>
              <a:buSzTx/>
              <a:buNone/>
              <a:defRPr sz="1900"/>
            </a:lvl4pPr>
            <a:lvl5pPr marL="0" indent="1115567">
              <a:spcBef>
                <a:spcPts val="100"/>
              </a:spcBef>
              <a:buClrTx/>
              <a:buSzTx/>
              <a:buNone/>
              <a:defRPr sz="1900"/>
            </a:lvl5pPr>
          </a:lstStyle>
          <a:p>
            <a:pPr/>
            <a:r>
              <a:t>Body Level One</a:t>
            </a:r>
          </a:p>
          <a:p>
            <a:pPr lvl="1"/>
            <a:r>
              <a:t>Body Level Two</a:t>
            </a:r>
          </a:p>
          <a:p>
            <a:pPr lvl="2"/>
            <a:r>
              <a:t>Body Level Three</a:t>
            </a:r>
          </a:p>
          <a:p>
            <a:pPr lvl="3"/>
            <a:r>
              <a:t>Body Level Four</a:t>
            </a:r>
          </a:p>
          <a:p>
            <a:pPr lvl="4"/>
            <a:r>
              <a:t>Body Level Five</a:t>
            </a:r>
          </a:p>
        </p:txBody>
      </p:sp>
      <p:sp>
        <p:nvSpPr>
          <p:cNvPr id="60" name="Text Placeholder 3"/>
          <p:cNvSpPr/>
          <p:nvPr>
            <p:ph type="body" sz="quarter" idx="13"/>
          </p:nvPr>
        </p:nvSpPr>
        <p:spPr>
          <a:xfrm>
            <a:off x="4663440" y="328278"/>
            <a:ext cx="4023360" cy="640081"/>
          </a:xfrm>
          <a:prstGeom prst="rect">
            <a:avLst/>
          </a:prstGeom>
          <a:solidFill>
            <a:srgbClr val="FFFFFF"/>
          </a:solidFill>
          <a:ln w="10795">
            <a:solidFill>
              <a:srgbClr val="FFFFFF"/>
            </a:solidFill>
            <a:miter lim="800000"/>
          </a:ln>
        </p:spPr>
        <p:txBody>
          <a:bodyPr anchor="ctr"/>
          <a:lstStyle/>
          <a:p>
            <a:pPr marL="0" indent="64007">
              <a:spcBef>
                <a:spcPts val="100"/>
              </a:spcBef>
              <a:buClrTx/>
              <a:buSzTx/>
              <a:buNone/>
              <a:defRPr sz="1900"/>
            </a:pPr>
          </a:p>
        </p:txBody>
      </p:sp>
      <p:sp>
        <p:nvSpPr>
          <p:cNvPr id="6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68" name="Title Text"/>
          <p:cNvSpPr txBox="1"/>
          <p:nvPr>
            <p:ph type="title"/>
          </p:nvPr>
        </p:nvSpPr>
        <p:spPr>
          <a:xfrm>
            <a:off x="1435608" y="274320"/>
            <a:ext cx="7498081" cy="1143001"/>
          </a:xfrm>
          <a:prstGeom prst="rect">
            <a:avLst/>
          </a:prstGeom>
        </p:spPr>
        <p:txBody>
          <a:bodyPr/>
          <a:lstStyle/>
          <a:p>
            <a:pPr/>
            <a:r>
              <a:t>Title Text</a:t>
            </a:r>
          </a:p>
        </p:txBody>
      </p:sp>
      <p:sp>
        <p:nvSpPr>
          <p:cNvPr id="6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76" name="Rectangle 4"/>
          <p:cNvSpPr/>
          <p:nvPr/>
        </p:nvSpPr>
        <p:spPr>
          <a:xfrm>
            <a:off x="1014983" y="0"/>
            <a:ext cx="8129018" cy="6858000"/>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77" name="Rectangle 5"/>
          <p:cNvSpPr/>
          <p:nvPr/>
        </p:nvSpPr>
        <p:spPr>
          <a:xfrm>
            <a:off x="1014983" y="-54"/>
            <a:ext cx="73153" cy="6858054"/>
          </a:xfrm>
          <a:prstGeom prst="rect">
            <a:avLst/>
          </a:prstGeom>
          <a:solidFill>
            <a:srgbClr val="FFFFFF"/>
          </a:solidFill>
          <a:ln w="12700">
            <a:miter lim="400000"/>
          </a:ln>
          <a:effectLst>
            <a:outerShdw sx="100000" sy="100000" kx="0" ky="0" algn="b" rotWithShape="0" blurRad="38100" dist="38000" dir="10800000">
              <a:srgbClr val="706B60">
                <a:alpha val="25000"/>
              </a:srgbClr>
            </a:outerShdw>
          </a:effectLst>
        </p:spPr>
        <p:txBody>
          <a:bodyPr lIns="45719" rIns="45719" anchor="ctr"/>
          <a:lstStyle/>
          <a:p>
            <a:pPr algn="ctr">
              <a:defRPr>
                <a:solidFill>
                  <a:srgbClr val="FFFFFF"/>
                </a:solidFill>
              </a:defRPr>
            </a:pPr>
          </a:p>
        </p:txBody>
      </p:sp>
      <p:sp>
        <p:nvSpPr>
          <p:cNvPr id="7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spTree>
      <p:nvGrpSpPr>
        <p:cNvPr id="1" name=""/>
        <p:cNvGrpSpPr/>
        <p:nvPr/>
      </p:nvGrpSpPr>
      <p:grpSpPr>
        <a:xfrm>
          <a:off x="0" y="0"/>
          <a:ext cx="0" cy="0"/>
          <a:chOff x="0" y="0"/>
          <a:chExt cx="0" cy="0"/>
        </a:xfrm>
      </p:grpSpPr>
      <p:sp>
        <p:nvSpPr>
          <p:cNvPr id="85" name="Title Text"/>
          <p:cNvSpPr txBox="1"/>
          <p:nvPr>
            <p:ph type="title"/>
          </p:nvPr>
        </p:nvSpPr>
        <p:spPr>
          <a:xfrm>
            <a:off x="457200" y="216777"/>
            <a:ext cx="3810000" cy="1162051"/>
          </a:xfrm>
          <a:prstGeom prst="rect">
            <a:avLst/>
          </a:prstGeom>
        </p:spPr>
        <p:txBody>
          <a:bodyPr anchor="b"/>
          <a:lstStyle>
            <a:lvl1pPr>
              <a:lnSpc>
                <a:spcPts val="2000"/>
              </a:lnSpc>
              <a:defRPr b="1" cap="all" sz="2200"/>
            </a:lvl1pPr>
          </a:lstStyle>
          <a:p>
            <a:pPr/>
            <a:r>
              <a:t>Title Text</a:t>
            </a:r>
          </a:p>
        </p:txBody>
      </p:sp>
      <p:sp>
        <p:nvSpPr>
          <p:cNvPr id="86" name="Body Level One…"/>
          <p:cNvSpPr txBox="1"/>
          <p:nvPr>
            <p:ph type="body" sz="quarter" idx="1"/>
          </p:nvPr>
        </p:nvSpPr>
        <p:spPr>
          <a:xfrm>
            <a:off x="457200" y="1406964"/>
            <a:ext cx="3810000" cy="698501"/>
          </a:xfrm>
          <a:prstGeom prst="rect">
            <a:avLst/>
          </a:prstGeom>
        </p:spPr>
        <p:txBody>
          <a:bodyPr/>
          <a:lstStyle>
            <a:lvl1pPr marL="0" indent="45719">
              <a:spcBef>
                <a:spcPts val="0"/>
              </a:spcBef>
              <a:buClrTx/>
              <a:buSzTx/>
              <a:buNone/>
              <a:defRPr sz="1400"/>
            </a:lvl1pPr>
            <a:lvl2pPr marL="0" indent="402336">
              <a:spcBef>
                <a:spcPts val="0"/>
              </a:spcBef>
              <a:buClrTx/>
              <a:buSzTx/>
              <a:buNone/>
              <a:defRPr sz="1400"/>
            </a:lvl2pPr>
            <a:lvl3pPr marL="0" indent="658367">
              <a:spcBef>
                <a:spcPts val="0"/>
              </a:spcBef>
              <a:buClrTx/>
              <a:buSzTx/>
              <a:buNone/>
              <a:defRPr sz="1400"/>
            </a:lvl3pPr>
            <a:lvl4pPr marL="0" indent="923544">
              <a:spcBef>
                <a:spcPts val="0"/>
              </a:spcBef>
              <a:buClrTx/>
              <a:buSzTx/>
              <a:buNone/>
              <a:defRPr sz="1400"/>
            </a:lvl4pPr>
            <a:lvl5pPr marL="0" indent="1115567">
              <a:spcBef>
                <a:spcPts val="0"/>
              </a:spcBef>
              <a:buClrTx/>
              <a:buSz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8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sp>
        <p:nvSpPr>
          <p:cNvPr id="94" name="Title Text"/>
          <p:cNvSpPr txBox="1"/>
          <p:nvPr>
            <p:ph type="title"/>
          </p:nvPr>
        </p:nvSpPr>
        <p:spPr>
          <a:xfrm>
            <a:off x="5886896" y="1066800"/>
            <a:ext cx="2743201" cy="1981200"/>
          </a:xfrm>
          <a:prstGeom prst="rect">
            <a:avLst/>
          </a:prstGeom>
        </p:spPr>
        <p:txBody>
          <a:bodyPr anchor="b"/>
          <a:lstStyle>
            <a:lvl1pPr>
              <a:defRPr b="1" sz="2100"/>
            </a:lvl1pPr>
          </a:lstStyle>
          <a:p>
            <a:pPr>
              <a:defRPr>
                <a:effectLst/>
              </a:defRPr>
            </a:pPr>
            <a:r>
              <a:t>Title Text</a:t>
            </a:r>
          </a:p>
        </p:txBody>
      </p:sp>
      <p:sp>
        <p:nvSpPr>
          <p:cNvPr id="95" name="Rectangle 7"/>
          <p:cNvSpPr/>
          <p:nvPr/>
        </p:nvSpPr>
        <p:spPr>
          <a:xfrm>
            <a:off x="762000" y="1066800"/>
            <a:ext cx="4572000" cy="4572000"/>
          </a:xfrm>
          <a:prstGeom prst="rect">
            <a:avLst/>
          </a:prstGeom>
          <a:solidFill>
            <a:srgbClr val="FFFFFF"/>
          </a:solidFill>
          <a:ln w="88900" cap="sq">
            <a:solidFill>
              <a:srgbClr val="FFFFFF"/>
            </a:solidFill>
            <a:miter/>
          </a:ln>
          <a:effectLst>
            <a:outerShdw sx="100000" sy="100000" kx="0" ky="0" algn="b" rotWithShape="0" blurRad="50800" dist="18500" dir="5400000">
              <a:srgbClr val="000000">
                <a:alpha val="35000"/>
              </a:srgbClr>
            </a:outerShdw>
          </a:effectLst>
        </p:spPr>
        <p:txBody>
          <a:bodyPr lIns="45719" rIns="45719"/>
          <a:lstStyle/>
          <a:p>
            <a:pPr marL="283463" indent="-283463">
              <a:lnSpc>
                <a:spcPts val="3000"/>
              </a:lnSpc>
              <a:spcBef>
                <a:spcPts val="600"/>
              </a:spcBef>
              <a:defRPr sz="3200"/>
            </a:pPr>
          </a:p>
        </p:txBody>
      </p:sp>
      <p:sp>
        <p:nvSpPr>
          <p:cNvPr id="96" name="Picture Placeholder 2"/>
          <p:cNvSpPr/>
          <p:nvPr>
            <p:ph type="pic" sz="half" idx="13"/>
          </p:nvPr>
        </p:nvSpPr>
        <p:spPr>
          <a:xfrm>
            <a:off x="838200" y="1143003"/>
            <a:ext cx="4419600" cy="3514531"/>
          </a:xfrm>
          <a:prstGeom prst="rect">
            <a:avLst/>
          </a:prstGeom>
        </p:spPr>
        <p:txBody>
          <a:bodyPr lIns="91439" rIns="91439">
            <a:noAutofit/>
          </a:bodyPr>
          <a:lstStyle/>
          <a:p>
            <a:pPr/>
          </a:p>
        </p:txBody>
      </p:sp>
      <p:sp>
        <p:nvSpPr>
          <p:cNvPr id="97" name="Flowchart: Process 8"/>
          <p:cNvSpPr/>
          <p:nvPr/>
        </p:nvSpPr>
        <p:spPr>
          <a:xfrm rot="19468671">
            <a:off x="396725" y="954340"/>
            <a:ext cx="685801" cy="204311"/>
          </a:xfrm>
          <a:prstGeom prst="rect">
            <a:avLst/>
          </a:prstGeom>
          <a:solidFill>
            <a:srgbClr val="FBFBFB">
              <a:alpha val="45098"/>
            </a:srgbClr>
          </a:solidFill>
          <a:ln w="6350" cap="rnd">
            <a:solidFill>
              <a:srgbClr val="FFFFFF"/>
            </a:solidFill>
          </a:ln>
          <a:effectLst>
            <a:outerShdw sx="100000" sy="100000" kx="0" ky="0" algn="b" rotWithShape="0" blurRad="25400" dist="25400" dir="3300000">
              <a:srgbClr val="EAD9B1">
                <a:alpha val="40000"/>
              </a:srgbClr>
            </a:outerShdw>
          </a:effectLst>
        </p:spPr>
        <p:txBody>
          <a:bodyPr lIns="45719" rIns="45719" anchor="ctr"/>
          <a:lstStyle/>
          <a:p>
            <a:pPr algn="ctr">
              <a:defRPr>
                <a:solidFill>
                  <a:srgbClr val="FFFFFF"/>
                </a:solidFill>
              </a:defRPr>
            </a:pPr>
          </a:p>
        </p:txBody>
      </p:sp>
      <p:sp>
        <p:nvSpPr>
          <p:cNvPr id="98" name="Flowchart: Process 9"/>
          <p:cNvSpPr/>
          <p:nvPr/>
        </p:nvSpPr>
        <p:spPr>
          <a:xfrm flipH="1" rot="2103354">
            <a:off x="5003667" y="936786"/>
            <a:ext cx="649225" cy="204311"/>
          </a:xfrm>
          <a:prstGeom prst="rect">
            <a:avLst/>
          </a:prstGeom>
          <a:solidFill>
            <a:srgbClr val="FBFBFB">
              <a:alpha val="45098"/>
            </a:srgbClr>
          </a:solidFill>
          <a:ln w="6350" cap="rnd">
            <a:solidFill>
              <a:srgbClr val="FFFFFF"/>
            </a:solidFill>
          </a:ln>
          <a:effectLst>
            <a:outerShdw sx="100000" sy="100000" kx="0" ky="0" algn="b" rotWithShape="0" blurRad="25400" dist="25400" dir="3300000">
              <a:srgbClr val="E7DEC9">
                <a:alpha val="20000"/>
              </a:srgbClr>
            </a:outerShdw>
          </a:effectLst>
        </p:spPr>
        <p:txBody>
          <a:bodyPr lIns="45719" rIns="45719" anchor="ctr"/>
          <a:lstStyle/>
          <a:p>
            <a:pPr algn="ctr">
              <a:defRPr>
                <a:solidFill>
                  <a:srgbClr val="FFFFFF"/>
                </a:solidFill>
              </a:defRPr>
            </a:pPr>
          </a:p>
        </p:txBody>
      </p:sp>
      <p:sp>
        <p:nvSpPr>
          <p:cNvPr id="99" name="Body Level One…"/>
          <p:cNvSpPr txBox="1"/>
          <p:nvPr>
            <p:ph type="body" sz="quarter" idx="1"/>
          </p:nvPr>
        </p:nvSpPr>
        <p:spPr>
          <a:xfrm>
            <a:off x="838200" y="4800600"/>
            <a:ext cx="4419600" cy="762000"/>
          </a:xfrm>
          <a:prstGeom prst="rect">
            <a:avLst/>
          </a:prstGeom>
        </p:spPr>
        <p:txBody>
          <a:bodyPr anchor="ctr"/>
          <a:lstStyle>
            <a:lvl1pPr marL="0" indent="0">
              <a:lnSpc>
                <a:spcPts val="1600"/>
              </a:lnSpc>
              <a:spcBef>
                <a:spcPts val="0"/>
              </a:spcBef>
              <a:buClrTx/>
              <a:buSzTx/>
              <a:buNone/>
              <a:defRPr sz="1400">
                <a:solidFill>
                  <a:srgbClr val="777777"/>
                </a:solidFill>
              </a:defRPr>
            </a:lvl1pPr>
            <a:lvl2pPr marL="679704" indent="-277368">
              <a:lnSpc>
                <a:spcPts val="1600"/>
              </a:lnSpc>
              <a:spcBef>
                <a:spcPts val="0"/>
              </a:spcBef>
              <a:buClrTx/>
              <a:defRPr sz="1400">
                <a:solidFill>
                  <a:srgbClr val="777777"/>
                </a:solidFill>
              </a:defRPr>
            </a:lvl2pPr>
            <a:lvl3pPr marL="978407" indent="-320039">
              <a:lnSpc>
                <a:spcPts val="1600"/>
              </a:lnSpc>
              <a:spcBef>
                <a:spcPts val="0"/>
              </a:spcBef>
              <a:buClrTx/>
              <a:defRPr sz="1400">
                <a:solidFill>
                  <a:srgbClr val="777777"/>
                </a:solidFill>
              </a:defRPr>
            </a:lvl3pPr>
            <a:lvl4pPr marL="1193800" indent="-270255">
              <a:lnSpc>
                <a:spcPts val="1600"/>
              </a:lnSpc>
              <a:spcBef>
                <a:spcPts val="0"/>
              </a:spcBef>
              <a:buClrTx/>
              <a:defRPr sz="1400">
                <a:solidFill>
                  <a:srgbClr val="777777"/>
                </a:solidFill>
              </a:defRPr>
            </a:lvl4pPr>
            <a:lvl5pPr marL="1400047" indent="-284480">
              <a:lnSpc>
                <a:spcPts val="1600"/>
              </a:lnSpc>
              <a:spcBef>
                <a:spcPts val="0"/>
              </a:spcBef>
              <a:buClrTx/>
              <a:defRPr sz="1400">
                <a:solidFill>
                  <a:srgbClr val="777777"/>
                </a:solidFill>
              </a:defRPr>
            </a:lvl5pPr>
          </a:lstStyle>
          <a:p>
            <a:pPr/>
            <a:r>
              <a:t>Body Level One</a:t>
            </a:r>
          </a:p>
          <a:p>
            <a:pPr lvl="1"/>
            <a:r>
              <a:t>Body Level Two</a:t>
            </a:r>
          </a:p>
          <a:p>
            <a:pPr lvl="2"/>
            <a:r>
              <a:t>Body Level Three</a:t>
            </a:r>
          </a:p>
          <a:p>
            <a:pPr lvl="3"/>
            <a:r>
              <a:t>Body Level Four</a:t>
            </a:r>
          </a:p>
          <a:p>
            <a:pPr lvl="4"/>
            <a:r>
              <a:t>Body Level Five</a:t>
            </a:r>
          </a:p>
        </p:txBody>
      </p:sp>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 name="Pie 6"/>
          <p:cNvSpPr/>
          <p:nvPr/>
        </p:nvSpPr>
        <p:spPr>
          <a:xfrm>
            <a:off x="3515" y="3522"/>
            <a:ext cx="819445" cy="8194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21600" y="11929"/>
                  <a:pt x="11929" y="21600"/>
                  <a:pt x="0" y="21600"/>
                </a:cubicBezTo>
                <a:lnTo>
                  <a:pt x="0" y="0"/>
                </a:lnTo>
                <a:close/>
              </a:path>
            </a:pathLst>
          </a:custGeom>
          <a:solidFill>
            <a:srgbClr val="FEFAF4">
              <a:alpha val="33000"/>
            </a:srgbClr>
          </a:solidFill>
          <a:ln w="3175" cap="rnd">
            <a:solidFill>
              <a:srgbClr val="D1C29E"/>
            </a:solidFill>
          </a:ln>
        </p:spPr>
        <p:txBody>
          <a:bodyPr lIns="45719" rIns="45719" anchor="ctr"/>
          <a:lstStyle/>
          <a:p>
            <a:pPr algn="ctr">
              <a:defRPr>
                <a:solidFill>
                  <a:srgbClr val="FFFFFF"/>
                </a:solidFill>
              </a:defRPr>
            </a:pPr>
          </a:p>
        </p:txBody>
      </p:sp>
      <p:sp>
        <p:nvSpPr>
          <p:cNvPr id="3" name="Oval 7"/>
          <p:cNvSpPr/>
          <p:nvPr/>
        </p:nvSpPr>
        <p:spPr>
          <a:xfrm>
            <a:off x="168815" y="21101"/>
            <a:ext cx="1702194" cy="1702194"/>
          </a:xfrm>
          <a:prstGeom prst="ellipse">
            <a:avLst/>
          </a:prstGeom>
          <a:ln w="27305" cap="rnd">
            <a:solidFill>
              <a:srgbClr val="FFF5DE"/>
            </a:solidFill>
          </a:ln>
          <a:effectLst>
            <a:outerShdw sx="100000" sy="100000" kx="0" ky="0" algn="b" rotWithShape="0" blurRad="25400" dist="25400" dir="5400000">
              <a:srgbClr val="AEA48D">
                <a:alpha val="85000"/>
              </a:srgbClr>
            </a:outerShdw>
          </a:effectLst>
        </p:spPr>
        <p:txBody>
          <a:bodyPr lIns="45719" rIns="45719" anchor="ctr"/>
          <a:lstStyle/>
          <a:p>
            <a:pPr algn="ctr">
              <a:defRPr>
                <a:solidFill>
                  <a:srgbClr val="FFFFFF"/>
                </a:solidFill>
              </a:defRPr>
            </a:pPr>
          </a:p>
        </p:txBody>
      </p:sp>
      <p:sp>
        <p:nvSpPr>
          <p:cNvPr id="4" name="Donut 10"/>
          <p:cNvSpPr/>
          <p:nvPr/>
        </p:nvSpPr>
        <p:spPr>
          <a:xfrm rot="2315674">
            <a:off x="182880" y="1055077"/>
            <a:ext cx="1125719" cy="11026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503" y="10800"/>
                </a:moveTo>
                <a:cubicBezTo>
                  <a:pt x="2503" y="15353"/>
                  <a:pt x="6218" y="19044"/>
                  <a:pt x="10800" y="19044"/>
                </a:cubicBezTo>
                <a:cubicBezTo>
                  <a:pt x="15382" y="19044"/>
                  <a:pt x="19096" y="15353"/>
                  <a:pt x="19096" y="10800"/>
                </a:cubicBezTo>
                <a:cubicBezTo>
                  <a:pt x="19096" y="6247"/>
                  <a:pt x="15382" y="2556"/>
                  <a:pt x="10800" y="2556"/>
                </a:cubicBezTo>
                <a:cubicBezTo>
                  <a:pt x="6218" y="2556"/>
                  <a:pt x="2503" y="6247"/>
                  <a:pt x="2503" y="10800"/>
                </a:cubicBezTo>
                <a:close/>
              </a:path>
            </a:pathLst>
          </a:custGeom>
          <a:gradFill>
            <a:gsLst>
              <a:gs pos="0">
                <a:srgbClr val="FFFCF6">
                  <a:alpha val="70000"/>
                </a:srgbClr>
              </a:gs>
              <a:gs pos="70000">
                <a:srgbClr val="FFFEFB">
                  <a:alpha val="55000"/>
                </a:srgbClr>
              </a:gs>
              <a:gs pos="100000">
                <a:srgbClr val="EED18D">
                  <a:alpha val="60000"/>
                </a:srgbClr>
              </a:gs>
            </a:gsLst>
            <a:path path="circle">
              <a:fillToRect l="37721" t="-19636" r="62278" b="119636"/>
            </a:path>
          </a:gradFill>
          <a:ln w="7350" cap="rnd">
            <a:solidFill>
              <a:srgbClr val="C5B691"/>
            </a:solidFill>
          </a:ln>
          <a:effectLst>
            <a:outerShdw sx="100000" sy="100000" kx="0" ky="0" algn="b" rotWithShape="0" blurRad="12700" dist="15000" dir="4500000">
              <a:srgbClr val="565041">
                <a:alpha val="35000"/>
              </a:srgbClr>
            </a:outerShdw>
          </a:effectLst>
        </p:spPr>
        <p:txBody>
          <a:bodyPr lIns="45719" rIns="45719" anchor="ctr"/>
          <a:lstStyle/>
          <a:p>
            <a:pPr algn="ctr">
              <a:defRPr>
                <a:solidFill>
                  <a:srgbClr val="FFFFFF"/>
                </a:solidFill>
              </a:defRPr>
            </a:pPr>
          </a:p>
        </p:txBody>
      </p:sp>
      <p:sp>
        <p:nvSpPr>
          <p:cNvPr id="5" name="Rectangle 11"/>
          <p:cNvSpPr/>
          <p:nvPr/>
        </p:nvSpPr>
        <p:spPr>
          <a:xfrm>
            <a:off x="1012872" y="-54"/>
            <a:ext cx="8131128" cy="6858054"/>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6" name="Rectangle 14"/>
          <p:cNvSpPr/>
          <p:nvPr/>
        </p:nvSpPr>
        <p:spPr>
          <a:xfrm>
            <a:off x="1014983" y="-54"/>
            <a:ext cx="73153" cy="6858054"/>
          </a:xfrm>
          <a:prstGeom prst="rect">
            <a:avLst/>
          </a:prstGeom>
          <a:solidFill>
            <a:srgbClr val="FFFFFF"/>
          </a:solidFill>
          <a:ln w="12700">
            <a:miter lim="400000"/>
          </a:ln>
          <a:effectLst>
            <a:outerShdw sx="100000" sy="100000" kx="0" ky="0" algn="b" rotWithShape="0" blurRad="38100" dist="38000" dir="10800000">
              <a:srgbClr val="706B60">
                <a:alpha val="25000"/>
              </a:srgbClr>
            </a:outerShdw>
          </a:effectLst>
        </p:spPr>
        <p:txBody>
          <a:bodyPr lIns="45719" rIns="45719" anchor="ctr"/>
          <a:lstStyle/>
          <a:p>
            <a:pPr algn="ctr">
              <a:defRPr>
                <a:solidFill>
                  <a:srgbClr val="FFFFFF"/>
                </a:solidFill>
              </a:defRPr>
            </a:pPr>
          </a:p>
        </p:txBody>
      </p:sp>
      <p:sp>
        <p:nvSpPr>
          <p:cNvPr id="7" name="Title Text"/>
          <p:cNvSpPr txBox="1"/>
          <p:nvPr>
            <p:ph type="title"/>
          </p:nvPr>
        </p:nvSpPr>
        <p:spPr>
          <a:xfrm>
            <a:off x="1435608" y="274638"/>
            <a:ext cx="7498081"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8" name="Body Level One…"/>
          <p:cNvSpPr txBox="1"/>
          <p:nvPr>
            <p:ph type="body" idx="1"/>
          </p:nvPr>
        </p:nvSpPr>
        <p:spPr>
          <a:xfrm>
            <a:off x="1435608" y="1447800"/>
            <a:ext cx="7498081" cy="48006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8613647" y="6512560"/>
            <a:ext cx="273657" cy="269241"/>
          </a:xfrm>
          <a:prstGeom prst="rect">
            <a:avLst/>
          </a:prstGeom>
          <a:ln w="12700">
            <a:miter lim="400000"/>
          </a:ln>
        </p:spPr>
        <p:txBody>
          <a:bodyPr wrap="none" lIns="45719" rIns="45719" anchor="b">
            <a:spAutoFit/>
          </a:bodyPr>
          <a:lstStyle>
            <a:lvl1pPr>
              <a:defRPr sz="1200">
                <a:solidFill>
                  <a:srgbClr val="B4A6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4300" u="none">
          <a:ln>
            <a:noFill/>
          </a:ln>
          <a:solidFill>
            <a:srgbClr val="572314"/>
          </a:solidFill>
          <a:effectLst>
            <a:outerShdw sx="100000" sy="100000" kx="0" ky="0" algn="b" rotWithShape="0" blurRad="50800" dist="30000" dir="5400000">
              <a:srgbClr val="000000">
                <a:alpha val="30000"/>
              </a:srgbClr>
            </a:outerShdw>
          </a:effectLst>
          <a:uFillTx/>
          <a:latin typeface="Gill Sans MT"/>
          <a:ea typeface="Gill Sans MT"/>
          <a:cs typeface="Gill Sans MT"/>
          <a:sym typeface="Gill Sans MT"/>
        </a:defRPr>
      </a:lvl1pPr>
      <a:lvl2pPr marL="0" marR="0" indent="0" algn="l" defTabSz="914400" rtl="0" latinLnBrk="0">
        <a:lnSpc>
          <a:spcPct val="100000"/>
        </a:lnSpc>
        <a:spcBef>
          <a:spcPts val="0"/>
        </a:spcBef>
        <a:spcAft>
          <a:spcPts val="0"/>
        </a:spcAft>
        <a:buClrTx/>
        <a:buSzTx/>
        <a:buFontTx/>
        <a:buNone/>
        <a:tabLst/>
        <a:defRPr b="0" baseline="0" cap="none" i="0" spc="0" strike="noStrike" sz="4300" u="none">
          <a:ln>
            <a:noFill/>
          </a:ln>
          <a:solidFill>
            <a:srgbClr val="572314"/>
          </a:solidFill>
          <a:effectLst>
            <a:outerShdw sx="100000" sy="100000" kx="0" ky="0" algn="b" rotWithShape="0" blurRad="50800" dist="30000" dir="5400000">
              <a:srgbClr val="000000">
                <a:alpha val="30000"/>
              </a:srgbClr>
            </a:outerShdw>
          </a:effectLst>
          <a:uFillTx/>
          <a:latin typeface="Gill Sans MT"/>
          <a:ea typeface="Gill Sans MT"/>
          <a:cs typeface="Gill Sans MT"/>
          <a:sym typeface="Gill Sans MT"/>
        </a:defRPr>
      </a:lvl2pPr>
      <a:lvl3pPr marL="0" marR="0" indent="0" algn="l" defTabSz="914400" rtl="0" latinLnBrk="0">
        <a:lnSpc>
          <a:spcPct val="100000"/>
        </a:lnSpc>
        <a:spcBef>
          <a:spcPts val="0"/>
        </a:spcBef>
        <a:spcAft>
          <a:spcPts val="0"/>
        </a:spcAft>
        <a:buClrTx/>
        <a:buSzTx/>
        <a:buFontTx/>
        <a:buNone/>
        <a:tabLst/>
        <a:defRPr b="0" baseline="0" cap="none" i="0" spc="0" strike="noStrike" sz="4300" u="none">
          <a:ln>
            <a:noFill/>
          </a:ln>
          <a:solidFill>
            <a:srgbClr val="572314"/>
          </a:solidFill>
          <a:effectLst>
            <a:outerShdw sx="100000" sy="100000" kx="0" ky="0" algn="b" rotWithShape="0" blurRad="50800" dist="30000" dir="5400000">
              <a:srgbClr val="000000">
                <a:alpha val="30000"/>
              </a:srgbClr>
            </a:outerShdw>
          </a:effectLst>
          <a:uFillTx/>
          <a:latin typeface="Gill Sans MT"/>
          <a:ea typeface="Gill Sans MT"/>
          <a:cs typeface="Gill Sans MT"/>
          <a:sym typeface="Gill Sans MT"/>
        </a:defRPr>
      </a:lvl3pPr>
      <a:lvl4pPr marL="0" marR="0" indent="0" algn="l" defTabSz="914400" rtl="0" latinLnBrk="0">
        <a:lnSpc>
          <a:spcPct val="100000"/>
        </a:lnSpc>
        <a:spcBef>
          <a:spcPts val="0"/>
        </a:spcBef>
        <a:spcAft>
          <a:spcPts val="0"/>
        </a:spcAft>
        <a:buClrTx/>
        <a:buSzTx/>
        <a:buFontTx/>
        <a:buNone/>
        <a:tabLst/>
        <a:defRPr b="0" baseline="0" cap="none" i="0" spc="0" strike="noStrike" sz="4300" u="none">
          <a:ln>
            <a:noFill/>
          </a:ln>
          <a:solidFill>
            <a:srgbClr val="572314"/>
          </a:solidFill>
          <a:effectLst>
            <a:outerShdw sx="100000" sy="100000" kx="0" ky="0" algn="b" rotWithShape="0" blurRad="50800" dist="30000" dir="5400000">
              <a:srgbClr val="000000">
                <a:alpha val="30000"/>
              </a:srgbClr>
            </a:outerShdw>
          </a:effectLst>
          <a:uFillTx/>
          <a:latin typeface="Gill Sans MT"/>
          <a:ea typeface="Gill Sans MT"/>
          <a:cs typeface="Gill Sans MT"/>
          <a:sym typeface="Gill Sans MT"/>
        </a:defRPr>
      </a:lvl4pPr>
      <a:lvl5pPr marL="0" marR="0" indent="0" algn="l" defTabSz="914400" rtl="0" latinLnBrk="0">
        <a:lnSpc>
          <a:spcPct val="100000"/>
        </a:lnSpc>
        <a:spcBef>
          <a:spcPts val="0"/>
        </a:spcBef>
        <a:spcAft>
          <a:spcPts val="0"/>
        </a:spcAft>
        <a:buClrTx/>
        <a:buSzTx/>
        <a:buFontTx/>
        <a:buNone/>
        <a:tabLst/>
        <a:defRPr b="0" baseline="0" cap="none" i="0" spc="0" strike="noStrike" sz="4300" u="none">
          <a:ln>
            <a:noFill/>
          </a:ln>
          <a:solidFill>
            <a:srgbClr val="572314"/>
          </a:solidFill>
          <a:effectLst>
            <a:outerShdw sx="100000" sy="100000" kx="0" ky="0" algn="b" rotWithShape="0" blurRad="50800" dist="30000" dir="5400000">
              <a:srgbClr val="000000">
                <a:alpha val="30000"/>
              </a:srgbClr>
            </a:outerShdw>
          </a:effectLst>
          <a:uFillTx/>
          <a:latin typeface="Gill Sans MT"/>
          <a:ea typeface="Gill Sans MT"/>
          <a:cs typeface="Gill Sans MT"/>
          <a:sym typeface="Gill Sans MT"/>
        </a:defRPr>
      </a:lvl5pPr>
      <a:lvl6pPr marL="0" marR="0" indent="0" algn="l" defTabSz="914400" rtl="0" latinLnBrk="0">
        <a:lnSpc>
          <a:spcPct val="100000"/>
        </a:lnSpc>
        <a:spcBef>
          <a:spcPts val="0"/>
        </a:spcBef>
        <a:spcAft>
          <a:spcPts val="0"/>
        </a:spcAft>
        <a:buClrTx/>
        <a:buSzTx/>
        <a:buFontTx/>
        <a:buNone/>
        <a:tabLst/>
        <a:defRPr b="0" baseline="0" cap="none" i="0" spc="0" strike="noStrike" sz="4300" u="none">
          <a:ln>
            <a:noFill/>
          </a:ln>
          <a:solidFill>
            <a:srgbClr val="572314"/>
          </a:solidFill>
          <a:effectLst>
            <a:outerShdw sx="100000" sy="100000" kx="0" ky="0" algn="b" rotWithShape="0" blurRad="50800" dist="30000" dir="5400000">
              <a:srgbClr val="000000">
                <a:alpha val="30000"/>
              </a:srgbClr>
            </a:outerShdw>
          </a:effectLst>
          <a:uFillTx/>
          <a:latin typeface="Gill Sans MT"/>
          <a:ea typeface="Gill Sans MT"/>
          <a:cs typeface="Gill Sans MT"/>
          <a:sym typeface="Gill Sans MT"/>
        </a:defRPr>
      </a:lvl6pPr>
      <a:lvl7pPr marL="0" marR="0" indent="0" algn="l" defTabSz="914400" rtl="0" latinLnBrk="0">
        <a:lnSpc>
          <a:spcPct val="100000"/>
        </a:lnSpc>
        <a:spcBef>
          <a:spcPts val="0"/>
        </a:spcBef>
        <a:spcAft>
          <a:spcPts val="0"/>
        </a:spcAft>
        <a:buClrTx/>
        <a:buSzTx/>
        <a:buFontTx/>
        <a:buNone/>
        <a:tabLst/>
        <a:defRPr b="0" baseline="0" cap="none" i="0" spc="0" strike="noStrike" sz="4300" u="none">
          <a:ln>
            <a:noFill/>
          </a:ln>
          <a:solidFill>
            <a:srgbClr val="572314"/>
          </a:solidFill>
          <a:effectLst>
            <a:outerShdw sx="100000" sy="100000" kx="0" ky="0" algn="b" rotWithShape="0" blurRad="50800" dist="30000" dir="5400000">
              <a:srgbClr val="000000">
                <a:alpha val="30000"/>
              </a:srgbClr>
            </a:outerShdw>
          </a:effectLst>
          <a:uFillTx/>
          <a:latin typeface="Gill Sans MT"/>
          <a:ea typeface="Gill Sans MT"/>
          <a:cs typeface="Gill Sans MT"/>
          <a:sym typeface="Gill Sans MT"/>
        </a:defRPr>
      </a:lvl7pPr>
      <a:lvl8pPr marL="0" marR="0" indent="0" algn="l" defTabSz="914400" rtl="0" latinLnBrk="0">
        <a:lnSpc>
          <a:spcPct val="100000"/>
        </a:lnSpc>
        <a:spcBef>
          <a:spcPts val="0"/>
        </a:spcBef>
        <a:spcAft>
          <a:spcPts val="0"/>
        </a:spcAft>
        <a:buClrTx/>
        <a:buSzTx/>
        <a:buFontTx/>
        <a:buNone/>
        <a:tabLst/>
        <a:defRPr b="0" baseline="0" cap="none" i="0" spc="0" strike="noStrike" sz="4300" u="none">
          <a:ln>
            <a:noFill/>
          </a:ln>
          <a:solidFill>
            <a:srgbClr val="572314"/>
          </a:solidFill>
          <a:effectLst>
            <a:outerShdw sx="100000" sy="100000" kx="0" ky="0" algn="b" rotWithShape="0" blurRad="50800" dist="30000" dir="5400000">
              <a:srgbClr val="000000">
                <a:alpha val="30000"/>
              </a:srgbClr>
            </a:outerShdw>
          </a:effectLst>
          <a:uFillTx/>
          <a:latin typeface="Gill Sans MT"/>
          <a:ea typeface="Gill Sans MT"/>
          <a:cs typeface="Gill Sans MT"/>
          <a:sym typeface="Gill Sans MT"/>
        </a:defRPr>
      </a:lvl8pPr>
      <a:lvl9pPr marL="0" marR="0" indent="0" algn="l" defTabSz="914400" rtl="0" latinLnBrk="0">
        <a:lnSpc>
          <a:spcPct val="100000"/>
        </a:lnSpc>
        <a:spcBef>
          <a:spcPts val="0"/>
        </a:spcBef>
        <a:spcAft>
          <a:spcPts val="0"/>
        </a:spcAft>
        <a:buClrTx/>
        <a:buSzTx/>
        <a:buFontTx/>
        <a:buNone/>
        <a:tabLst/>
        <a:defRPr b="0" baseline="0" cap="none" i="0" spc="0" strike="noStrike" sz="4300" u="none">
          <a:ln>
            <a:noFill/>
          </a:ln>
          <a:solidFill>
            <a:srgbClr val="572314"/>
          </a:solidFill>
          <a:effectLst>
            <a:outerShdw sx="100000" sy="100000" kx="0" ky="0" algn="b" rotWithShape="0" blurRad="50800" dist="30000" dir="5400000">
              <a:srgbClr val="000000">
                <a:alpha val="30000"/>
              </a:srgbClr>
            </a:outerShdw>
          </a:effectLst>
          <a:uFillTx/>
          <a:latin typeface="Gill Sans MT"/>
          <a:ea typeface="Gill Sans MT"/>
          <a:cs typeface="Gill Sans MT"/>
          <a:sym typeface="Gill Sans MT"/>
        </a:defRPr>
      </a:lvl9pPr>
    </p:titleStyle>
    <p:bodyStyle>
      <a:lvl1pPr marL="365759" marR="0" indent="-283463" algn="l" defTabSz="914400" rtl="0" latinLnBrk="0">
        <a:lnSpc>
          <a:spcPct val="100000"/>
        </a:lnSpc>
        <a:spcBef>
          <a:spcPts val="600"/>
        </a:spcBef>
        <a:spcAft>
          <a:spcPts val="0"/>
        </a:spcAft>
        <a:buClr>
          <a:schemeClr val="accent1"/>
        </a:buClr>
        <a:buSzPct val="80000"/>
        <a:buFontTx/>
        <a:buChar char="●"/>
        <a:tabLst/>
        <a:defRPr b="0" baseline="0" cap="none" i="0" spc="0" strike="noStrike" sz="3200" u="none">
          <a:ln>
            <a:noFill/>
          </a:ln>
          <a:solidFill>
            <a:srgbClr val="000000"/>
          </a:solidFill>
          <a:uFillTx/>
          <a:latin typeface="Gill Sans MT"/>
          <a:ea typeface="Gill Sans MT"/>
          <a:cs typeface="Gill Sans MT"/>
          <a:sym typeface="Gill Sans MT"/>
        </a:defRPr>
      </a:lvl1pPr>
      <a:lvl2pPr marL="674043" marR="0" indent="-271707" algn="l" defTabSz="914400" rtl="0" latinLnBrk="0">
        <a:lnSpc>
          <a:spcPct val="100000"/>
        </a:lnSpc>
        <a:spcBef>
          <a:spcPts val="600"/>
        </a:spcBef>
        <a:spcAft>
          <a:spcPts val="0"/>
        </a:spcAft>
        <a:buClr>
          <a:schemeClr val="accent1"/>
        </a:buClr>
        <a:buSzPct val="100000"/>
        <a:buFontTx/>
        <a:buChar char="◦"/>
        <a:tabLst/>
        <a:defRPr b="0" baseline="0" cap="none" i="0" spc="0" strike="noStrike" sz="3200" u="none">
          <a:ln>
            <a:noFill/>
          </a:ln>
          <a:solidFill>
            <a:srgbClr val="000000"/>
          </a:solidFill>
          <a:uFillTx/>
          <a:latin typeface="Gill Sans MT"/>
          <a:ea typeface="Gill Sans MT"/>
          <a:cs typeface="Gill Sans MT"/>
          <a:sym typeface="Gill Sans MT"/>
        </a:defRPr>
      </a:lvl2pPr>
      <a:lvl3pPr marL="963167" marR="0" indent="-304800" algn="l" defTabSz="914400" rtl="0" latinLnBrk="0">
        <a:lnSpc>
          <a:spcPct val="100000"/>
        </a:lnSpc>
        <a:spcBef>
          <a:spcPts val="600"/>
        </a:spcBef>
        <a:spcAft>
          <a:spcPts val="0"/>
        </a:spcAft>
        <a:buClr>
          <a:schemeClr val="accent1"/>
        </a:buClr>
        <a:buSzPct val="100000"/>
        <a:buFontTx/>
        <a:buChar char="●"/>
        <a:tabLst/>
        <a:defRPr b="0" baseline="0" cap="none" i="0" spc="0" strike="noStrike" sz="3200" u="none">
          <a:ln>
            <a:noFill/>
          </a:ln>
          <a:solidFill>
            <a:srgbClr val="000000"/>
          </a:solidFill>
          <a:uFillTx/>
          <a:latin typeface="Gill Sans MT"/>
          <a:ea typeface="Gill Sans MT"/>
          <a:cs typeface="Gill Sans MT"/>
          <a:sym typeface="Gill Sans MT"/>
        </a:defRPr>
      </a:lvl3pPr>
      <a:lvl4pPr marL="1201521" marR="0" indent="-277977" algn="l" defTabSz="914400" rtl="0" latinLnBrk="0">
        <a:lnSpc>
          <a:spcPct val="100000"/>
        </a:lnSpc>
        <a:spcBef>
          <a:spcPts val="600"/>
        </a:spcBef>
        <a:spcAft>
          <a:spcPts val="0"/>
        </a:spcAft>
        <a:buClr>
          <a:schemeClr val="accent1"/>
        </a:buClr>
        <a:buSzPct val="100000"/>
        <a:buFontTx/>
        <a:buChar char="●"/>
        <a:tabLst/>
        <a:defRPr b="0" baseline="0" cap="none" i="0" spc="0" strike="noStrike" sz="3200" u="none">
          <a:ln>
            <a:noFill/>
          </a:ln>
          <a:solidFill>
            <a:srgbClr val="000000"/>
          </a:solidFill>
          <a:uFillTx/>
          <a:latin typeface="Gill Sans MT"/>
          <a:ea typeface="Gill Sans MT"/>
          <a:cs typeface="Gill Sans MT"/>
          <a:sym typeface="Gill Sans MT"/>
        </a:defRPr>
      </a:lvl4pPr>
      <a:lvl5pPr marL="1408175" marR="0" indent="-292608" algn="l" defTabSz="914400" rtl="0" latinLnBrk="0">
        <a:lnSpc>
          <a:spcPct val="100000"/>
        </a:lnSpc>
        <a:spcBef>
          <a:spcPts val="600"/>
        </a:spcBef>
        <a:spcAft>
          <a:spcPts val="0"/>
        </a:spcAft>
        <a:buClr>
          <a:schemeClr val="accent1"/>
        </a:buClr>
        <a:buSzPct val="100000"/>
        <a:buFontTx/>
        <a:buChar char="●"/>
        <a:tabLst/>
        <a:defRPr b="0" baseline="0" cap="none" i="0" spc="0" strike="noStrike" sz="3200" u="none">
          <a:ln>
            <a:noFill/>
          </a:ln>
          <a:solidFill>
            <a:srgbClr val="000000"/>
          </a:solidFill>
          <a:uFillTx/>
          <a:latin typeface="Gill Sans MT"/>
          <a:ea typeface="Gill Sans MT"/>
          <a:cs typeface="Gill Sans MT"/>
          <a:sym typeface="Gill Sans MT"/>
        </a:defRPr>
      </a:lvl5pPr>
      <a:lvl6pPr marL="1618488" marR="0" indent="-292608" algn="l" defTabSz="914400" rtl="0" latinLnBrk="0">
        <a:lnSpc>
          <a:spcPct val="100000"/>
        </a:lnSpc>
        <a:spcBef>
          <a:spcPts val="600"/>
        </a:spcBef>
        <a:spcAft>
          <a:spcPts val="0"/>
        </a:spcAft>
        <a:buClr>
          <a:schemeClr val="accent1"/>
        </a:buClr>
        <a:buSzPct val="100000"/>
        <a:buFontTx/>
        <a:buChar char="●"/>
        <a:tabLst/>
        <a:defRPr b="0" baseline="0" cap="none" i="0" spc="0" strike="noStrike" sz="3200" u="none">
          <a:ln>
            <a:noFill/>
          </a:ln>
          <a:solidFill>
            <a:srgbClr val="000000"/>
          </a:solidFill>
          <a:uFillTx/>
          <a:latin typeface="Gill Sans MT"/>
          <a:ea typeface="Gill Sans MT"/>
          <a:cs typeface="Gill Sans MT"/>
          <a:sym typeface="Gill Sans MT"/>
        </a:defRPr>
      </a:lvl6pPr>
      <a:lvl7pPr marL="1828800" marR="0" indent="-292608" algn="l" defTabSz="914400" rtl="0" latinLnBrk="0">
        <a:lnSpc>
          <a:spcPct val="100000"/>
        </a:lnSpc>
        <a:spcBef>
          <a:spcPts val="600"/>
        </a:spcBef>
        <a:spcAft>
          <a:spcPts val="0"/>
        </a:spcAft>
        <a:buClr>
          <a:schemeClr val="accent1"/>
        </a:buClr>
        <a:buSzPct val="100000"/>
        <a:buFontTx/>
        <a:buChar char="●"/>
        <a:tabLst/>
        <a:defRPr b="0" baseline="0" cap="none" i="0" spc="0" strike="noStrike" sz="3200" u="none">
          <a:ln>
            <a:noFill/>
          </a:ln>
          <a:solidFill>
            <a:srgbClr val="000000"/>
          </a:solidFill>
          <a:uFillTx/>
          <a:latin typeface="Gill Sans MT"/>
          <a:ea typeface="Gill Sans MT"/>
          <a:cs typeface="Gill Sans MT"/>
          <a:sym typeface="Gill Sans MT"/>
        </a:defRPr>
      </a:lvl7pPr>
      <a:lvl8pPr marL="2029967" marR="0" indent="-292607" algn="l" defTabSz="914400" rtl="0" latinLnBrk="0">
        <a:lnSpc>
          <a:spcPct val="100000"/>
        </a:lnSpc>
        <a:spcBef>
          <a:spcPts val="600"/>
        </a:spcBef>
        <a:spcAft>
          <a:spcPts val="0"/>
        </a:spcAft>
        <a:buClr>
          <a:schemeClr val="accent1"/>
        </a:buClr>
        <a:buSzPct val="100000"/>
        <a:buFontTx/>
        <a:buChar char="●"/>
        <a:tabLst/>
        <a:defRPr b="0" baseline="0" cap="none" i="0" spc="0" strike="noStrike" sz="3200" u="none">
          <a:ln>
            <a:noFill/>
          </a:ln>
          <a:solidFill>
            <a:srgbClr val="000000"/>
          </a:solidFill>
          <a:uFillTx/>
          <a:latin typeface="Gill Sans MT"/>
          <a:ea typeface="Gill Sans MT"/>
          <a:cs typeface="Gill Sans MT"/>
          <a:sym typeface="Gill Sans MT"/>
        </a:defRPr>
      </a:lvl8pPr>
      <a:lvl9pPr marL="2240279" marR="0" indent="-292607" algn="l" defTabSz="914400" rtl="0" latinLnBrk="0">
        <a:lnSpc>
          <a:spcPct val="100000"/>
        </a:lnSpc>
        <a:spcBef>
          <a:spcPts val="600"/>
        </a:spcBef>
        <a:spcAft>
          <a:spcPts val="0"/>
        </a:spcAft>
        <a:buClr>
          <a:schemeClr val="accent1"/>
        </a:buClr>
        <a:buSzPct val="100000"/>
        <a:buFontTx/>
        <a:buChar char="●"/>
        <a:tabLst/>
        <a:defRPr b="0" baseline="0" cap="none" i="0" spc="0" strike="noStrike" sz="3200" u="none">
          <a:ln>
            <a:noFill/>
          </a:ln>
          <a:solidFill>
            <a:srgbClr val="000000"/>
          </a:solidFill>
          <a:uFillTx/>
          <a:latin typeface="Gill Sans MT"/>
          <a:ea typeface="Gill Sans MT"/>
          <a:cs typeface="Gill Sans MT"/>
          <a:sym typeface="Gill Sans MT"/>
        </a:defRPr>
      </a:lvl9pPr>
    </p:bodyStyle>
    <p:otherStyle>
      <a:lvl1pPr marL="0" marR="0" indent="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MT"/>
        </a:defRPr>
      </a:lvl1pPr>
      <a:lvl2pPr marL="0" marR="0" indent="4572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MT"/>
        </a:defRPr>
      </a:lvl2pPr>
      <a:lvl3pPr marL="0" marR="0" indent="9144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MT"/>
        </a:defRPr>
      </a:lvl3pPr>
      <a:lvl4pPr marL="0" marR="0" indent="13716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MT"/>
        </a:defRPr>
      </a:lvl4pPr>
      <a:lvl5pPr marL="0" marR="0" indent="18288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MT"/>
        </a:defRPr>
      </a:lvl5pPr>
      <a:lvl6pPr marL="0" marR="0" indent="22860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MT"/>
        </a:defRPr>
      </a:lvl6pPr>
      <a:lvl7pPr marL="0" marR="0" indent="27432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MT"/>
        </a:defRPr>
      </a:lvl7pPr>
      <a:lvl8pPr marL="0" marR="0" indent="32004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MT"/>
        </a:defRPr>
      </a:lvl8pPr>
      <a:lvl9pPr marL="0" marR="0" indent="3657600" algn="l"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Gill Sans M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 Id="rId4" Type="http://schemas.openxmlformats.org/officeDocument/2006/relationships/image" Target="../media/image1.jpe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cdus.ca/Eng/collaboration/CCENDU/Pages/default.aspx"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ccdus.ca/Eng/collaboration/CCENDU/Pages/default.aspx"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 Id="rId4" Type="http://schemas.openxmlformats.org/officeDocument/2006/relationships/image" Target="../media/image3.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Title 1"/>
          <p:cNvSpPr txBox="1"/>
          <p:nvPr>
            <p:ph type="ctrTitle"/>
          </p:nvPr>
        </p:nvSpPr>
        <p:spPr>
          <a:xfrm>
            <a:off x="1403647" y="2276872"/>
            <a:ext cx="7406642" cy="1472185"/>
          </a:xfrm>
          <a:prstGeom prst="rect">
            <a:avLst/>
          </a:prstGeom>
        </p:spPr>
        <p:txBody>
          <a:bodyPr/>
          <a:lstStyle>
            <a:lvl1pPr defTabSz="731520">
              <a:defRPr sz="3040">
                <a:effectLst>
                  <a:outerShdw sx="100000" sy="100000" kx="0" ky="0" algn="b" rotWithShape="0" blurRad="40640" dist="24000" dir="5400000">
                    <a:srgbClr val="000000">
                      <a:alpha val="30000"/>
                    </a:srgbClr>
                  </a:outerShdw>
                </a:effectLst>
              </a:defRPr>
            </a:lvl1pPr>
          </a:lstStyle>
          <a:p>
            <a:pPr/>
            <a:r>
              <a:t>Opioid Overdose: Increasing 911 Calls Through Good Samaritan Law To Save Lives</a:t>
            </a:r>
          </a:p>
        </p:txBody>
      </p:sp>
      <p:sp>
        <p:nvSpPr>
          <p:cNvPr id="128" name="Subtitle 2"/>
          <p:cNvSpPr txBox="1"/>
          <p:nvPr>
            <p:ph type="subTitle" sz="half" idx="1"/>
          </p:nvPr>
        </p:nvSpPr>
        <p:spPr>
          <a:xfrm>
            <a:off x="1331639" y="4581128"/>
            <a:ext cx="7406642" cy="1752601"/>
          </a:xfrm>
          <a:prstGeom prst="rect">
            <a:avLst/>
          </a:prstGeom>
        </p:spPr>
        <p:txBody>
          <a:bodyPr/>
          <a:lstStyle/>
          <a:p>
            <a:pPr/>
            <a:r>
              <a:t>Kim Lan St-Pierre</a:t>
            </a:r>
          </a:p>
          <a:p>
            <a:pPr/>
            <a:r>
              <a:t>Family Medicine Resident</a:t>
            </a:r>
          </a:p>
          <a:p>
            <a:pPr/>
            <a:r>
              <a:t>Université de Sherbrooke</a:t>
            </a:r>
          </a:p>
        </p:txBody>
      </p:sp>
      <p:pic>
        <p:nvPicPr>
          <p:cNvPr id="129" name="Picture 1" descr="Picture 1"/>
          <p:cNvPicPr>
            <a:picLocks noChangeAspect="1"/>
          </p:cNvPicPr>
          <p:nvPr/>
        </p:nvPicPr>
        <p:blipFill>
          <a:blip r:embed="rId3">
            <a:extLst/>
          </a:blip>
          <a:stretch>
            <a:fillRect/>
          </a:stretch>
        </p:blipFill>
        <p:spPr>
          <a:xfrm>
            <a:off x="5436096" y="4509120"/>
            <a:ext cx="3157538" cy="1484314"/>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Title 1"/>
          <p:cNvSpPr txBox="1"/>
          <p:nvPr>
            <p:ph type="title"/>
          </p:nvPr>
        </p:nvSpPr>
        <p:spPr>
          <a:xfrm>
            <a:off x="1435607" y="274638"/>
            <a:ext cx="7498082" cy="1143001"/>
          </a:xfrm>
          <a:prstGeom prst="rect">
            <a:avLst/>
          </a:prstGeom>
        </p:spPr>
        <p:txBody>
          <a:bodyPr/>
          <a:lstStyle/>
          <a:p>
            <a:pPr/>
            <a:r>
              <a:t>Results II: Police Officers</a:t>
            </a:r>
          </a:p>
        </p:txBody>
      </p:sp>
      <p:sp>
        <p:nvSpPr>
          <p:cNvPr id="174" name="Content Placeholder 2"/>
          <p:cNvSpPr txBox="1"/>
          <p:nvPr>
            <p:ph type="body" idx="1"/>
          </p:nvPr>
        </p:nvSpPr>
        <p:spPr>
          <a:xfrm>
            <a:off x="1435607" y="1447800"/>
            <a:ext cx="7498082" cy="4800600"/>
          </a:xfrm>
          <a:prstGeom prst="rect">
            <a:avLst/>
          </a:prstGeom>
        </p:spPr>
        <p:txBody>
          <a:bodyPr/>
          <a:lstStyle/>
          <a:p>
            <a:pPr/>
            <a:r>
              <a:t>Discretionary power of arrest in overdose cases</a:t>
            </a:r>
          </a:p>
          <a:p>
            <a:pPr marL="283463" indent="-201168">
              <a:buSzTx/>
              <a:buFont typeface="Wingdings 2"/>
              <a:buNone/>
            </a:pPr>
          </a:p>
          <a:p>
            <a:pPr/>
            <a:r>
              <a:t>Ambivalence between security and repression objectives vs health and harm reduction practices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Title 1"/>
          <p:cNvSpPr txBox="1"/>
          <p:nvPr>
            <p:ph type="title"/>
          </p:nvPr>
        </p:nvSpPr>
        <p:spPr>
          <a:xfrm>
            <a:off x="1435607" y="274638"/>
            <a:ext cx="7498082" cy="1143001"/>
          </a:xfrm>
          <a:prstGeom prst="rect">
            <a:avLst/>
          </a:prstGeom>
        </p:spPr>
        <p:txBody>
          <a:bodyPr/>
          <a:lstStyle>
            <a:lvl1pPr defTabSz="859536">
              <a:defRPr sz="4041">
                <a:effectLst>
                  <a:outerShdw sx="100000" sy="100000" kx="0" ky="0" algn="b" rotWithShape="0" blurRad="47752" dist="28200" dir="5400000">
                    <a:srgbClr val="000000">
                      <a:alpha val="30000"/>
                    </a:srgbClr>
                  </a:outerShdw>
                </a:effectLst>
              </a:defRPr>
            </a:lvl1pPr>
          </a:lstStyle>
          <a:p>
            <a:pPr/>
            <a:r>
              <a:t>Results III: Good Samaritan Law</a:t>
            </a:r>
          </a:p>
        </p:txBody>
      </p:sp>
      <p:sp>
        <p:nvSpPr>
          <p:cNvPr id="179" name="Content Placeholder 2"/>
          <p:cNvSpPr txBox="1"/>
          <p:nvPr>
            <p:ph type="body" idx="1"/>
          </p:nvPr>
        </p:nvSpPr>
        <p:spPr>
          <a:xfrm>
            <a:off x="1435607" y="1447800"/>
            <a:ext cx="7498082" cy="5077544"/>
          </a:xfrm>
          <a:prstGeom prst="rect">
            <a:avLst/>
          </a:prstGeom>
        </p:spPr>
        <p:txBody>
          <a:bodyPr/>
          <a:lstStyle/>
          <a:p>
            <a:pPr marL="318211" indent="-246613" defTabSz="795527">
              <a:spcBef>
                <a:spcPts val="500"/>
              </a:spcBef>
              <a:defRPr sz="2784"/>
            </a:pPr>
            <a:r>
              <a:t>GSL remains misunderstood or unknown by both law enforcement officers and opioid users</a:t>
            </a:r>
          </a:p>
          <a:p>
            <a:pPr marL="318211" indent="-246613" defTabSz="795527">
              <a:spcBef>
                <a:spcPts val="500"/>
              </a:spcBef>
              <a:defRPr sz="2784"/>
            </a:pPr>
          </a:p>
          <a:p>
            <a:pPr marL="318211" indent="-246613" defTabSz="795527">
              <a:spcBef>
                <a:spcPts val="500"/>
              </a:spcBef>
              <a:defRPr sz="2784"/>
            </a:pPr>
            <a:r>
              <a:t>Does not reduce fear of arrest in most opioid users</a:t>
            </a:r>
          </a:p>
          <a:p>
            <a:pPr lvl="1" marL="556869" indent="-206837" defTabSz="795527">
              <a:spcBef>
                <a:spcPts val="400"/>
              </a:spcBef>
              <a:buFont typeface="Verdana"/>
              <a:defRPr sz="2436"/>
            </a:pPr>
            <a:r>
              <a:t>Users doubt police officers will protect their rights</a:t>
            </a:r>
          </a:p>
          <a:p>
            <a:pPr lvl="1" marL="556869" indent="-206837" defTabSz="795527">
              <a:spcBef>
                <a:spcPts val="400"/>
              </a:spcBef>
              <a:buFont typeface="Verdana"/>
              <a:defRPr sz="2436"/>
            </a:pPr>
            <a:r>
              <a:t>Does not protect from production or trafficking</a:t>
            </a:r>
          </a:p>
          <a:p>
            <a:pPr marL="318211" indent="-246613" defTabSz="795527">
              <a:spcBef>
                <a:spcPts val="500"/>
              </a:spcBef>
              <a:defRPr sz="2784"/>
            </a:pPr>
          </a:p>
          <a:p>
            <a:pPr marL="318211" indent="-246613" defTabSz="795527">
              <a:spcBef>
                <a:spcPts val="500"/>
              </a:spcBef>
              <a:defRPr sz="2784"/>
            </a:pPr>
            <a:r>
              <a:t>Police officers have not received training and question its applicability in practice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Title 1"/>
          <p:cNvSpPr txBox="1"/>
          <p:nvPr>
            <p:ph type="title"/>
          </p:nvPr>
        </p:nvSpPr>
        <p:spPr>
          <a:xfrm>
            <a:off x="1435607" y="274638"/>
            <a:ext cx="7498082" cy="1143001"/>
          </a:xfrm>
          <a:prstGeom prst="rect">
            <a:avLst/>
          </a:prstGeom>
        </p:spPr>
        <p:txBody>
          <a:bodyPr/>
          <a:lstStyle/>
          <a:p>
            <a:pPr/>
            <a:r>
              <a:t>CBC News,  Aug 2018</a:t>
            </a:r>
          </a:p>
        </p:txBody>
      </p:sp>
      <p:pic>
        <p:nvPicPr>
          <p:cNvPr id="184" name="Picture 2" descr="Picture 2"/>
          <p:cNvPicPr>
            <a:picLocks noChangeAspect="1"/>
          </p:cNvPicPr>
          <p:nvPr/>
        </p:nvPicPr>
        <p:blipFill>
          <a:blip r:embed="rId3">
            <a:extLst/>
          </a:blip>
          <a:srcRect l="26756" t="26374" r="28415" b="9641"/>
          <a:stretch>
            <a:fillRect/>
          </a:stretch>
        </p:blipFill>
        <p:spPr>
          <a:xfrm>
            <a:off x="1547664" y="1484783"/>
            <a:ext cx="5832648" cy="4680521"/>
          </a:xfrm>
          <a:prstGeom prst="rect">
            <a:avLst/>
          </a:prstGeom>
          <a:ln w="12700">
            <a:miter lim="400000"/>
          </a:ln>
        </p:spPr>
      </p:pic>
      <p:sp>
        <p:nvSpPr>
          <p:cNvPr id="185" name="https://www.cbc.ca/news/politics/good-samaritan-drug-overdose-fentanyl-politics-parliament-1.4786094"/>
          <p:cNvSpPr txBox="1"/>
          <p:nvPr/>
        </p:nvSpPr>
        <p:spPr>
          <a:xfrm>
            <a:off x="1557554" y="6232276"/>
            <a:ext cx="7041764" cy="2692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1200"/>
            </a:lvl1pPr>
          </a:lstStyle>
          <a:p>
            <a:pPr/>
            <a:r>
              <a:t>https://www.cbc.ca/news/politics/good-samaritan-drug-overdose-fentanyl-politics-parliament-1.4786094</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Title 1"/>
          <p:cNvSpPr txBox="1"/>
          <p:nvPr>
            <p:ph type="title"/>
          </p:nvPr>
        </p:nvSpPr>
        <p:spPr>
          <a:xfrm>
            <a:off x="1435607" y="274638"/>
            <a:ext cx="7498082" cy="1143001"/>
          </a:xfrm>
          <a:prstGeom prst="rect">
            <a:avLst/>
          </a:prstGeom>
        </p:spPr>
        <p:txBody>
          <a:bodyPr/>
          <a:lstStyle/>
          <a:p>
            <a:pPr/>
            <a:r>
              <a:t>Verbatims- Opioid users</a:t>
            </a:r>
          </a:p>
        </p:txBody>
      </p:sp>
      <p:sp>
        <p:nvSpPr>
          <p:cNvPr id="190" name="Content Placeholder 2"/>
          <p:cNvSpPr txBox="1"/>
          <p:nvPr>
            <p:ph type="body" idx="1"/>
          </p:nvPr>
        </p:nvSpPr>
        <p:spPr>
          <a:xfrm>
            <a:off x="1435607" y="1447800"/>
            <a:ext cx="7498082" cy="4800600"/>
          </a:xfrm>
          <a:prstGeom prst="rect">
            <a:avLst/>
          </a:prstGeom>
        </p:spPr>
        <p:txBody>
          <a:bodyPr/>
          <a:lstStyle/>
          <a:p>
            <a:pPr marL="351129" indent="-272125" defTabSz="877823">
              <a:lnSpc>
                <a:spcPct val="80000"/>
              </a:lnSpc>
              <a:spcBef>
                <a:spcPts val="500"/>
              </a:spcBef>
              <a:defRPr sz="2304">
                <a:solidFill>
                  <a:srgbClr val="3F3F3F"/>
                </a:solidFill>
                <a:latin typeface="+mj-lt"/>
                <a:ea typeface="+mj-ea"/>
                <a:cs typeface="+mj-cs"/>
                <a:sym typeface="Calibri"/>
              </a:defRPr>
            </a:pPr>
            <a:r>
              <a:t>« Tu ne veux pas faire embarquer personne... parce qu’après ça, si quelqu’un est dans la marde parce que tu as appelé la police, je ne donne pas cher de ta peau. » </a:t>
            </a:r>
          </a:p>
          <a:p>
            <a:pPr marL="351129" indent="-272125" defTabSz="877823">
              <a:lnSpc>
                <a:spcPct val="80000"/>
              </a:lnSpc>
              <a:spcBef>
                <a:spcPts val="500"/>
              </a:spcBef>
              <a:defRPr sz="2304">
                <a:solidFill>
                  <a:srgbClr val="3F3F3F"/>
                </a:solidFill>
                <a:latin typeface="+mj-lt"/>
                <a:ea typeface="+mj-ea"/>
                <a:cs typeface="+mj-cs"/>
                <a:sym typeface="Calibri"/>
              </a:defRPr>
            </a:pPr>
          </a:p>
          <a:p>
            <a:pPr marL="351129" indent="-272125" defTabSz="877823">
              <a:lnSpc>
                <a:spcPct val="80000"/>
              </a:lnSpc>
              <a:spcBef>
                <a:spcPts val="500"/>
              </a:spcBef>
              <a:defRPr sz="2304">
                <a:solidFill>
                  <a:srgbClr val="3F3F3F"/>
                </a:solidFill>
                <a:latin typeface="+mj-lt"/>
                <a:ea typeface="+mj-ea"/>
                <a:cs typeface="+mj-cs"/>
                <a:sym typeface="Calibri"/>
              </a:defRPr>
            </a:pPr>
            <a:r>
              <a:t>« Je ne savais pas que ca ressemblait à ca… je pensais qu’il dormait. Avoir su, j’aurais appelé. » </a:t>
            </a:r>
          </a:p>
          <a:p>
            <a:pPr marL="351129" indent="-272125" defTabSz="877823">
              <a:lnSpc>
                <a:spcPct val="80000"/>
              </a:lnSpc>
              <a:spcBef>
                <a:spcPts val="500"/>
              </a:spcBef>
              <a:defRPr sz="2304"/>
            </a:pPr>
          </a:p>
          <a:p>
            <a:pPr marL="351129" indent="-272125" defTabSz="877823">
              <a:lnSpc>
                <a:spcPct val="80000"/>
              </a:lnSpc>
              <a:spcBef>
                <a:spcPts val="500"/>
              </a:spcBef>
              <a:defRPr sz="2304">
                <a:solidFill>
                  <a:srgbClr val="3F3F3F"/>
                </a:solidFill>
                <a:latin typeface="+mj-lt"/>
                <a:ea typeface="+mj-ea"/>
                <a:cs typeface="+mj-cs"/>
                <a:sym typeface="Calibri"/>
              </a:defRPr>
            </a:pPr>
            <a:r>
              <a:t> « S’il y a de la ‘’dope’’ sur la table, demain ou dans deux semaines, ils vont revenir. »</a:t>
            </a:r>
          </a:p>
          <a:p>
            <a:pPr marL="351129" indent="-272125" defTabSz="877823">
              <a:lnSpc>
                <a:spcPct val="80000"/>
              </a:lnSpc>
              <a:spcBef>
                <a:spcPts val="500"/>
              </a:spcBef>
              <a:defRPr sz="2304">
                <a:solidFill>
                  <a:srgbClr val="3F3F3F"/>
                </a:solidFill>
                <a:latin typeface="+mj-lt"/>
                <a:ea typeface="+mj-ea"/>
                <a:cs typeface="+mj-cs"/>
                <a:sym typeface="Calibri"/>
              </a:defRPr>
            </a:pPr>
          </a:p>
          <a:p>
            <a:pPr marL="351129" indent="-272125" defTabSz="877823">
              <a:lnSpc>
                <a:spcPct val="80000"/>
              </a:lnSpc>
              <a:spcBef>
                <a:spcPts val="500"/>
              </a:spcBef>
              <a:defRPr sz="2304">
                <a:solidFill>
                  <a:srgbClr val="3F3F3F"/>
                </a:solidFill>
                <a:latin typeface="+mj-lt"/>
                <a:ea typeface="+mj-ea"/>
                <a:cs typeface="+mj-cs"/>
                <a:sym typeface="Calibri"/>
              </a:defRPr>
            </a:pPr>
            <a:r>
              <a:t>« Moi, si on doit sauver la vie d’une personne, je me câlisse du respect, de ce que les autres pensent. [...] Même s’il y a d’autre monde, je leur dirais : “Fais ce que tu as à faire; moi j’appelle l’ambulance’’.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Title 1"/>
          <p:cNvSpPr txBox="1"/>
          <p:nvPr>
            <p:ph type="title"/>
          </p:nvPr>
        </p:nvSpPr>
        <p:spPr>
          <a:xfrm>
            <a:off x="1435607" y="274638"/>
            <a:ext cx="7498082" cy="1143001"/>
          </a:xfrm>
          <a:prstGeom prst="rect">
            <a:avLst/>
          </a:prstGeom>
        </p:spPr>
        <p:txBody>
          <a:bodyPr/>
          <a:lstStyle/>
          <a:p>
            <a:pPr/>
            <a:r>
              <a:t>Verbatims – Police officers</a:t>
            </a:r>
          </a:p>
        </p:txBody>
      </p:sp>
      <p:sp>
        <p:nvSpPr>
          <p:cNvPr id="195" name="Content Placeholder 2"/>
          <p:cNvSpPr txBox="1"/>
          <p:nvPr>
            <p:ph type="body" idx="1"/>
          </p:nvPr>
        </p:nvSpPr>
        <p:spPr>
          <a:xfrm>
            <a:off x="1435607" y="1433860"/>
            <a:ext cx="7621028" cy="5249427"/>
          </a:xfrm>
          <a:prstGeom prst="rect">
            <a:avLst/>
          </a:prstGeom>
        </p:spPr>
        <p:txBody>
          <a:bodyPr/>
          <a:lstStyle/>
          <a:p>
            <a:pPr>
              <a:lnSpc>
                <a:spcPct val="80000"/>
              </a:lnSpc>
              <a:defRPr sz="2900">
                <a:solidFill>
                  <a:srgbClr val="3F3F3F"/>
                </a:solidFill>
                <a:latin typeface="+mj-lt"/>
                <a:ea typeface="+mj-ea"/>
                <a:cs typeface="+mj-cs"/>
                <a:sym typeface="Calibri"/>
              </a:defRPr>
            </a:pPr>
            <a:r>
              <a:t>« La personne qui vend, je vois ça comme de la criminalité vraiment. Parce que lui, il fait juste rendre tout le monde addict. »</a:t>
            </a:r>
          </a:p>
          <a:p>
            <a:pPr marL="0" indent="0">
              <a:lnSpc>
                <a:spcPct val="80000"/>
              </a:lnSpc>
              <a:buClrTx/>
              <a:buSzTx/>
              <a:buNone/>
              <a:defRPr sz="2900">
                <a:solidFill>
                  <a:srgbClr val="3F3F3F"/>
                </a:solidFill>
                <a:latin typeface="+mj-lt"/>
                <a:ea typeface="+mj-ea"/>
                <a:cs typeface="+mj-cs"/>
                <a:sym typeface="Calibri"/>
              </a:defRPr>
            </a:pPr>
          </a:p>
          <a:p>
            <a:pPr>
              <a:lnSpc>
                <a:spcPct val="80000"/>
              </a:lnSpc>
              <a:defRPr sz="2900">
                <a:solidFill>
                  <a:srgbClr val="3F3F3F"/>
                </a:solidFill>
                <a:latin typeface="+mj-lt"/>
                <a:ea typeface="+mj-ea"/>
                <a:cs typeface="+mj-cs"/>
                <a:sym typeface="Calibri"/>
              </a:defRPr>
            </a:pPr>
            <a:r>
              <a:t>« Mais en tant que policier, j’aime ça arrêter du monde, j’aime faire ma job. »</a:t>
            </a:r>
          </a:p>
          <a:p>
            <a:pPr marL="0" indent="0">
              <a:lnSpc>
                <a:spcPct val="80000"/>
              </a:lnSpc>
              <a:buClrTx/>
              <a:buSzTx/>
              <a:buNone/>
              <a:defRPr sz="2900">
                <a:solidFill>
                  <a:srgbClr val="3F3F3F"/>
                </a:solidFill>
                <a:latin typeface="+mj-lt"/>
                <a:ea typeface="+mj-ea"/>
                <a:cs typeface="+mj-cs"/>
                <a:sym typeface="Calibri"/>
              </a:defRPr>
            </a:pPr>
          </a:p>
          <a:p>
            <a:pPr>
              <a:lnSpc>
                <a:spcPct val="80000"/>
              </a:lnSpc>
              <a:defRPr sz="2900">
                <a:solidFill>
                  <a:srgbClr val="3F3F3F"/>
                </a:solidFill>
                <a:latin typeface="+mj-lt"/>
                <a:ea typeface="+mj-ea"/>
                <a:cs typeface="+mj-cs"/>
                <a:sym typeface="Calibri"/>
              </a:defRPr>
            </a:pPr>
            <a:r>
              <a:t>« On ne cherche pas pantoute, on fait de l’aveuglement volontaire. [...] Des fois, [les consommateurs] oublient [de la drogue], mais on regarde à gauche quand ça traîne à droite.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Title 1"/>
          <p:cNvSpPr txBox="1"/>
          <p:nvPr>
            <p:ph type="title"/>
          </p:nvPr>
        </p:nvSpPr>
        <p:spPr>
          <a:xfrm>
            <a:off x="1435607" y="274638"/>
            <a:ext cx="7498082" cy="1143001"/>
          </a:xfrm>
          <a:prstGeom prst="rect">
            <a:avLst/>
          </a:prstGeom>
        </p:spPr>
        <p:txBody>
          <a:bodyPr/>
          <a:lstStyle>
            <a:lvl1pPr defTabSz="896111">
              <a:defRPr sz="3724">
                <a:effectLst>
                  <a:outerShdw sx="100000" sy="100000" kx="0" ky="0" algn="b" rotWithShape="0" blurRad="49784" dist="29400" dir="5400000">
                    <a:srgbClr val="000000">
                      <a:alpha val="30000"/>
                    </a:srgbClr>
                  </a:outerShdw>
                </a:effectLst>
              </a:defRPr>
            </a:lvl1pPr>
          </a:lstStyle>
          <a:p>
            <a:pPr/>
            <a:r>
              <a:t>Verbatims on Good Samaritan Law</a:t>
            </a:r>
          </a:p>
        </p:txBody>
      </p:sp>
      <p:sp>
        <p:nvSpPr>
          <p:cNvPr id="200" name="Content Placeholder 2"/>
          <p:cNvSpPr txBox="1"/>
          <p:nvPr>
            <p:ph type="body" idx="1"/>
          </p:nvPr>
        </p:nvSpPr>
        <p:spPr>
          <a:xfrm>
            <a:off x="1435607" y="1447800"/>
            <a:ext cx="7498082" cy="4800600"/>
          </a:xfrm>
          <a:prstGeom prst="rect">
            <a:avLst/>
          </a:prstGeom>
        </p:spPr>
        <p:txBody>
          <a:bodyPr/>
          <a:lstStyle/>
          <a:p>
            <a:pPr>
              <a:lnSpc>
                <a:spcPct val="80000"/>
              </a:lnSpc>
              <a:defRPr sz="2900">
                <a:solidFill>
                  <a:srgbClr val="3F3F3F"/>
                </a:solidFill>
              </a:defRPr>
            </a:pPr>
            <a:r>
              <a:t>« Je trouve que c’est bien, car ça ne les immunise pas de tout, mais ça protège leur sécurité pour les encourager à appeler les services d’urgence. [...] Même avant le projet de loi, on travaillait dans ce sens-là. »</a:t>
            </a:r>
          </a:p>
          <a:p>
            <a:pPr>
              <a:lnSpc>
                <a:spcPct val="80000"/>
              </a:lnSpc>
              <a:defRPr sz="2900">
                <a:solidFill>
                  <a:srgbClr val="3F3F3F"/>
                </a:solidFill>
              </a:defRPr>
            </a:pPr>
          </a:p>
          <a:p>
            <a:pPr>
              <a:lnSpc>
                <a:spcPct val="80000"/>
              </a:lnSpc>
              <a:defRPr sz="2900">
                <a:solidFill>
                  <a:srgbClr val="3F3F3F"/>
                </a:solidFill>
              </a:defRPr>
            </a:pPr>
            <a:r>
              <a:t>« Je ne pense pas que les policiers vont fermer les yeux s’il y a de la drogue… Je suis sceptique.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Title 1"/>
          <p:cNvSpPr txBox="1"/>
          <p:nvPr>
            <p:ph type="title"/>
          </p:nvPr>
        </p:nvSpPr>
        <p:spPr>
          <a:xfrm>
            <a:off x="1435607" y="274638"/>
            <a:ext cx="7498082" cy="1143001"/>
          </a:xfrm>
          <a:prstGeom prst="rect">
            <a:avLst/>
          </a:prstGeom>
        </p:spPr>
        <p:txBody>
          <a:bodyPr/>
          <a:lstStyle/>
          <a:p>
            <a:pPr/>
            <a:r>
              <a:t>Discussion </a:t>
            </a:r>
          </a:p>
        </p:txBody>
      </p:sp>
      <p:sp>
        <p:nvSpPr>
          <p:cNvPr id="203" name="Content Placeholder 2"/>
          <p:cNvSpPr txBox="1"/>
          <p:nvPr>
            <p:ph type="body" idx="1"/>
          </p:nvPr>
        </p:nvSpPr>
        <p:spPr>
          <a:xfrm>
            <a:off x="2483767" y="1556792"/>
            <a:ext cx="6449922" cy="4691608"/>
          </a:xfrm>
          <a:prstGeom prst="rect">
            <a:avLst/>
          </a:prstGeom>
        </p:spPr>
        <p:txBody>
          <a:bodyPr/>
          <a:lstStyle/>
          <a:p>
            <a:pPr marL="283463" indent="-201168">
              <a:lnSpc>
                <a:spcPct val="80000"/>
              </a:lnSpc>
              <a:buSzTx/>
              <a:buFont typeface="Wingdings 2"/>
              <a:buNone/>
              <a:defRPr sz="2400"/>
            </a:pPr>
            <a:r>
              <a:t>Data triangulation </a:t>
            </a:r>
          </a:p>
          <a:p>
            <a:pPr marL="283463" indent="-201168">
              <a:lnSpc>
                <a:spcPct val="80000"/>
              </a:lnSpc>
              <a:buSzTx/>
              <a:buFont typeface="Wingdings 2"/>
              <a:buNone/>
              <a:defRPr sz="2400"/>
            </a:pPr>
            <a:r>
              <a:t>Theoreticl model (</a:t>
            </a:r>
            <a:r>
              <a:t>TBP) used to construct interview guides</a:t>
            </a:r>
          </a:p>
          <a:p>
            <a:pPr marL="283463" indent="-201168">
              <a:lnSpc>
                <a:spcPct val="80000"/>
              </a:lnSpc>
              <a:buSzTx/>
              <a:buFont typeface="Wingdings 2"/>
              <a:buNone/>
              <a:defRPr sz="2400"/>
            </a:pPr>
            <a:r>
              <a:t>Saturation reached for police officers</a:t>
            </a:r>
          </a:p>
          <a:p>
            <a:pPr marL="283463" indent="-201168">
              <a:lnSpc>
                <a:spcPct val="80000"/>
              </a:lnSpc>
              <a:buSzTx/>
              <a:buFont typeface="Wingdings 2"/>
              <a:buNone/>
              <a:defRPr sz="2400"/>
            </a:pPr>
          </a:p>
          <a:p>
            <a:pPr marL="283463" indent="-201168">
              <a:lnSpc>
                <a:spcPct val="80000"/>
              </a:lnSpc>
              <a:buSzTx/>
              <a:buFont typeface="Wingdings 2"/>
              <a:buNone/>
              <a:defRPr sz="2400"/>
            </a:pPr>
          </a:p>
          <a:p>
            <a:pPr marL="283463" indent="-201168">
              <a:lnSpc>
                <a:spcPct val="80000"/>
              </a:lnSpc>
              <a:buSzTx/>
              <a:buFont typeface="Wingdings 2"/>
              <a:buNone/>
              <a:defRPr sz="2400"/>
            </a:pPr>
            <a:r>
              <a:t>Recruitement difficulties during phase II: No opioid users interviewed one year after GSL implementation – impossible to assess impact on attitude and behaviour</a:t>
            </a:r>
          </a:p>
          <a:p>
            <a:pPr marL="283463" indent="-201168">
              <a:lnSpc>
                <a:spcPct val="80000"/>
              </a:lnSpc>
              <a:buSzTx/>
              <a:buFont typeface="Wingdings 2"/>
              <a:buNone/>
              <a:defRPr sz="2400"/>
            </a:pPr>
            <a:r>
              <a:t>All opioid users recruted from same community outreach center</a:t>
            </a:r>
          </a:p>
          <a:p>
            <a:pPr marL="283463" indent="-201168">
              <a:lnSpc>
                <a:spcPct val="80000"/>
              </a:lnSpc>
              <a:buSzTx/>
              <a:buFont typeface="Wingdings 2"/>
              <a:buNone/>
              <a:defRPr sz="2400"/>
            </a:pPr>
            <a:r>
              <a:t>Desirability bias</a:t>
            </a:r>
          </a:p>
        </p:txBody>
      </p:sp>
      <p:sp>
        <p:nvSpPr>
          <p:cNvPr id="204" name="Plus 3"/>
          <p:cNvSpPr/>
          <p:nvPr/>
        </p:nvSpPr>
        <p:spPr>
          <a:xfrm>
            <a:off x="1571102" y="1714701"/>
            <a:ext cx="529187" cy="4762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7344"/>
                </a:moveTo>
                <a:lnTo>
                  <a:pt x="7689" y="7344"/>
                </a:lnTo>
                <a:lnTo>
                  <a:pt x="7689" y="0"/>
                </a:lnTo>
                <a:lnTo>
                  <a:pt x="13911" y="0"/>
                </a:lnTo>
                <a:lnTo>
                  <a:pt x="13911" y="7344"/>
                </a:lnTo>
                <a:lnTo>
                  <a:pt x="21600" y="7344"/>
                </a:lnTo>
                <a:lnTo>
                  <a:pt x="21600" y="14256"/>
                </a:lnTo>
                <a:lnTo>
                  <a:pt x="13911" y="14256"/>
                </a:lnTo>
                <a:lnTo>
                  <a:pt x="13911" y="21600"/>
                </a:lnTo>
                <a:lnTo>
                  <a:pt x="7689" y="21600"/>
                </a:lnTo>
                <a:lnTo>
                  <a:pt x="7689" y="14256"/>
                </a:lnTo>
                <a:lnTo>
                  <a:pt x="0" y="14256"/>
                </a:lnTo>
                <a:close/>
              </a:path>
            </a:pathLst>
          </a:custGeom>
          <a:solidFill>
            <a:srgbClr val="92D050"/>
          </a:solidFill>
          <a:ln w="25400">
            <a:solidFill>
              <a:srgbClr val="00B050"/>
            </a:solidFill>
          </a:ln>
        </p:spPr>
        <p:txBody>
          <a:bodyPr lIns="45719" rIns="45719" anchor="ctr"/>
          <a:lstStyle/>
          <a:p>
            <a:pPr algn="ctr">
              <a:defRPr>
                <a:solidFill>
                  <a:srgbClr val="FFFFFF"/>
                </a:solidFill>
              </a:defRPr>
            </a:pPr>
          </a:p>
        </p:txBody>
      </p:sp>
      <p:sp>
        <p:nvSpPr>
          <p:cNvPr id="205" name="Minus 4"/>
          <p:cNvSpPr/>
          <p:nvPr/>
        </p:nvSpPr>
        <p:spPr>
          <a:xfrm>
            <a:off x="1624020" y="4602327"/>
            <a:ext cx="423351" cy="101619"/>
          </a:xfrm>
          <a:prstGeom prst="rect">
            <a:avLst/>
          </a:prstGeom>
          <a:solidFill>
            <a:srgbClr val="FF0000"/>
          </a:solidFill>
          <a:ln w="25400">
            <a:solidFill>
              <a:srgbClr val="C00000"/>
            </a:solidFill>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Title 1"/>
          <p:cNvSpPr txBox="1"/>
          <p:nvPr>
            <p:ph type="title"/>
          </p:nvPr>
        </p:nvSpPr>
        <p:spPr>
          <a:xfrm>
            <a:off x="1435607" y="274638"/>
            <a:ext cx="7498082" cy="1143001"/>
          </a:xfrm>
          <a:prstGeom prst="rect">
            <a:avLst/>
          </a:prstGeom>
        </p:spPr>
        <p:txBody>
          <a:bodyPr/>
          <a:lstStyle>
            <a:lvl1pPr defTabSz="822959">
              <a:defRPr sz="3420">
                <a:effectLst>
                  <a:outerShdw sx="100000" sy="100000" kx="0" ky="0" algn="b" rotWithShape="0" blurRad="45720" dist="27000" dir="5400000">
                    <a:srgbClr val="000000">
                      <a:alpha val="30000"/>
                    </a:srgbClr>
                  </a:outerShdw>
                </a:effectLst>
              </a:defRPr>
            </a:lvl1pPr>
          </a:lstStyle>
          <a:p>
            <a:pPr/>
            <a:r>
              <a:t>Recommendations to prevent fatal overdoses</a:t>
            </a:r>
          </a:p>
        </p:txBody>
      </p:sp>
      <p:sp>
        <p:nvSpPr>
          <p:cNvPr id="210" name="Content Placeholder 2"/>
          <p:cNvSpPr txBox="1"/>
          <p:nvPr>
            <p:ph type="body" idx="1"/>
          </p:nvPr>
        </p:nvSpPr>
        <p:spPr>
          <a:xfrm>
            <a:off x="1435607" y="1545373"/>
            <a:ext cx="7498082" cy="4800601"/>
          </a:xfrm>
          <a:prstGeom prst="rect">
            <a:avLst/>
          </a:prstGeom>
        </p:spPr>
        <p:txBody>
          <a:bodyPr/>
          <a:lstStyle/>
          <a:p>
            <a:pPr marL="310895" indent="-240944" defTabSz="777240">
              <a:spcBef>
                <a:spcPts val="500"/>
              </a:spcBef>
              <a:defRPr sz="2720"/>
            </a:pPr>
          </a:p>
          <a:p>
            <a:pPr marL="310895" indent="-240944" defTabSz="777240">
              <a:spcBef>
                <a:spcPts val="500"/>
              </a:spcBef>
              <a:defRPr sz="2720"/>
            </a:pPr>
            <a:r>
              <a:t>Educate opioid users on how to recognize an overdose</a:t>
            </a:r>
          </a:p>
          <a:p>
            <a:pPr marL="310895" indent="-240944" defTabSz="777240">
              <a:spcBef>
                <a:spcPts val="500"/>
              </a:spcBef>
              <a:defRPr sz="2720"/>
            </a:pPr>
            <a:r>
              <a:t>Increase awareness of the Good Samaritan Law</a:t>
            </a:r>
          </a:p>
          <a:p>
            <a:pPr marL="310895" indent="-240944" defTabSz="777240">
              <a:spcBef>
                <a:spcPts val="500"/>
              </a:spcBef>
              <a:defRPr sz="2720"/>
            </a:pPr>
            <a:r>
              <a:t>Train police officers concerning appropriate application of GSL and interventions to modify attitude towards harm reduction practices</a:t>
            </a:r>
          </a:p>
          <a:p>
            <a:pPr marL="310895" indent="-240944" defTabSz="777240">
              <a:spcBef>
                <a:spcPts val="500"/>
              </a:spcBef>
              <a:defRPr sz="2720">
                <a:solidFill>
                  <a:srgbClr val="FF0000"/>
                </a:solidFill>
              </a:defRPr>
            </a:pPr>
            <a:r>
              <a:t>Medical presence (paramedics) exclusively in overdose calls?</a:t>
            </a:r>
            <a:r>
              <a:rPr>
                <a:solidFill>
                  <a:srgbClr val="000000"/>
                </a:solidFill>
              </a:rPr>
              <a:t> </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4" name="Title 1"/>
          <p:cNvSpPr txBox="1"/>
          <p:nvPr>
            <p:ph type="title"/>
          </p:nvPr>
        </p:nvSpPr>
        <p:spPr>
          <a:xfrm>
            <a:off x="1435607" y="274638"/>
            <a:ext cx="7498082" cy="1143001"/>
          </a:xfrm>
          <a:prstGeom prst="rect">
            <a:avLst/>
          </a:prstGeom>
        </p:spPr>
        <p:txBody>
          <a:bodyPr/>
          <a:lstStyle/>
          <a:p>
            <a:pPr/>
            <a:r>
              <a:t>Questions?</a:t>
            </a:r>
          </a:p>
        </p:txBody>
      </p:sp>
      <p:sp>
        <p:nvSpPr>
          <p:cNvPr id="215" name="Content Placeholder 2"/>
          <p:cNvSpPr txBox="1"/>
          <p:nvPr>
            <p:ph type="body" idx="1"/>
          </p:nvPr>
        </p:nvSpPr>
        <p:spPr>
          <a:xfrm>
            <a:off x="1435607" y="1447800"/>
            <a:ext cx="7498082" cy="4800600"/>
          </a:xfrm>
          <a:prstGeom prst="rect">
            <a:avLst/>
          </a:prstGeom>
        </p:spPr>
        <p:txBody>
          <a:bodyPr/>
          <a:lstStyle/>
          <a:p>
            <a:pPr/>
            <a:r>
              <a:t>Thanks to Dr Huy Hao Dao, </a:t>
            </a:r>
            <a:r>
              <a:rPr>
                <a:latin typeface="+mj-lt"/>
                <a:ea typeface="+mj-ea"/>
                <a:cs typeface="+mj-cs"/>
                <a:sym typeface="Calibri"/>
              </a:rPr>
              <a:t>Dr Lanthier-Veilleux, Dre Julie Loslier</a:t>
            </a:r>
          </a:p>
          <a:p>
            <a:pPr>
              <a:defRPr>
                <a:latin typeface="+mj-lt"/>
                <a:ea typeface="+mj-ea"/>
                <a:cs typeface="+mj-cs"/>
                <a:sym typeface="Calibri"/>
              </a:defRPr>
            </a:pPr>
            <a:r>
              <a:t>Medical interns (Phase II): C. Azuelos, C. Bourbonnais, S. Brassard, A. Coderre</a:t>
            </a:r>
          </a:p>
          <a:p>
            <a:pPr/>
            <a:r>
              <a:t>Police force: Longueuil, Ste-Hyacinthe, Valleyfield</a:t>
            </a:r>
          </a:p>
        </p:txBody>
      </p:sp>
      <p:pic>
        <p:nvPicPr>
          <p:cNvPr id="216" name="Picture 2" descr="Picture 2"/>
          <p:cNvPicPr>
            <a:picLocks noChangeAspect="1"/>
          </p:cNvPicPr>
          <p:nvPr/>
        </p:nvPicPr>
        <p:blipFill>
          <a:blip r:embed="rId2">
            <a:extLst/>
          </a:blip>
          <a:stretch>
            <a:fillRect/>
          </a:stretch>
        </p:blipFill>
        <p:spPr>
          <a:xfrm>
            <a:off x="6596384" y="4624871"/>
            <a:ext cx="2320517" cy="1117020"/>
          </a:xfrm>
          <a:prstGeom prst="rect">
            <a:avLst/>
          </a:prstGeom>
          <a:ln w="12700">
            <a:miter lim="400000"/>
          </a:ln>
        </p:spPr>
      </p:pic>
      <p:pic>
        <p:nvPicPr>
          <p:cNvPr id="217" name="Picture 5" descr="Picture 5"/>
          <p:cNvPicPr>
            <a:picLocks noChangeAspect="1"/>
          </p:cNvPicPr>
          <p:nvPr/>
        </p:nvPicPr>
        <p:blipFill>
          <a:blip r:embed="rId3">
            <a:extLst/>
          </a:blip>
          <a:stretch>
            <a:fillRect/>
          </a:stretch>
        </p:blipFill>
        <p:spPr>
          <a:xfrm>
            <a:off x="1795266" y="5227522"/>
            <a:ext cx="1205509" cy="1199638"/>
          </a:xfrm>
          <a:prstGeom prst="rect">
            <a:avLst/>
          </a:prstGeom>
          <a:ln w="12700">
            <a:miter lim="400000"/>
          </a:ln>
        </p:spPr>
      </p:pic>
      <p:pic>
        <p:nvPicPr>
          <p:cNvPr id="218" name="Picture 1" descr="Picture 1"/>
          <p:cNvPicPr>
            <a:picLocks noChangeAspect="1"/>
          </p:cNvPicPr>
          <p:nvPr/>
        </p:nvPicPr>
        <p:blipFill>
          <a:blip r:embed="rId4">
            <a:extLst/>
          </a:blip>
          <a:stretch>
            <a:fillRect/>
          </a:stretch>
        </p:blipFill>
        <p:spPr>
          <a:xfrm>
            <a:off x="3499668" y="5085184"/>
            <a:ext cx="3157538" cy="1484314"/>
          </a:xfrm>
          <a:prstGeom prst="rect">
            <a:avLst/>
          </a:prstGeom>
          <a:ln w="12700">
            <a:miter lim="400000"/>
          </a:ln>
        </p:spPr>
      </p:pic>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0" name="Title 1"/>
          <p:cNvSpPr txBox="1"/>
          <p:nvPr>
            <p:ph type="title"/>
          </p:nvPr>
        </p:nvSpPr>
        <p:spPr>
          <a:xfrm>
            <a:off x="1435607" y="274638"/>
            <a:ext cx="7498082" cy="1143001"/>
          </a:xfrm>
          <a:prstGeom prst="rect">
            <a:avLst/>
          </a:prstGeom>
        </p:spPr>
        <p:txBody>
          <a:bodyPr/>
          <a:lstStyle/>
          <a:p>
            <a:pPr/>
            <a:r>
              <a:t>Sources</a:t>
            </a:r>
          </a:p>
        </p:txBody>
      </p:sp>
      <p:sp>
        <p:nvSpPr>
          <p:cNvPr id="221" name="Content Placeholder 2"/>
          <p:cNvSpPr txBox="1"/>
          <p:nvPr>
            <p:ph type="body" idx="1"/>
          </p:nvPr>
        </p:nvSpPr>
        <p:spPr>
          <a:xfrm>
            <a:off x="1435607" y="1447800"/>
            <a:ext cx="7498082" cy="4800600"/>
          </a:xfrm>
          <a:prstGeom prst="rect">
            <a:avLst/>
          </a:prstGeom>
        </p:spPr>
        <p:txBody>
          <a:bodyPr/>
          <a:lstStyle/>
          <a:p>
            <a:pPr marL="274960" indent="-195132" defTabSz="886968">
              <a:lnSpc>
                <a:spcPct val="80000"/>
              </a:lnSpc>
              <a:spcBef>
                <a:spcPts val="500"/>
              </a:spcBef>
              <a:buSzTx/>
              <a:buFont typeface="Wingdings 2"/>
              <a:buNone/>
              <a:defRPr sz="2619">
                <a:latin typeface="+mj-lt"/>
                <a:ea typeface="+mj-ea"/>
                <a:cs typeface="+mj-cs"/>
                <a:sym typeface="Calibri"/>
              </a:defRPr>
            </a:pPr>
            <a:r>
              <a:t>Robichaud-Ekstrand, Sylvie et collègues. Les modes de comportements de santé, Recherche en soins infirmiers, No 64, mars 2001, p.59-77.</a:t>
            </a:r>
          </a:p>
          <a:p>
            <a:pPr marL="274960" indent="-195132" defTabSz="886968">
              <a:lnSpc>
                <a:spcPct val="80000"/>
              </a:lnSpc>
              <a:spcBef>
                <a:spcPts val="500"/>
              </a:spcBef>
              <a:buSzTx/>
              <a:buFont typeface="Wingdings 2"/>
              <a:buNone/>
              <a:defRPr i="1" sz="2619"/>
            </a:pPr>
            <a:r>
              <a:t>Loi sur les bons samaritains secourant les victimes de surdose</a:t>
            </a:r>
            <a:r>
              <a:rPr i="0"/>
              <a:t>, LRO 2017, c 4, art 2.</a:t>
            </a:r>
          </a:p>
          <a:p>
            <a:pPr marL="274960" indent="-195132" defTabSz="886968">
              <a:lnSpc>
                <a:spcPct val="80000"/>
              </a:lnSpc>
              <a:spcBef>
                <a:spcPts val="500"/>
              </a:spcBef>
              <a:buSzTx/>
              <a:buFont typeface="Wingdings 2"/>
              <a:buNone/>
              <a:defRPr sz="2619"/>
            </a:pPr>
            <a:r>
              <a:t>Special Advisory Committee on the Epidemic of Opioid Overdoses. National report: Apparent opioid-related deaths in Canada (January 2016 to March 2018) Web-based Report. Ottawa: Public Health Agency of Canada; September 2018.</a:t>
            </a:r>
          </a:p>
          <a:p>
            <a:pPr marL="274960" indent="-195132" defTabSz="886968">
              <a:lnSpc>
                <a:spcPct val="80000"/>
              </a:lnSpc>
              <a:spcBef>
                <a:spcPts val="500"/>
              </a:spcBef>
              <a:buSzTx/>
              <a:buFont typeface="Wingdings 2"/>
              <a:buNone/>
              <a:defRPr sz="2619"/>
            </a:pPr>
            <a:r>
              <a:rPr>
                <a:uFill>
                  <a:solidFill>
                    <a:srgbClr val="8DC765"/>
                  </a:solidFill>
                </a:uFill>
                <a:hlinkClick r:id="rId2" invalidUrl="" action="" tgtFrame="" tooltip="" history="1" highlightClick="0" endSnd="0"/>
              </a:rPr>
              <a:t>Canadian Community Epidemiology Network on Drug Use</a:t>
            </a:r>
            <a:r>
              <a:t> (CCENDU). </a:t>
            </a:r>
            <a:r>
              <a:t> Calling 911in Drug Poisoning Situations, March 2017.</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1435607" y="274638"/>
            <a:ext cx="7498082" cy="1143001"/>
          </a:xfrm>
          <a:prstGeom prst="rect">
            <a:avLst/>
          </a:prstGeom>
        </p:spPr>
        <p:txBody>
          <a:bodyPr/>
          <a:lstStyle/>
          <a:p>
            <a:pPr/>
            <a:r>
              <a:t>Background</a:t>
            </a:r>
          </a:p>
        </p:txBody>
      </p:sp>
      <p:sp>
        <p:nvSpPr>
          <p:cNvPr id="134" name="Content Placeholder 2"/>
          <p:cNvSpPr txBox="1"/>
          <p:nvPr>
            <p:ph type="body" idx="1"/>
          </p:nvPr>
        </p:nvSpPr>
        <p:spPr>
          <a:xfrm>
            <a:off x="1435607" y="1447800"/>
            <a:ext cx="7498082" cy="5005536"/>
          </a:xfrm>
          <a:prstGeom prst="rect">
            <a:avLst/>
          </a:prstGeom>
        </p:spPr>
        <p:txBody>
          <a:bodyPr/>
          <a:lstStyle/>
          <a:p>
            <a:pPr>
              <a:lnSpc>
                <a:spcPct val="80000"/>
              </a:lnSpc>
              <a:defRPr sz="2900"/>
            </a:pPr>
            <a:r>
              <a:t>Opioid overdose is the leading cause of accidental death in North America</a:t>
            </a:r>
          </a:p>
          <a:p>
            <a:pPr>
              <a:lnSpc>
                <a:spcPct val="80000"/>
              </a:lnSpc>
              <a:defRPr sz="2900"/>
            </a:pPr>
            <a:r>
              <a:t>4000 deaths in Canada in 2017</a:t>
            </a:r>
          </a:p>
          <a:p>
            <a:pPr>
              <a:lnSpc>
                <a:spcPct val="80000"/>
              </a:lnSpc>
              <a:defRPr sz="2900"/>
            </a:pPr>
            <a:r>
              <a:t>94% accidental (unintentionnal)</a:t>
            </a:r>
          </a:p>
          <a:p>
            <a:pPr>
              <a:lnSpc>
                <a:spcPct val="80000"/>
              </a:lnSpc>
              <a:defRPr sz="2900"/>
            </a:pPr>
          </a:p>
          <a:p>
            <a:pPr>
              <a:lnSpc>
                <a:spcPct val="80000"/>
              </a:lnSpc>
              <a:defRPr sz="2900"/>
            </a:pPr>
            <a:r>
              <a:t>911 calls (Emergency Medical Services) made in </a:t>
            </a:r>
            <a:r>
              <a:rPr sz="7400">
                <a:solidFill>
                  <a:srgbClr val="FF0000"/>
                </a:solidFill>
              </a:rPr>
              <a:t>30-65%</a:t>
            </a:r>
            <a:r>
              <a:t> of overdoses </a:t>
            </a:r>
          </a:p>
          <a:p>
            <a:pPr marL="283463" indent="-201168">
              <a:lnSpc>
                <a:spcPct val="80000"/>
              </a:lnSpc>
              <a:buSzTx/>
              <a:buFont typeface="Wingdings 2"/>
              <a:buNone/>
              <a:defRPr sz="2900"/>
            </a:pPr>
          </a:p>
          <a:p>
            <a:pPr marL="283463" indent="-201168">
              <a:lnSpc>
                <a:spcPct val="80000"/>
              </a:lnSpc>
              <a:buSzTx/>
              <a:buFont typeface="Wingdings 2"/>
              <a:buNone/>
              <a:defRPr sz="1200"/>
            </a:pPr>
            <a:r>
              <a:t>Special Advisory Committee on the Epidemic of Opioid Overdoses. National report: Apparent opioid-related deaths in Canada (January 2016 to March 2018) Web-based Report. Ottawa: Public Health Agency of Canada; September 2018.</a:t>
            </a:r>
            <a:endParaRPr sz="2900"/>
          </a:p>
          <a:p>
            <a:pPr marL="283463" indent="-201168">
              <a:lnSpc>
                <a:spcPct val="80000"/>
              </a:lnSpc>
              <a:buSzTx/>
              <a:buFont typeface="Wingdings 2"/>
              <a:buNone/>
              <a:defRPr sz="1200"/>
            </a:pPr>
            <a:r>
              <a:rPr>
                <a:uFill>
                  <a:solidFill>
                    <a:srgbClr val="8DC765"/>
                  </a:solidFill>
                </a:uFill>
                <a:hlinkClick r:id="rId3" invalidUrl="" action="" tgtFrame="" tooltip="" history="1" highlightClick="0" endSnd="0"/>
              </a:rPr>
              <a:t>Canadian Community Epidemiology Network on Drug Use</a:t>
            </a:r>
            <a:r>
              <a:t> (CCENDU). </a:t>
            </a:r>
            <a:r>
              <a:t> Calling 911in Drug Poisoning Situations, March 2017.</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Title 1"/>
          <p:cNvSpPr txBox="1"/>
          <p:nvPr>
            <p:ph type="title"/>
          </p:nvPr>
        </p:nvSpPr>
        <p:spPr>
          <a:xfrm>
            <a:off x="1435607" y="274638"/>
            <a:ext cx="7498082" cy="1143001"/>
          </a:xfrm>
          <a:prstGeom prst="rect">
            <a:avLst/>
          </a:prstGeom>
        </p:spPr>
        <p:txBody>
          <a:bodyPr/>
          <a:lstStyle>
            <a:lvl1pPr defTabSz="822959">
              <a:defRPr sz="3420">
                <a:effectLst>
                  <a:outerShdw sx="100000" sy="100000" kx="0" ky="0" algn="b" rotWithShape="0" blurRad="45720" dist="27000" dir="5400000">
                    <a:srgbClr val="000000">
                      <a:alpha val="30000"/>
                    </a:srgbClr>
                  </a:outerShdw>
                </a:effectLst>
              </a:defRPr>
            </a:lvl1pPr>
          </a:lstStyle>
          <a:p>
            <a:pPr/>
            <a:r>
              <a:t>Good Samaritain Law to reduce barriers to 911 calls </a:t>
            </a:r>
          </a:p>
        </p:txBody>
      </p:sp>
      <p:sp>
        <p:nvSpPr>
          <p:cNvPr id="139" name="Content Placeholder 2"/>
          <p:cNvSpPr txBox="1"/>
          <p:nvPr>
            <p:ph type="body" idx="1"/>
          </p:nvPr>
        </p:nvSpPr>
        <p:spPr>
          <a:xfrm>
            <a:off x="1403647" y="1447800"/>
            <a:ext cx="7530042" cy="5221560"/>
          </a:xfrm>
          <a:prstGeom prst="rect">
            <a:avLst/>
          </a:prstGeom>
        </p:spPr>
        <p:txBody>
          <a:bodyPr/>
          <a:lstStyle/>
          <a:p>
            <a:pPr>
              <a:lnSpc>
                <a:spcPct val="80000"/>
              </a:lnSpc>
              <a:defRPr sz="1700"/>
            </a:pPr>
          </a:p>
          <a:p>
            <a:pPr>
              <a:lnSpc>
                <a:spcPct val="80000"/>
              </a:lnSpc>
              <a:defRPr sz="1700"/>
            </a:pPr>
            <a:r>
              <a:t>Introduced May 2017</a:t>
            </a:r>
          </a:p>
          <a:p>
            <a:pPr marL="283463" indent="-201168">
              <a:lnSpc>
                <a:spcPct val="80000"/>
              </a:lnSpc>
              <a:buSzTx/>
              <a:buFont typeface="Wingdings 2"/>
              <a:buNone/>
              <a:defRPr sz="1700"/>
            </a:pPr>
          </a:p>
          <a:p>
            <a:pPr>
              <a:lnSpc>
                <a:spcPct val="80000"/>
              </a:lnSpc>
              <a:defRPr sz="1700"/>
            </a:pPr>
            <a:r>
              <a:t>Protects bystanders and victims from:</a:t>
            </a:r>
          </a:p>
          <a:p>
            <a:pPr lvl="1" marL="640080" indent="-237743">
              <a:lnSpc>
                <a:spcPct val="80000"/>
              </a:lnSpc>
              <a:spcBef>
                <a:spcPts val="500"/>
              </a:spcBef>
              <a:buFont typeface="Verdana"/>
              <a:defRPr sz="1500"/>
            </a:pPr>
          </a:p>
          <a:p>
            <a:pPr lvl="1" marL="640080" indent="-237743">
              <a:lnSpc>
                <a:spcPct val="80000"/>
              </a:lnSpc>
              <a:spcBef>
                <a:spcPts val="500"/>
              </a:spcBef>
              <a:buFont typeface="Verdana"/>
              <a:defRPr sz="1500"/>
            </a:pPr>
            <a:r>
              <a:t>Charges for possession of a controlled substance (i.e. drugs) under section 4(1) of the Controlled Drugs and Substances Act</a:t>
            </a:r>
          </a:p>
          <a:p>
            <a:pPr lvl="1" marL="640080" indent="-237743">
              <a:lnSpc>
                <a:spcPct val="80000"/>
              </a:lnSpc>
              <a:spcBef>
                <a:spcPts val="500"/>
              </a:spcBef>
              <a:buFont typeface="Verdana"/>
              <a:defRPr sz="1500"/>
            </a:pPr>
            <a:r>
              <a:t>Breach of conditions regarding simple possession of controlled substances in:</a:t>
            </a:r>
          </a:p>
          <a:p>
            <a:pPr lvl="2" marL="886967" indent="-228600">
              <a:lnSpc>
                <a:spcPct val="80000"/>
              </a:lnSpc>
              <a:spcBef>
                <a:spcPts val="300"/>
              </a:spcBef>
              <a:buClr>
                <a:schemeClr val="accent2"/>
              </a:buClr>
              <a:defRPr sz="1300"/>
            </a:pPr>
            <a:r>
              <a:t>pre-trial release</a:t>
            </a:r>
          </a:p>
          <a:p>
            <a:pPr lvl="2" marL="886967" indent="-228600">
              <a:lnSpc>
                <a:spcPct val="80000"/>
              </a:lnSpc>
              <a:spcBef>
                <a:spcPts val="300"/>
              </a:spcBef>
              <a:buClr>
                <a:schemeClr val="accent2"/>
              </a:buClr>
              <a:defRPr sz="1300"/>
            </a:pPr>
            <a:r>
              <a:t>probation orders</a:t>
            </a:r>
          </a:p>
          <a:p>
            <a:pPr lvl="2" marL="886967" indent="-228600">
              <a:lnSpc>
                <a:spcPct val="80000"/>
              </a:lnSpc>
              <a:spcBef>
                <a:spcPts val="300"/>
              </a:spcBef>
              <a:buClr>
                <a:schemeClr val="accent2"/>
              </a:buClr>
              <a:defRPr sz="1300"/>
            </a:pPr>
            <a:r>
              <a:t>conditional sentences</a:t>
            </a:r>
          </a:p>
          <a:p>
            <a:pPr lvl="2" marL="886967" indent="-228600">
              <a:lnSpc>
                <a:spcPct val="80000"/>
              </a:lnSpc>
              <a:spcBef>
                <a:spcPts val="300"/>
              </a:spcBef>
              <a:buClr>
                <a:schemeClr val="accent2"/>
              </a:buClr>
              <a:defRPr sz="1300"/>
            </a:pPr>
            <a:r>
              <a:t>Parole</a:t>
            </a:r>
          </a:p>
          <a:p>
            <a:pPr lvl="2" marL="228600" indent="429767">
              <a:lnSpc>
                <a:spcPct val="80000"/>
              </a:lnSpc>
              <a:spcBef>
                <a:spcPts val="300"/>
              </a:spcBef>
              <a:buSzTx/>
              <a:buFont typeface="Wingdings 2"/>
              <a:buNone/>
              <a:defRPr sz="1300"/>
            </a:pPr>
          </a:p>
          <a:p>
            <a:pPr>
              <a:lnSpc>
                <a:spcPct val="80000"/>
              </a:lnSpc>
              <a:defRPr sz="1700"/>
            </a:pPr>
            <a:r>
              <a:t>The act </a:t>
            </a:r>
            <a:r>
              <a:rPr b="1"/>
              <a:t>does not </a:t>
            </a:r>
            <a:r>
              <a:t>provide legal protection against more serious offences, such as:</a:t>
            </a:r>
          </a:p>
          <a:p>
            <a:pPr lvl="1" marL="640080" indent="-237743">
              <a:lnSpc>
                <a:spcPct val="80000"/>
              </a:lnSpc>
              <a:spcBef>
                <a:spcPts val="500"/>
              </a:spcBef>
              <a:buFont typeface="Verdana"/>
              <a:defRPr sz="1500"/>
            </a:pPr>
            <a:r>
              <a:t>outstanding warrants</a:t>
            </a:r>
          </a:p>
          <a:p>
            <a:pPr lvl="1" marL="640080" indent="-237743">
              <a:lnSpc>
                <a:spcPct val="80000"/>
              </a:lnSpc>
              <a:spcBef>
                <a:spcPts val="500"/>
              </a:spcBef>
              <a:buFont typeface="Verdana"/>
              <a:defRPr sz="1500"/>
            </a:pPr>
            <a:r>
              <a:t>production and trafficking of controlled substances</a:t>
            </a:r>
          </a:p>
          <a:p>
            <a:pPr lvl="1" marL="640080" indent="-237743">
              <a:lnSpc>
                <a:spcPct val="80000"/>
              </a:lnSpc>
              <a:spcBef>
                <a:spcPts val="500"/>
              </a:spcBef>
              <a:buFont typeface="Verdana"/>
              <a:defRPr sz="1500"/>
            </a:pPr>
            <a:r>
              <a:t>all other crimes not outlined within the act</a:t>
            </a:r>
          </a:p>
          <a:p>
            <a:pPr lvl="1" marL="237743" indent="164592">
              <a:lnSpc>
                <a:spcPct val="80000"/>
              </a:lnSpc>
              <a:spcBef>
                <a:spcPts val="500"/>
              </a:spcBef>
              <a:buSzTx/>
              <a:buFont typeface="Wingdings 2"/>
              <a:buNone/>
              <a:defRPr sz="1500"/>
            </a:pPr>
          </a:p>
          <a:p>
            <a:pPr lvl="1" marL="237743" indent="164592">
              <a:lnSpc>
                <a:spcPct val="80000"/>
              </a:lnSpc>
              <a:spcBef>
                <a:spcPts val="500"/>
              </a:spcBef>
              <a:buSzTx/>
              <a:buFont typeface="Wingdings 2"/>
              <a:buNone/>
              <a:defRPr sz="1500"/>
            </a:pPr>
            <a:r>
              <a:t>					        Canada.ca/opioids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Title 1"/>
          <p:cNvSpPr txBox="1"/>
          <p:nvPr>
            <p:ph type="title"/>
          </p:nvPr>
        </p:nvSpPr>
        <p:spPr>
          <a:xfrm>
            <a:off x="1435607" y="274638"/>
            <a:ext cx="7498082" cy="1143001"/>
          </a:xfrm>
          <a:prstGeom prst="rect">
            <a:avLst/>
          </a:prstGeom>
        </p:spPr>
        <p:txBody>
          <a:bodyPr/>
          <a:lstStyle/>
          <a:p>
            <a:pPr/>
            <a:r>
              <a:t>Objectives</a:t>
            </a:r>
          </a:p>
        </p:txBody>
      </p:sp>
      <p:sp>
        <p:nvSpPr>
          <p:cNvPr id="144" name="Content Placeholder 2"/>
          <p:cNvSpPr txBox="1"/>
          <p:nvPr>
            <p:ph type="body" idx="1"/>
          </p:nvPr>
        </p:nvSpPr>
        <p:spPr>
          <a:xfrm>
            <a:off x="1435607" y="1447800"/>
            <a:ext cx="7498082" cy="4800600"/>
          </a:xfrm>
          <a:prstGeom prst="rect">
            <a:avLst/>
          </a:prstGeom>
        </p:spPr>
        <p:txBody>
          <a:bodyPr/>
          <a:lstStyle/>
          <a:p>
            <a:pPr/>
            <a:r>
              <a:t>Explore facilitating factors and barriers to calling 911</a:t>
            </a:r>
          </a:p>
          <a:p>
            <a:pPr/>
            <a:r>
              <a:t>Determine factors influencing arrest by police officers</a:t>
            </a:r>
          </a:p>
          <a:p>
            <a:pPr/>
            <a:r>
              <a:t>Evaluate impact of the Good Samaritan Law (GSL) on intention to call 911 and subsequent arrest</a:t>
            </a:r>
          </a:p>
          <a:p>
            <a:pPr/>
            <a:r>
              <a:t>Identify potential solutions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xfrm>
            <a:off x="1435607" y="274638"/>
            <a:ext cx="7498082" cy="1143001"/>
          </a:xfrm>
          <a:prstGeom prst="rect">
            <a:avLst/>
          </a:prstGeom>
        </p:spPr>
        <p:txBody>
          <a:bodyPr/>
          <a:lstStyle>
            <a:lvl1pPr defTabSz="822959">
              <a:defRPr sz="3420">
                <a:effectLst>
                  <a:outerShdw sx="100000" sy="100000" kx="0" ky="0" algn="b" rotWithShape="0" blurRad="45720" dist="27000" dir="5400000">
                    <a:srgbClr val="000000">
                      <a:alpha val="30000"/>
                    </a:srgbClr>
                  </a:outerShdw>
                </a:effectLst>
              </a:defRPr>
            </a:lvl1pPr>
          </a:lstStyle>
          <a:p>
            <a:pPr/>
            <a:r>
              <a:t>Good Samaritan Drug Overdose Act (GSL)</a:t>
            </a:r>
          </a:p>
        </p:txBody>
      </p:sp>
      <p:pic>
        <p:nvPicPr>
          <p:cNvPr id="149" name="Google Shape;188;p23" descr="Google Shape;188;p23"/>
          <p:cNvPicPr>
            <a:picLocks noChangeAspect="1"/>
          </p:cNvPicPr>
          <p:nvPr/>
        </p:nvPicPr>
        <p:blipFill>
          <a:blip r:embed="rId3">
            <a:extLst/>
          </a:blip>
          <a:stretch>
            <a:fillRect/>
          </a:stretch>
        </p:blipFill>
        <p:spPr>
          <a:xfrm>
            <a:off x="1403648" y="1628799"/>
            <a:ext cx="3366578" cy="5040562"/>
          </a:xfrm>
          <a:prstGeom prst="rect">
            <a:avLst/>
          </a:prstGeom>
          <a:ln w="12700">
            <a:miter lim="400000"/>
          </a:ln>
        </p:spPr>
      </p:pic>
      <p:pic>
        <p:nvPicPr>
          <p:cNvPr id="150" name="Picture 2" descr="Picture 2"/>
          <p:cNvPicPr>
            <a:picLocks noChangeAspect="1"/>
          </p:cNvPicPr>
          <p:nvPr/>
        </p:nvPicPr>
        <p:blipFill>
          <a:blip r:embed="rId4">
            <a:extLst/>
          </a:blip>
          <a:stretch>
            <a:fillRect/>
          </a:stretch>
        </p:blipFill>
        <p:spPr>
          <a:xfrm>
            <a:off x="5292080" y="1628799"/>
            <a:ext cx="3240361" cy="5008729"/>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1435607" y="274638"/>
            <a:ext cx="7498082" cy="1143001"/>
          </a:xfrm>
          <a:prstGeom prst="rect">
            <a:avLst/>
          </a:prstGeom>
        </p:spPr>
        <p:txBody>
          <a:bodyPr/>
          <a:lstStyle/>
          <a:p>
            <a:pPr/>
            <a:r>
              <a:t>Methods I</a:t>
            </a:r>
          </a:p>
        </p:txBody>
      </p:sp>
      <p:sp>
        <p:nvSpPr>
          <p:cNvPr id="155" name="Content Placeholder 2"/>
          <p:cNvSpPr txBox="1"/>
          <p:nvPr>
            <p:ph type="body" idx="1"/>
          </p:nvPr>
        </p:nvSpPr>
        <p:spPr>
          <a:xfrm>
            <a:off x="1435607" y="1447800"/>
            <a:ext cx="7498082" cy="4800600"/>
          </a:xfrm>
          <a:prstGeom prst="rect">
            <a:avLst/>
          </a:prstGeom>
        </p:spPr>
        <p:txBody>
          <a:bodyPr/>
          <a:lstStyle/>
          <a:p>
            <a:pPr/>
            <a:r>
              <a:t>Qualitative study</a:t>
            </a:r>
          </a:p>
          <a:p>
            <a:pPr/>
            <a:r>
              <a:t>Semi-structured interviews</a:t>
            </a:r>
          </a:p>
          <a:p>
            <a:pPr/>
            <a:r>
              <a:t>Interview guide based on the Theory of Planned Behaviour (TPB)</a:t>
            </a:r>
          </a:p>
          <a:p>
            <a:pPr lvl="1" marL="640080" indent="-237743">
              <a:spcBef>
                <a:spcPts val="500"/>
              </a:spcBef>
              <a:buFont typeface="Verdana"/>
              <a:defRPr sz="2800"/>
            </a:pPr>
            <a:r>
              <a:t>Theoretical model whose central hypothesis is intention predicts behaviour</a:t>
            </a:r>
          </a:p>
        </p:txBody>
      </p:sp>
      <p:pic>
        <p:nvPicPr>
          <p:cNvPr id="156" name="Picture 2" descr="Picture 2"/>
          <p:cNvPicPr>
            <a:picLocks noChangeAspect="1"/>
          </p:cNvPicPr>
          <p:nvPr/>
        </p:nvPicPr>
        <p:blipFill>
          <a:blip r:embed="rId3">
            <a:extLst/>
          </a:blip>
          <a:stretch>
            <a:fillRect/>
          </a:stretch>
        </p:blipFill>
        <p:spPr>
          <a:xfrm>
            <a:off x="4973324" y="4587638"/>
            <a:ext cx="3823767" cy="2270362"/>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Title 1"/>
          <p:cNvSpPr txBox="1"/>
          <p:nvPr>
            <p:ph type="title"/>
          </p:nvPr>
        </p:nvSpPr>
        <p:spPr>
          <a:xfrm>
            <a:off x="1435607" y="274638"/>
            <a:ext cx="7498082" cy="1143001"/>
          </a:xfrm>
          <a:prstGeom prst="rect">
            <a:avLst/>
          </a:prstGeom>
        </p:spPr>
        <p:txBody>
          <a:bodyPr/>
          <a:lstStyle/>
          <a:p>
            <a:pPr/>
            <a:r>
              <a:t>Methods II</a:t>
            </a:r>
          </a:p>
        </p:txBody>
      </p:sp>
      <p:sp>
        <p:nvSpPr>
          <p:cNvPr id="161" name="Content Placeholder 2"/>
          <p:cNvSpPr txBox="1"/>
          <p:nvPr>
            <p:ph type="body" idx="1"/>
          </p:nvPr>
        </p:nvSpPr>
        <p:spPr>
          <a:xfrm>
            <a:off x="1435607" y="1447800"/>
            <a:ext cx="7498082" cy="4800600"/>
          </a:xfrm>
          <a:prstGeom prst="rect">
            <a:avLst/>
          </a:prstGeom>
        </p:spPr>
        <p:txBody>
          <a:bodyPr/>
          <a:lstStyle/>
          <a:p>
            <a:pPr/>
            <a:r>
              <a:t>Phase 1: September 2017 </a:t>
            </a:r>
          </a:p>
          <a:p>
            <a:pPr/>
            <a:r>
              <a:t>Phase 2:  August 2018</a:t>
            </a:r>
          </a:p>
          <a:p>
            <a:pPr/>
          </a:p>
          <a:p>
            <a:pPr/>
            <a:r>
              <a:t>Interviews transcribed verbatim</a:t>
            </a:r>
          </a:p>
          <a:p>
            <a:pPr/>
            <a:r>
              <a:t>Codified deductively based on the theory of planned behaviour (TPB)</a:t>
            </a:r>
          </a:p>
          <a:p>
            <a:pPr/>
            <a:r>
              <a:t>Emergent themes analysed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Title 1"/>
          <p:cNvSpPr txBox="1"/>
          <p:nvPr>
            <p:ph type="title"/>
          </p:nvPr>
        </p:nvSpPr>
        <p:spPr>
          <a:xfrm>
            <a:off x="1435607" y="274638"/>
            <a:ext cx="7498082" cy="1143001"/>
          </a:xfrm>
          <a:prstGeom prst="rect">
            <a:avLst/>
          </a:prstGeom>
        </p:spPr>
        <p:txBody>
          <a:bodyPr/>
          <a:lstStyle/>
          <a:p>
            <a:pPr/>
            <a:r>
              <a:t>Sample</a:t>
            </a:r>
          </a:p>
        </p:txBody>
      </p:sp>
      <p:sp>
        <p:nvSpPr>
          <p:cNvPr id="166" name="Content Placeholder 2"/>
          <p:cNvSpPr txBox="1"/>
          <p:nvPr>
            <p:ph type="body" idx="1"/>
          </p:nvPr>
        </p:nvSpPr>
        <p:spPr>
          <a:xfrm>
            <a:off x="1435607" y="1460500"/>
            <a:ext cx="7498082" cy="4800600"/>
          </a:xfrm>
          <a:prstGeom prst="rect">
            <a:avLst/>
          </a:prstGeom>
        </p:spPr>
        <p:txBody>
          <a:bodyPr/>
          <a:lstStyle/>
          <a:p>
            <a:pPr marL="310895" indent="-240944" defTabSz="777240">
              <a:lnSpc>
                <a:spcPct val="90000"/>
              </a:lnSpc>
              <a:spcBef>
                <a:spcPts val="500"/>
              </a:spcBef>
              <a:defRPr sz="2720"/>
            </a:pPr>
            <a:r>
              <a:t>Convenience sample</a:t>
            </a:r>
          </a:p>
          <a:p>
            <a:pPr marL="310895" indent="-240944" defTabSz="777240">
              <a:lnSpc>
                <a:spcPct val="90000"/>
              </a:lnSpc>
              <a:spcBef>
                <a:spcPts val="500"/>
              </a:spcBef>
              <a:defRPr sz="2720"/>
            </a:pPr>
            <a:r>
              <a:t>Peri-urban region of Montreal (Montérégie, Quebec)</a:t>
            </a:r>
          </a:p>
          <a:p>
            <a:pPr marL="240944" indent="-170992" defTabSz="777240">
              <a:lnSpc>
                <a:spcPct val="90000"/>
              </a:lnSpc>
              <a:spcBef>
                <a:spcPts val="500"/>
              </a:spcBef>
              <a:buSzTx/>
              <a:buFont typeface="Wingdings 2"/>
              <a:buNone/>
              <a:defRPr sz="2720"/>
            </a:pPr>
          </a:p>
          <a:p>
            <a:pPr marL="310895" indent="-240944" defTabSz="777240">
              <a:lnSpc>
                <a:spcPct val="90000"/>
              </a:lnSpc>
              <a:spcBef>
                <a:spcPts val="500"/>
              </a:spcBef>
              <a:defRPr sz="2720"/>
            </a:pPr>
            <a:r>
              <a:t>Police officers n = 9</a:t>
            </a:r>
          </a:p>
          <a:p>
            <a:pPr lvl="1" marL="544068" indent="-202082" defTabSz="777240">
              <a:lnSpc>
                <a:spcPct val="90000"/>
              </a:lnSpc>
              <a:spcBef>
                <a:spcPts val="400"/>
              </a:spcBef>
              <a:buFont typeface="Verdana"/>
              <a:defRPr sz="2380"/>
            </a:pPr>
            <a:r>
              <a:t>3 (Sept 2017)</a:t>
            </a:r>
          </a:p>
          <a:p>
            <a:pPr lvl="1" marL="544068" indent="-202082" defTabSz="777240">
              <a:lnSpc>
                <a:spcPct val="90000"/>
              </a:lnSpc>
              <a:spcBef>
                <a:spcPts val="400"/>
              </a:spcBef>
              <a:buFont typeface="Verdana"/>
              <a:defRPr sz="2380"/>
            </a:pPr>
            <a:r>
              <a:t>6 (Aug 2018)</a:t>
            </a:r>
          </a:p>
          <a:p>
            <a:pPr marL="310895" indent="-240944" defTabSz="777240">
              <a:lnSpc>
                <a:spcPct val="90000"/>
              </a:lnSpc>
              <a:spcBef>
                <a:spcPts val="500"/>
              </a:spcBef>
              <a:defRPr sz="2720"/>
            </a:pPr>
            <a:r>
              <a:t>Opioid users n = 8</a:t>
            </a:r>
          </a:p>
          <a:p>
            <a:pPr lvl="1" marL="544068" indent="-202082" defTabSz="777240">
              <a:lnSpc>
                <a:spcPct val="90000"/>
              </a:lnSpc>
              <a:spcBef>
                <a:spcPts val="400"/>
              </a:spcBef>
              <a:buFont typeface="Verdana"/>
              <a:defRPr sz="2380"/>
            </a:pPr>
            <a:r>
              <a:t>8 (Sept 2017)</a:t>
            </a:r>
          </a:p>
          <a:p>
            <a:pPr lvl="1" marL="544068" indent="-202082" defTabSz="777240">
              <a:lnSpc>
                <a:spcPct val="90000"/>
              </a:lnSpc>
              <a:spcBef>
                <a:spcPts val="400"/>
              </a:spcBef>
              <a:buFont typeface="Verdana"/>
              <a:defRPr sz="2380"/>
            </a:pPr>
            <a:r>
              <a:t>Recruited from Community outreach and harm reduction centre</a:t>
            </a:r>
          </a:p>
          <a:p>
            <a:pPr lvl="1" marL="544068" indent="-202082" defTabSz="777240">
              <a:lnSpc>
                <a:spcPct val="90000"/>
              </a:lnSpc>
              <a:spcBef>
                <a:spcPts val="400"/>
              </a:spcBef>
              <a:buFont typeface="Verdana"/>
              <a:defRPr sz="2380"/>
            </a:pPr>
            <a:r>
              <a:t>IV drug use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Title 1"/>
          <p:cNvSpPr txBox="1"/>
          <p:nvPr>
            <p:ph type="title"/>
          </p:nvPr>
        </p:nvSpPr>
        <p:spPr>
          <a:xfrm>
            <a:off x="1435607" y="274638"/>
            <a:ext cx="7498082" cy="1143001"/>
          </a:xfrm>
          <a:prstGeom prst="rect">
            <a:avLst/>
          </a:prstGeom>
        </p:spPr>
        <p:txBody>
          <a:bodyPr/>
          <a:lstStyle/>
          <a:p>
            <a:pPr/>
            <a:r>
              <a:t>Results I: Opioid Users</a:t>
            </a:r>
          </a:p>
        </p:txBody>
      </p:sp>
      <p:sp>
        <p:nvSpPr>
          <p:cNvPr id="169" name="Content Placeholder 2"/>
          <p:cNvSpPr txBox="1"/>
          <p:nvPr>
            <p:ph type="body" idx="1"/>
          </p:nvPr>
        </p:nvSpPr>
        <p:spPr>
          <a:xfrm>
            <a:off x="1435607" y="1447800"/>
            <a:ext cx="7498082" cy="4800600"/>
          </a:xfrm>
          <a:prstGeom prst="rect">
            <a:avLst/>
          </a:prstGeom>
        </p:spPr>
        <p:txBody>
          <a:bodyPr/>
          <a:lstStyle/>
          <a:p>
            <a:pPr/>
            <a:r>
              <a:t>Reluctance of opioid users to call 911 (barriers)</a:t>
            </a:r>
          </a:p>
          <a:p>
            <a:pPr lvl="1" marL="640080" indent="-237743">
              <a:spcBef>
                <a:spcPts val="500"/>
              </a:spcBef>
              <a:buFont typeface="Verdana"/>
              <a:defRPr sz="2800"/>
            </a:pPr>
            <a:r>
              <a:t>Fear of arrest</a:t>
            </a:r>
          </a:p>
          <a:p>
            <a:pPr lvl="1" marL="640080" indent="-237743">
              <a:spcBef>
                <a:spcPts val="500"/>
              </a:spcBef>
              <a:buFont typeface="Verdana"/>
              <a:defRPr sz="2800"/>
            </a:pPr>
            <a:r>
              <a:t>Fear of reprisals from peer users</a:t>
            </a:r>
          </a:p>
          <a:p>
            <a:pPr lvl="1" marL="640080" indent="-237743">
              <a:spcBef>
                <a:spcPts val="500"/>
              </a:spcBef>
              <a:buFont typeface="Verdana"/>
              <a:defRPr sz="2800"/>
            </a:pPr>
            <a:r>
              <a:t>Difficulty in recognizing overdose signs and symptoms</a:t>
            </a:r>
          </a:p>
          <a:p>
            <a:pPr/>
            <a:r>
              <a:t>Facilitator: desire to save a life, wanting to do ‘’the right thing’’</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olstice">
  <a:themeElements>
    <a:clrScheme name="Solstice">
      <a:dk1>
        <a:srgbClr val="000000"/>
      </a:dk1>
      <a:lt1>
        <a:srgbClr val="FFFFFF"/>
      </a:lt1>
      <a:dk2>
        <a:srgbClr val="A7A7A7"/>
      </a:dk2>
      <a:lt2>
        <a:srgbClr val="535353"/>
      </a:lt2>
      <a:accent1>
        <a:srgbClr val="3891A7"/>
      </a:accent1>
      <a:accent2>
        <a:srgbClr val="FEB80A"/>
      </a:accent2>
      <a:accent3>
        <a:srgbClr val="C32D2E"/>
      </a:accent3>
      <a:accent4>
        <a:srgbClr val="84AA33"/>
      </a:accent4>
      <a:accent5>
        <a:srgbClr val="964305"/>
      </a:accent5>
      <a:accent6>
        <a:srgbClr val="475A8D"/>
      </a:accent6>
      <a:hlink>
        <a:srgbClr val="0000FF"/>
      </a:hlink>
      <a:folHlink>
        <a:srgbClr val="FF00FF"/>
      </a:folHlink>
    </a:clrScheme>
    <a:fontScheme name="Solstice">
      <a:majorFont>
        <a:latin typeface="Calibri"/>
        <a:ea typeface="Calibri"/>
        <a:cs typeface="Calibri"/>
      </a:majorFont>
      <a:minorFont>
        <a:latin typeface="Helvetica"/>
        <a:ea typeface="Helvetica"/>
        <a:cs typeface="Helvetica"/>
      </a:minorFont>
    </a:fontScheme>
    <a:fmtScheme name="Solst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25400" dir="5400000">
              <a:srgbClr val="000000">
                <a:alpha val="43137"/>
              </a:srgbClr>
            </a:outerShdw>
          </a:effectLst>
        </a:effectStyle>
        <a:effectStyle>
          <a:effectLst>
            <a:outerShdw sx="100000" sy="100000" kx="0" ky="0" algn="b" rotWithShape="0" blurRad="63500" dist="25400" dir="5400000">
              <a:srgbClr val="000000">
                <a:alpha val="43137"/>
              </a:srgbClr>
            </a:outerShdw>
          </a:effectLst>
        </a:effectStyle>
        <a:effectStyle>
          <a:effectLst>
            <a:outerShdw sx="100000" sy="100000" kx="0" ky="0" algn="b" rotWithShape="0" blurRad="63500" dist="25400" dir="5400000">
              <a:srgbClr val="000000">
                <a:alpha val="43137"/>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63500" dist="25400" dir="5400000">
            <a:srgbClr val="000000">
              <a:alpha val="43137"/>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63500" dist="25400" dir="5400000">
            <a:srgbClr val="000000">
              <a:alpha val="43137"/>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olstice">
  <a:themeElements>
    <a:clrScheme name="Solstice">
      <a:dk1>
        <a:srgbClr val="000000"/>
      </a:dk1>
      <a:lt1>
        <a:srgbClr val="FFFFFF"/>
      </a:lt1>
      <a:dk2>
        <a:srgbClr val="A7A7A7"/>
      </a:dk2>
      <a:lt2>
        <a:srgbClr val="535353"/>
      </a:lt2>
      <a:accent1>
        <a:srgbClr val="3891A7"/>
      </a:accent1>
      <a:accent2>
        <a:srgbClr val="FEB80A"/>
      </a:accent2>
      <a:accent3>
        <a:srgbClr val="C32D2E"/>
      </a:accent3>
      <a:accent4>
        <a:srgbClr val="84AA33"/>
      </a:accent4>
      <a:accent5>
        <a:srgbClr val="964305"/>
      </a:accent5>
      <a:accent6>
        <a:srgbClr val="475A8D"/>
      </a:accent6>
      <a:hlink>
        <a:srgbClr val="0000FF"/>
      </a:hlink>
      <a:folHlink>
        <a:srgbClr val="FF00FF"/>
      </a:folHlink>
    </a:clrScheme>
    <a:fontScheme name="Solstice">
      <a:majorFont>
        <a:latin typeface="Calibri"/>
        <a:ea typeface="Calibri"/>
        <a:cs typeface="Calibri"/>
      </a:majorFont>
      <a:minorFont>
        <a:latin typeface="Helvetica"/>
        <a:ea typeface="Helvetica"/>
        <a:cs typeface="Helvetica"/>
      </a:minorFont>
    </a:fontScheme>
    <a:fmtScheme name="Solst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25400" dir="5400000">
              <a:srgbClr val="000000">
                <a:alpha val="43137"/>
              </a:srgbClr>
            </a:outerShdw>
          </a:effectLst>
        </a:effectStyle>
        <a:effectStyle>
          <a:effectLst>
            <a:outerShdw sx="100000" sy="100000" kx="0" ky="0" algn="b" rotWithShape="0" blurRad="63500" dist="25400" dir="5400000">
              <a:srgbClr val="000000">
                <a:alpha val="43137"/>
              </a:srgbClr>
            </a:outerShdw>
          </a:effectLst>
        </a:effectStyle>
        <a:effectStyle>
          <a:effectLst>
            <a:outerShdw sx="100000" sy="100000" kx="0" ky="0" algn="b" rotWithShape="0" blurRad="63500" dist="25400" dir="5400000">
              <a:srgbClr val="000000">
                <a:alpha val="43137"/>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63500" dist="25400" dir="5400000">
            <a:srgbClr val="000000">
              <a:alpha val="43137"/>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63500" dist="25400" dir="5400000">
            <a:srgbClr val="000000">
              <a:alpha val="43137"/>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Gill Sans MT"/>
            <a:ea typeface="Gill Sans MT"/>
            <a:cs typeface="Gill Sans MT"/>
            <a:sym typeface="Gill Sans M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