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notesMasterIdLst>
    <p:notesMasterId r:id="rId20"/>
  </p:notesMasterIdLst>
  <p:sldIdLst>
    <p:sldId id="262" r:id="rId2"/>
    <p:sldId id="263" r:id="rId3"/>
    <p:sldId id="271" r:id="rId4"/>
    <p:sldId id="259" r:id="rId5"/>
    <p:sldId id="264" r:id="rId6"/>
    <p:sldId id="260" r:id="rId7"/>
    <p:sldId id="265" r:id="rId8"/>
    <p:sldId id="266" r:id="rId9"/>
    <p:sldId id="269" r:id="rId10"/>
    <p:sldId id="270" r:id="rId11"/>
    <p:sldId id="267" r:id="rId12"/>
    <p:sldId id="261" r:id="rId13"/>
    <p:sldId id="256" r:id="rId14"/>
    <p:sldId id="268" r:id="rId15"/>
    <p:sldId id="257"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24" autoAdjust="0"/>
    <p:restoredTop sz="78957"/>
  </p:normalViewPr>
  <p:slideViewPr>
    <p:cSldViewPr snapToGrid="0">
      <p:cViewPr varScale="1">
        <p:scale>
          <a:sx n="75" d="100"/>
          <a:sy n="75" d="100"/>
        </p:scale>
        <p:origin x="1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Sheet1!$D$1</c:f>
              <c:strCache>
                <c:ptCount val="1"/>
                <c:pt idx="0">
                  <c:v>HR</c:v>
                </c:pt>
              </c:strCache>
            </c:strRef>
          </c:tx>
          <c:spPr>
            <a:ln w="19050" cap="rnd">
              <a:solidFill>
                <a:schemeClr val="accent1"/>
              </a:solidFill>
              <a:round/>
            </a:ln>
            <a:effectLst/>
          </c:spPr>
          <c:marker>
            <c:symbol val="none"/>
          </c:marker>
          <c:xVal>
            <c:numRef>
              <c:f>Sheet1!$C$2:$C$238</c:f>
              <c:numCache>
                <c:formatCode>General</c:formatCode>
                <c:ptCount val="2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numCache>
            </c:numRef>
          </c:xVal>
          <c:yVal>
            <c:numRef>
              <c:f>Sheet1!$D$2:$D$238</c:f>
              <c:numCache>
                <c:formatCode>General</c:formatCode>
                <c:ptCount val="237"/>
                <c:pt idx="0">
                  <c:v>74</c:v>
                </c:pt>
                <c:pt idx="1">
                  <c:v>76</c:v>
                </c:pt>
                <c:pt idx="2">
                  <c:v>75</c:v>
                </c:pt>
                <c:pt idx="3">
                  <c:v>70</c:v>
                </c:pt>
                <c:pt idx="4">
                  <c:v>75</c:v>
                </c:pt>
                <c:pt idx="5">
                  <c:v>78</c:v>
                </c:pt>
                <c:pt idx="6">
                  <c:v>78</c:v>
                </c:pt>
                <c:pt idx="7">
                  <c:v>73</c:v>
                </c:pt>
                <c:pt idx="8">
                  <c:v>70</c:v>
                </c:pt>
                <c:pt idx="9">
                  <c:v>75</c:v>
                </c:pt>
                <c:pt idx="10">
                  <c:v>73</c:v>
                </c:pt>
                <c:pt idx="11">
                  <c:v>73</c:v>
                </c:pt>
                <c:pt idx="12">
                  <c:v>77</c:v>
                </c:pt>
                <c:pt idx="13">
                  <c:v>78</c:v>
                </c:pt>
                <c:pt idx="14">
                  <c:v>78</c:v>
                </c:pt>
                <c:pt idx="15">
                  <c:v>74</c:v>
                </c:pt>
                <c:pt idx="16">
                  <c:v>79</c:v>
                </c:pt>
                <c:pt idx="17">
                  <c:v>82</c:v>
                </c:pt>
                <c:pt idx="18">
                  <c:v>82</c:v>
                </c:pt>
                <c:pt idx="19">
                  <c:v>88</c:v>
                </c:pt>
                <c:pt idx="20">
                  <c:v>85</c:v>
                </c:pt>
                <c:pt idx="21">
                  <c:v>88</c:v>
                </c:pt>
                <c:pt idx="22">
                  <c:v>88</c:v>
                </c:pt>
                <c:pt idx="23">
                  <c:v>92</c:v>
                </c:pt>
                <c:pt idx="24">
                  <c:v>95</c:v>
                </c:pt>
                <c:pt idx="25">
                  <c:v>91</c:v>
                </c:pt>
                <c:pt idx="26">
                  <c:v>99</c:v>
                </c:pt>
                <c:pt idx="27">
                  <c:v>91</c:v>
                </c:pt>
                <c:pt idx="28">
                  <c:v>85</c:v>
                </c:pt>
                <c:pt idx="29">
                  <c:v>87</c:v>
                </c:pt>
                <c:pt idx="30">
                  <c:v>90</c:v>
                </c:pt>
                <c:pt idx="31">
                  <c:v>90</c:v>
                </c:pt>
                <c:pt idx="32">
                  <c:v>89</c:v>
                </c:pt>
                <c:pt idx="33">
                  <c:v>97</c:v>
                </c:pt>
                <c:pt idx="34">
                  <c:v>99</c:v>
                </c:pt>
                <c:pt idx="35">
                  <c:v>103</c:v>
                </c:pt>
                <c:pt idx="36">
                  <c:v>104</c:v>
                </c:pt>
                <c:pt idx="37">
                  <c:v>102</c:v>
                </c:pt>
                <c:pt idx="38">
                  <c:v>92</c:v>
                </c:pt>
                <c:pt idx="39">
                  <c:v>81</c:v>
                </c:pt>
                <c:pt idx="40">
                  <c:v>85</c:v>
                </c:pt>
                <c:pt idx="41">
                  <c:v>85</c:v>
                </c:pt>
                <c:pt idx="42">
                  <c:v>97</c:v>
                </c:pt>
                <c:pt idx="43">
                  <c:v>98</c:v>
                </c:pt>
                <c:pt idx="44">
                  <c:v>101</c:v>
                </c:pt>
                <c:pt idx="45">
                  <c:v>108</c:v>
                </c:pt>
                <c:pt idx="46">
                  <c:v>101</c:v>
                </c:pt>
                <c:pt idx="47">
                  <c:v>84</c:v>
                </c:pt>
                <c:pt idx="48">
                  <c:v>73</c:v>
                </c:pt>
                <c:pt idx="49">
                  <c:v>73</c:v>
                </c:pt>
                <c:pt idx="50">
                  <c:v>81</c:v>
                </c:pt>
                <c:pt idx="51">
                  <c:v>88</c:v>
                </c:pt>
                <c:pt idx="52">
                  <c:v>87</c:v>
                </c:pt>
                <c:pt idx="53">
                  <c:v>94</c:v>
                </c:pt>
                <c:pt idx="54">
                  <c:v>109</c:v>
                </c:pt>
                <c:pt idx="55">
                  <c:v>101</c:v>
                </c:pt>
                <c:pt idx="56">
                  <c:v>102</c:v>
                </c:pt>
                <c:pt idx="57">
                  <c:v>92</c:v>
                </c:pt>
                <c:pt idx="58">
                  <c:v>89</c:v>
                </c:pt>
                <c:pt idx="59">
                  <c:v>90</c:v>
                </c:pt>
                <c:pt idx="60">
                  <c:v>81</c:v>
                </c:pt>
                <c:pt idx="61">
                  <c:v>78</c:v>
                </c:pt>
                <c:pt idx="62">
                  <c:v>81</c:v>
                </c:pt>
                <c:pt idx="63">
                  <c:v>78</c:v>
                </c:pt>
                <c:pt idx="64">
                  <c:v>81</c:v>
                </c:pt>
                <c:pt idx="65">
                  <c:v>87</c:v>
                </c:pt>
                <c:pt idx="66">
                  <c:v>86</c:v>
                </c:pt>
                <c:pt idx="67">
                  <c:v>81</c:v>
                </c:pt>
                <c:pt idx="68">
                  <c:v>88</c:v>
                </c:pt>
                <c:pt idx="69">
                  <c:v>83</c:v>
                </c:pt>
                <c:pt idx="70">
                  <c:v>85</c:v>
                </c:pt>
                <c:pt idx="71">
                  <c:v>79</c:v>
                </c:pt>
                <c:pt idx="72">
                  <c:v>76</c:v>
                </c:pt>
                <c:pt idx="73">
                  <c:v>80</c:v>
                </c:pt>
                <c:pt idx="74">
                  <c:v>79</c:v>
                </c:pt>
                <c:pt idx="75">
                  <c:v>75</c:v>
                </c:pt>
                <c:pt idx="76">
                  <c:v>78</c:v>
                </c:pt>
                <c:pt idx="77">
                  <c:v>77</c:v>
                </c:pt>
                <c:pt idx="78">
                  <c:v>77</c:v>
                </c:pt>
                <c:pt idx="79">
                  <c:v>76</c:v>
                </c:pt>
                <c:pt idx="80">
                  <c:v>75</c:v>
                </c:pt>
                <c:pt idx="81">
                  <c:v>75</c:v>
                </c:pt>
                <c:pt idx="82">
                  <c:v>80</c:v>
                </c:pt>
                <c:pt idx="83">
                  <c:v>80</c:v>
                </c:pt>
                <c:pt idx="84">
                  <c:v>79</c:v>
                </c:pt>
                <c:pt idx="85">
                  <c:v>91</c:v>
                </c:pt>
                <c:pt idx="86">
                  <c:v>102</c:v>
                </c:pt>
                <c:pt idx="87">
                  <c:v>88</c:v>
                </c:pt>
                <c:pt idx="88">
                  <c:v>92</c:v>
                </c:pt>
                <c:pt idx="89">
                  <c:v>98</c:v>
                </c:pt>
                <c:pt idx="90">
                  <c:v>100</c:v>
                </c:pt>
                <c:pt idx="91">
                  <c:v>90</c:v>
                </c:pt>
                <c:pt idx="92">
                  <c:v>72</c:v>
                </c:pt>
                <c:pt idx="93">
                  <c:v>68</c:v>
                </c:pt>
                <c:pt idx="94">
                  <c:v>75</c:v>
                </c:pt>
                <c:pt idx="95">
                  <c:v>77</c:v>
                </c:pt>
                <c:pt idx="96">
                  <c:v>77</c:v>
                </c:pt>
                <c:pt idx="97">
                  <c:v>69</c:v>
                </c:pt>
                <c:pt idx="98">
                  <c:v>69</c:v>
                </c:pt>
                <c:pt idx="99">
                  <c:v>73</c:v>
                </c:pt>
                <c:pt idx="100">
                  <c:v>72</c:v>
                </c:pt>
                <c:pt idx="101">
                  <c:v>71</c:v>
                </c:pt>
                <c:pt idx="102">
                  <c:v>70</c:v>
                </c:pt>
                <c:pt idx="103">
                  <c:v>73</c:v>
                </c:pt>
                <c:pt idx="104">
                  <c:v>71</c:v>
                </c:pt>
                <c:pt idx="105">
                  <c:v>82</c:v>
                </c:pt>
                <c:pt idx="106">
                  <c:v>83</c:v>
                </c:pt>
                <c:pt idx="107">
                  <c:v>93</c:v>
                </c:pt>
                <c:pt idx="108">
                  <c:v>84</c:v>
                </c:pt>
                <c:pt idx="109">
                  <c:v>76</c:v>
                </c:pt>
                <c:pt idx="110">
                  <c:v>74</c:v>
                </c:pt>
                <c:pt idx="111">
                  <c:v>74</c:v>
                </c:pt>
                <c:pt idx="112">
                  <c:v>83</c:v>
                </c:pt>
                <c:pt idx="113">
                  <c:v>90</c:v>
                </c:pt>
                <c:pt idx="114">
                  <c:v>82</c:v>
                </c:pt>
                <c:pt idx="115">
                  <c:v>75</c:v>
                </c:pt>
                <c:pt idx="116">
                  <c:v>73</c:v>
                </c:pt>
                <c:pt idx="117">
                  <c:v>74</c:v>
                </c:pt>
                <c:pt idx="118">
                  <c:v>74</c:v>
                </c:pt>
                <c:pt idx="119">
                  <c:v>75</c:v>
                </c:pt>
                <c:pt idx="120">
                  <c:v>92</c:v>
                </c:pt>
                <c:pt idx="121">
                  <c:v>100</c:v>
                </c:pt>
                <c:pt idx="122">
                  <c:v>104</c:v>
                </c:pt>
                <c:pt idx="123">
                  <c:v>108</c:v>
                </c:pt>
                <c:pt idx="124">
                  <c:v>107</c:v>
                </c:pt>
                <c:pt idx="125">
                  <c:v>103</c:v>
                </c:pt>
                <c:pt idx="126">
                  <c:v>96</c:v>
                </c:pt>
                <c:pt idx="127">
                  <c:v>94</c:v>
                </c:pt>
                <c:pt idx="128">
                  <c:v>101</c:v>
                </c:pt>
                <c:pt idx="129">
                  <c:v>95</c:v>
                </c:pt>
                <c:pt idx="130">
                  <c:v>89</c:v>
                </c:pt>
                <c:pt idx="131">
                  <c:v>103</c:v>
                </c:pt>
                <c:pt idx="132">
                  <c:v>93</c:v>
                </c:pt>
                <c:pt idx="133">
                  <c:v>87</c:v>
                </c:pt>
                <c:pt idx="134">
                  <c:v>91</c:v>
                </c:pt>
                <c:pt idx="135">
                  <c:v>86</c:v>
                </c:pt>
                <c:pt idx="136">
                  <c:v>87</c:v>
                </c:pt>
                <c:pt idx="137">
                  <c:v>100</c:v>
                </c:pt>
                <c:pt idx="138">
                  <c:v>109</c:v>
                </c:pt>
                <c:pt idx="139">
                  <c:v>107</c:v>
                </c:pt>
                <c:pt idx="140">
                  <c:v>106</c:v>
                </c:pt>
                <c:pt idx="141">
                  <c:v>99</c:v>
                </c:pt>
                <c:pt idx="142">
                  <c:v>101</c:v>
                </c:pt>
                <c:pt idx="143">
                  <c:v>99</c:v>
                </c:pt>
                <c:pt idx="144">
                  <c:v>96</c:v>
                </c:pt>
                <c:pt idx="145">
                  <c:v>97</c:v>
                </c:pt>
                <c:pt idx="146">
                  <c:v>102</c:v>
                </c:pt>
                <c:pt idx="147">
                  <c:v>106</c:v>
                </c:pt>
                <c:pt idx="148">
                  <c:v>104</c:v>
                </c:pt>
                <c:pt idx="149">
                  <c:v>110</c:v>
                </c:pt>
                <c:pt idx="150">
                  <c:v>107</c:v>
                </c:pt>
                <c:pt idx="151">
                  <c:v>108</c:v>
                </c:pt>
                <c:pt idx="152">
                  <c:v>104</c:v>
                </c:pt>
                <c:pt idx="153">
                  <c:v>107</c:v>
                </c:pt>
                <c:pt idx="154">
                  <c:v>113</c:v>
                </c:pt>
                <c:pt idx="155">
                  <c:v>116</c:v>
                </c:pt>
                <c:pt idx="156">
                  <c:v>112</c:v>
                </c:pt>
                <c:pt idx="157">
                  <c:v>111</c:v>
                </c:pt>
                <c:pt idx="158">
                  <c:v>113</c:v>
                </c:pt>
                <c:pt idx="159">
                  <c:v>109</c:v>
                </c:pt>
                <c:pt idx="160">
                  <c:v>106</c:v>
                </c:pt>
                <c:pt idx="161">
                  <c:v>104</c:v>
                </c:pt>
                <c:pt idx="162">
                  <c:v>107</c:v>
                </c:pt>
                <c:pt idx="163">
                  <c:v>91</c:v>
                </c:pt>
                <c:pt idx="164">
                  <c:v>90</c:v>
                </c:pt>
                <c:pt idx="165">
                  <c:v>85</c:v>
                </c:pt>
                <c:pt idx="166">
                  <c:v>83</c:v>
                </c:pt>
                <c:pt idx="167">
                  <c:v>81</c:v>
                </c:pt>
                <c:pt idx="168">
                  <c:v>79</c:v>
                </c:pt>
                <c:pt idx="169">
                  <c:v>81</c:v>
                </c:pt>
                <c:pt idx="170">
                  <c:v>84</c:v>
                </c:pt>
                <c:pt idx="171">
                  <c:v>82</c:v>
                </c:pt>
                <c:pt idx="172">
                  <c:v>83</c:v>
                </c:pt>
                <c:pt idx="173">
                  <c:v>80</c:v>
                </c:pt>
                <c:pt idx="174">
                  <c:v>77</c:v>
                </c:pt>
                <c:pt idx="175">
                  <c:v>80</c:v>
                </c:pt>
                <c:pt idx="176">
                  <c:v>79</c:v>
                </c:pt>
                <c:pt idx="177">
                  <c:v>80</c:v>
                </c:pt>
                <c:pt idx="178">
                  <c:v>86</c:v>
                </c:pt>
                <c:pt idx="179">
                  <c:v>86</c:v>
                </c:pt>
                <c:pt idx="180">
                  <c:v>85</c:v>
                </c:pt>
                <c:pt idx="181">
                  <c:v>93</c:v>
                </c:pt>
                <c:pt idx="182">
                  <c:v>85</c:v>
                </c:pt>
                <c:pt idx="183">
                  <c:v>84</c:v>
                </c:pt>
                <c:pt idx="184">
                  <c:v>82</c:v>
                </c:pt>
                <c:pt idx="185">
                  <c:v>82</c:v>
                </c:pt>
                <c:pt idx="186">
                  <c:v>87</c:v>
                </c:pt>
                <c:pt idx="187">
                  <c:v>94</c:v>
                </c:pt>
                <c:pt idx="188">
                  <c:v>89</c:v>
                </c:pt>
                <c:pt idx="189">
                  <c:v>82</c:v>
                </c:pt>
                <c:pt idx="190">
                  <c:v>77</c:v>
                </c:pt>
                <c:pt idx="191">
                  <c:v>81</c:v>
                </c:pt>
                <c:pt idx="192">
                  <c:v>83</c:v>
                </c:pt>
                <c:pt idx="193">
                  <c:v>78</c:v>
                </c:pt>
                <c:pt idx="194">
                  <c:v>79</c:v>
                </c:pt>
                <c:pt idx="195">
                  <c:v>85</c:v>
                </c:pt>
                <c:pt idx="196">
                  <c:v>81</c:v>
                </c:pt>
                <c:pt idx="197">
                  <c:v>79</c:v>
                </c:pt>
                <c:pt idx="198">
                  <c:v>84</c:v>
                </c:pt>
                <c:pt idx="199">
                  <c:v>80</c:v>
                </c:pt>
                <c:pt idx="200">
                  <c:v>82</c:v>
                </c:pt>
                <c:pt idx="201">
                  <c:v>79</c:v>
                </c:pt>
                <c:pt idx="202">
                  <c:v>69</c:v>
                </c:pt>
                <c:pt idx="203">
                  <c:v>72</c:v>
                </c:pt>
                <c:pt idx="204">
                  <c:v>79</c:v>
                </c:pt>
                <c:pt idx="205">
                  <c:v>89</c:v>
                </c:pt>
                <c:pt idx="206">
                  <c:v>96</c:v>
                </c:pt>
                <c:pt idx="207">
                  <c:v>86</c:v>
                </c:pt>
                <c:pt idx="208">
                  <c:v>70</c:v>
                </c:pt>
                <c:pt idx="209">
                  <c:v>68</c:v>
                </c:pt>
                <c:pt idx="210">
                  <c:v>71</c:v>
                </c:pt>
                <c:pt idx="211">
                  <c:v>67</c:v>
                </c:pt>
                <c:pt idx="212">
                  <c:v>64</c:v>
                </c:pt>
                <c:pt idx="213">
                  <c:v>72</c:v>
                </c:pt>
                <c:pt idx="214">
                  <c:v>68</c:v>
                </c:pt>
                <c:pt idx="215">
                  <c:v>68</c:v>
                </c:pt>
                <c:pt idx="216">
                  <c:v>65</c:v>
                </c:pt>
                <c:pt idx="217">
                  <c:v>68</c:v>
                </c:pt>
                <c:pt idx="218">
                  <c:v>70</c:v>
                </c:pt>
                <c:pt idx="219">
                  <c:v>68</c:v>
                </c:pt>
                <c:pt idx="220">
                  <c:v>71</c:v>
                </c:pt>
                <c:pt idx="221">
                  <c:v>70</c:v>
                </c:pt>
                <c:pt idx="222">
                  <c:v>75</c:v>
                </c:pt>
                <c:pt idx="223">
                  <c:v>74</c:v>
                </c:pt>
                <c:pt idx="224">
                  <c:v>73</c:v>
                </c:pt>
                <c:pt idx="225">
                  <c:v>68</c:v>
                </c:pt>
                <c:pt idx="226">
                  <c:v>66</c:v>
                </c:pt>
                <c:pt idx="227">
                  <c:v>68</c:v>
                </c:pt>
                <c:pt idx="228">
                  <c:v>72</c:v>
                </c:pt>
                <c:pt idx="229">
                  <c:v>72</c:v>
                </c:pt>
                <c:pt idx="230">
                  <c:v>72</c:v>
                </c:pt>
                <c:pt idx="231">
                  <c:v>70</c:v>
                </c:pt>
                <c:pt idx="232">
                  <c:v>70</c:v>
                </c:pt>
                <c:pt idx="233">
                  <c:v>69</c:v>
                </c:pt>
                <c:pt idx="234">
                  <c:v>72</c:v>
                </c:pt>
                <c:pt idx="235">
                  <c:v>68</c:v>
                </c:pt>
                <c:pt idx="236">
                  <c:v>72</c:v>
                </c:pt>
              </c:numCache>
            </c:numRef>
          </c:yVal>
          <c:smooth val="0"/>
          <c:extLst>
            <c:ext xmlns:c16="http://schemas.microsoft.com/office/drawing/2014/chart" uri="{C3380CC4-5D6E-409C-BE32-E72D297353CC}">
              <c16:uniqueId val="{00000000-CD73-4913-9D58-392FCA97E82E}"/>
            </c:ext>
          </c:extLst>
        </c:ser>
        <c:dLbls>
          <c:showLegendKey val="0"/>
          <c:showVal val="0"/>
          <c:showCatName val="0"/>
          <c:showSerName val="0"/>
          <c:showPercent val="0"/>
          <c:showBubbleSize val="0"/>
        </c:dLbls>
        <c:axId val="528034600"/>
        <c:axId val="528035912"/>
      </c:scatterChart>
      <c:valAx>
        <c:axId val="528034600"/>
        <c:scaling>
          <c:orientation val="minMax"/>
          <c:max val="235"/>
          <c:min val="0"/>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Minute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8035912"/>
        <c:crosses val="autoZero"/>
        <c:crossBetween val="midCat"/>
      </c:valAx>
      <c:valAx>
        <c:axId val="528035912"/>
        <c:scaling>
          <c:orientation val="minMax"/>
          <c:min val="6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Heart Rate (BPM)</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80346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0.15113</cdr:x>
      <cdr:y>0.06001</cdr:y>
    </cdr:from>
    <cdr:to>
      <cdr:x>0.46737</cdr:x>
      <cdr:y>0.84764</cdr:y>
    </cdr:to>
    <cdr:sp macro="" textlink="">
      <cdr:nvSpPr>
        <cdr:cNvPr id="2" name="Rectangle 1"/>
        <cdr:cNvSpPr/>
      </cdr:nvSpPr>
      <cdr:spPr>
        <a:xfrm xmlns:a="http://schemas.openxmlformats.org/drawingml/2006/main">
          <a:off x="1352810" y="291101"/>
          <a:ext cx="2830883" cy="3820438"/>
        </a:xfrm>
        <a:prstGeom xmlns:a="http://schemas.openxmlformats.org/drawingml/2006/main" prst="rect">
          <a:avLst/>
        </a:prstGeom>
        <a:solidFill xmlns:a="http://schemas.openxmlformats.org/drawingml/2006/main">
          <a:schemeClr val="accent1">
            <a:alpha val="31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28382-D116-4D4C-914E-B717F4CE4436}" type="datetimeFigureOut">
              <a:rPr lang="en-US" smtClean="0"/>
              <a:t>10/22/18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469CA-0300-0342-A8AD-15148D8B7E4F}" type="slidenum">
              <a:rPr lang="en-US" smtClean="0"/>
              <a:t>‹#›</a:t>
            </a:fld>
            <a:endParaRPr lang="en-US"/>
          </a:p>
        </p:txBody>
      </p:sp>
    </p:spTree>
    <p:extLst>
      <p:ext uri="{BB962C8B-B14F-4D97-AF65-F5344CB8AC3E}">
        <p14:creationId xmlns:p14="http://schemas.microsoft.com/office/powerpoint/2010/main" val="391072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469CA-0300-0342-A8AD-15148D8B7E4F}" type="slidenum">
              <a:rPr lang="en-US" smtClean="0"/>
              <a:t>1</a:t>
            </a:fld>
            <a:endParaRPr lang="en-US"/>
          </a:p>
        </p:txBody>
      </p:sp>
    </p:spTree>
    <p:extLst>
      <p:ext uri="{BB962C8B-B14F-4D97-AF65-F5344CB8AC3E}">
        <p14:creationId xmlns:p14="http://schemas.microsoft.com/office/powerpoint/2010/main" val="167212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second is the overall means for different categories related to whether an officer has received an officer assist call. The categories are mutually exclusive:</a:t>
            </a:r>
            <a:br>
              <a:rPr lang="en-US" dirty="0"/>
            </a:br>
            <a:br>
              <a:rPr lang="en-US" dirty="0"/>
            </a:br>
            <a:r>
              <a:rPr lang="en-US" sz="1200" b="0" i="0" u="none" strike="noStrike" kern="1200" dirty="0">
                <a:solidFill>
                  <a:schemeClr val="tx1"/>
                </a:solidFill>
                <a:effectLst/>
                <a:latin typeface="+mn-lt"/>
                <a:ea typeface="+mn-ea"/>
                <a:cs typeface="+mn-cs"/>
              </a:rPr>
              <a:t>1. Baseline - the time before assignment and after the incident has been cleared</a:t>
            </a:r>
            <a:br>
              <a:rPr lang="en-US" dirty="0"/>
            </a:br>
            <a:r>
              <a:rPr lang="en-US" sz="1200" b="0" i="0" u="none" strike="noStrike" kern="1200" dirty="0">
                <a:solidFill>
                  <a:schemeClr val="tx1"/>
                </a:solidFill>
                <a:effectLst/>
                <a:latin typeface="+mn-lt"/>
                <a:ea typeface="+mn-ea"/>
                <a:cs typeface="+mn-cs"/>
              </a:rPr>
              <a:t>2. First ten minutes- the first ten minutes after getting the assignment</a:t>
            </a:r>
            <a:br>
              <a:rPr lang="en-US" dirty="0"/>
            </a:br>
            <a:r>
              <a:rPr lang="en-US" sz="1200" b="0" i="0" u="none" strike="noStrike" kern="1200" dirty="0">
                <a:solidFill>
                  <a:schemeClr val="tx1"/>
                </a:solidFill>
                <a:effectLst/>
                <a:latin typeface="+mn-lt"/>
                <a:ea typeface="+mn-ea"/>
                <a:cs typeface="+mn-cs"/>
              </a:rPr>
              <a:t>3. Driving to the incident - if there is any time after the first ten minutes before arrival</a:t>
            </a:r>
            <a:br>
              <a:rPr lang="en-US" dirty="0"/>
            </a:br>
            <a:r>
              <a:rPr lang="en-US" sz="1200" b="0" i="0" u="none" strike="noStrike" kern="1200" dirty="0">
                <a:solidFill>
                  <a:schemeClr val="tx1"/>
                </a:solidFill>
                <a:effectLst/>
                <a:latin typeface="+mn-lt"/>
                <a:ea typeface="+mn-ea"/>
                <a:cs typeface="+mn-cs"/>
              </a:rPr>
              <a:t>4. Clearing - Time from arrival to cleared</a:t>
            </a:r>
            <a:br>
              <a:rPr lang="en-US" dirty="0"/>
            </a:br>
            <a:br>
              <a:rPr lang="en-US" dirty="0"/>
            </a:br>
            <a:r>
              <a:rPr lang="en-US" sz="1200" b="0" i="0" u="none" strike="noStrike" kern="1200" dirty="0">
                <a:solidFill>
                  <a:schemeClr val="tx1"/>
                </a:solidFill>
                <a:effectLst/>
                <a:latin typeface="+mn-lt"/>
                <a:ea typeface="+mn-ea"/>
                <a:cs typeface="+mn-cs"/>
              </a:rPr>
              <a:t>The mean differences associated with that figure are as follows:</a:t>
            </a:r>
            <a:br>
              <a:rPr lang="en-US" dirty="0"/>
            </a:br>
            <a:br>
              <a:rPr lang="en-US" dirty="0"/>
            </a:br>
            <a:r>
              <a:rPr lang="en-US" sz="1200" b="0" i="0" u="none" strike="noStrike" kern="1200" dirty="0">
                <a:solidFill>
                  <a:schemeClr val="tx1"/>
                </a:solidFill>
                <a:effectLst/>
                <a:latin typeface="+mn-lt"/>
                <a:ea typeface="+mn-ea"/>
                <a:cs typeface="+mn-cs"/>
              </a:rPr>
              <a:t>Clearing vs baseline: 0.7</a:t>
            </a:r>
            <a:br>
              <a:rPr lang="en-US" dirty="0"/>
            </a:br>
            <a:r>
              <a:rPr lang="en-US" sz="1200" b="0" i="0" u="none" strike="noStrike" kern="1200" dirty="0">
                <a:solidFill>
                  <a:schemeClr val="tx1"/>
                </a:solidFill>
                <a:effectLst/>
                <a:latin typeface="+mn-lt"/>
                <a:ea typeface="+mn-ea"/>
                <a:cs typeface="+mn-cs"/>
              </a:rPr>
              <a:t>Driving vs baseline: 10.5</a:t>
            </a:r>
            <a:br>
              <a:rPr lang="en-US" dirty="0"/>
            </a:br>
            <a:r>
              <a:rPr lang="en-US" sz="1200" b="0" i="0" u="none" strike="noStrike" kern="1200" dirty="0">
                <a:solidFill>
                  <a:schemeClr val="tx1"/>
                </a:solidFill>
                <a:effectLst/>
                <a:latin typeface="+mn-lt"/>
                <a:ea typeface="+mn-ea"/>
                <a:cs typeface="+mn-cs"/>
              </a:rPr>
              <a:t>First 10 minutes vs baseline: 12.4</a:t>
            </a:r>
            <a:endParaRPr lang="en-US" dirty="0"/>
          </a:p>
        </p:txBody>
      </p:sp>
      <p:sp>
        <p:nvSpPr>
          <p:cNvPr id="4" name="Slide Number Placeholder 3"/>
          <p:cNvSpPr>
            <a:spLocks noGrp="1"/>
          </p:cNvSpPr>
          <p:nvPr>
            <p:ph type="sldNum" sz="quarter" idx="10"/>
          </p:nvPr>
        </p:nvSpPr>
        <p:spPr/>
        <p:txBody>
          <a:bodyPr/>
          <a:lstStyle/>
          <a:p>
            <a:fld id="{477469CA-0300-0342-A8AD-15148D8B7E4F}" type="slidenum">
              <a:rPr lang="en-US" smtClean="0"/>
              <a:t>15</a:t>
            </a:fld>
            <a:endParaRPr lang="en-US"/>
          </a:p>
        </p:txBody>
      </p:sp>
    </p:spTree>
    <p:extLst>
      <p:ext uri="{BB962C8B-B14F-4D97-AF65-F5344CB8AC3E}">
        <p14:creationId xmlns:p14="http://schemas.microsoft.com/office/powerpoint/2010/main" val="3644187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469CA-0300-0342-A8AD-15148D8B7E4F}" type="slidenum">
              <a:rPr lang="en-US" smtClean="0"/>
              <a:t>16</a:t>
            </a:fld>
            <a:endParaRPr lang="en-US"/>
          </a:p>
        </p:txBody>
      </p:sp>
    </p:spTree>
    <p:extLst>
      <p:ext uri="{BB962C8B-B14F-4D97-AF65-F5344CB8AC3E}">
        <p14:creationId xmlns:p14="http://schemas.microsoft.com/office/powerpoint/2010/main" val="1098272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469CA-0300-0342-A8AD-15148D8B7E4F}" type="slidenum">
              <a:rPr lang="en-US" smtClean="0"/>
              <a:t>18</a:t>
            </a:fld>
            <a:endParaRPr lang="en-US"/>
          </a:p>
        </p:txBody>
      </p:sp>
    </p:spTree>
    <p:extLst>
      <p:ext uri="{BB962C8B-B14F-4D97-AF65-F5344CB8AC3E}">
        <p14:creationId xmlns:p14="http://schemas.microsoft.com/office/powerpoint/2010/main" val="65997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469CA-0300-0342-A8AD-15148D8B7E4F}" type="slidenum">
              <a:rPr lang="en-US" smtClean="0"/>
              <a:t>3</a:t>
            </a:fld>
            <a:endParaRPr lang="en-US"/>
          </a:p>
        </p:txBody>
      </p:sp>
    </p:spTree>
    <p:extLst>
      <p:ext uri="{BB962C8B-B14F-4D97-AF65-F5344CB8AC3E}">
        <p14:creationId xmlns:p14="http://schemas.microsoft.com/office/powerpoint/2010/main" val="203991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Law enforcement officers experience premature mortality, disproportionate injury, cancer, cardiovascular disease, and suicide  </a:t>
            </a:r>
          </a:p>
          <a:p>
            <a:endParaRPr lang="en-US" dirty="0"/>
          </a:p>
        </p:txBody>
      </p:sp>
      <p:sp>
        <p:nvSpPr>
          <p:cNvPr id="4" name="Slide Number Placeholder 3"/>
          <p:cNvSpPr>
            <a:spLocks noGrp="1"/>
          </p:cNvSpPr>
          <p:nvPr>
            <p:ph type="sldNum" sz="quarter" idx="10"/>
          </p:nvPr>
        </p:nvSpPr>
        <p:spPr/>
        <p:txBody>
          <a:bodyPr/>
          <a:lstStyle/>
          <a:p>
            <a:fld id="{477469CA-0300-0342-A8AD-15148D8B7E4F}" type="slidenum">
              <a:rPr lang="en-US" smtClean="0"/>
              <a:t>4</a:t>
            </a:fld>
            <a:endParaRPr lang="en-US"/>
          </a:p>
        </p:txBody>
      </p:sp>
    </p:spTree>
    <p:extLst>
      <p:ext uri="{BB962C8B-B14F-4D97-AF65-F5344CB8AC3E}">
        <p14:creationId xmlns:p14="http://schemas.microsoft.com/office/powerpoint/2010/main" val="45564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recruited 10 </a:t>
            </a:r>
            <a:r>
              <a:rPr lang="en-US" dirty="0" err="1"/>
              <a:t>dallas</a:t>
            </a:r>
            <a:r>
              <a:rPr lang="en-US" dirty="0"/>
              <a:t> police officers while they were still in the police academy – stress was low. </a:t>
            </a:r>
          </a:p>
          <a:p>
            <a:endParaRPr lang="en-US" dirty="0"/>
          </a:p>
          <a:p>
            <a:r>
              <a:rPr lang="en-US" dirty="0" err="1"/>
              <a:t>FitBit</a:t>
            </a:r>
            <a:r>
              <a:rPr lang="en-US" dirty="0"/>
              <a:t> calculated second by second HR, sleep, steps, exercise (METs)</a:t>
            </a:r>
          </a:p>
          <a:p>
            <a:r>
              <a:rPr lang="en-US" dirty="0"/>
              <a:t>-uploaded to the </a:t>
            </a:r>
            <a:r>
              <a:rPr lang="en-US" dirty="0" err="1"/>
              <a:t>FitAbase</a:t>
            </a:r>
            <a:r>
              <a:rPr lang="en-US" dirty="0"/>
              <a:t> system which we downloaded and matched with police activity data </a:t>
            </a:r>
          </a:p>
          <a:p>
            <a:endParaRPr lang="en-US" dirty="0"/>
          </a:p>
          <a:p>
            <a:r>
              <a:rPr lang="en-US" dirty="0"/>
              <a:t>Surveys measured non-occupational and occupational factors that cause non acute stress, like family conflict, traumatic experiences in childhood, organizational strain. </a:t>
            </a:r>
          </a:p>
        </p:txBody>
      </p:sp>
      <p:sp>
        <p:nvSpPr>
          <p:cNvPr id="4" name="Slide Number Placeholder 3"/>
          <p:cNvSpPr>
            <a:spLocks noGrp="1"/>
          </p:cNvSpPr>
          <p:nvPr>
            <p:ph type="sldNum" sz="quarter" idx="10"/>
          </p:nvPr>
        </p:nvSpPr>
        <p:spPr/>
        <p:txBody>
          <a:bodyPr/>
          <a:lstStyle/>
          <a:p>
            <a:fld id="{477469CA-0300-0342-A8AD-15148D8B7E4F}" type="slidenum">
              <a:rPr lang="en-US" smtClean="0"/>
              <a:t>6</a:t>
            </a:fld>
            <a:endParaRPr lang="en-US"/>
          </a:p>
        </p:txBody>
      </p:sp>
    </p:spTree>
    <p:extLst>
      <p:ext uri="{BB962C8B-B14F-4D97-AF65-F5344CB8AC3E}">
        <p14:creationId xmlns:p14="http://schemas.microsoft.com/office/powerpoint/2010/main" val="224232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Missing data is at the minute level</a:t>
            </a:r>
          </a:p>
          <a:p>
            <a:endParaRPr lang="en-US" dirty="0"/>
          </a:p>
        </p:txBody>
      </p:sp>
      <p:sp>
        <p:nvSpPr>
          <p:cNvPr id="4" name="Slide Number Placeholder 3"/>
          <p:cNvSpPr>
            <a:spLocks noGrp="1"/>
          </p:cNvSpPr>
          <p:nvPr>
            <p:ph type="sldNum" sz="quarter" idx="5"/>
          </p:nvPr>
        </p:nvSpPr>
        <p:spPr/>
        <p:txBody>
          <a:bodyPr/>
          <a:lstStyle/>
          <a:p>
            <a:fld id="{477469CA-0300-0342-A8AD-15148D8B7E4F}" type="slidenum">
              <a:rPr lang="en-US" smtClean="0"/>
              <a:t>8</a:t>
            </a:fld>
            <a:endParaRPr lang="en-US"/>
          </a:p>
        </p:txBody>
      </p:sp>
    </p:spTree>
    <p:extLst>
      <p:ext uri="{BB962C8B-B14F-4D97-AF65-F5344CB8AC3E}">
        <p14:creationId xmlns:p14="http://schemas.microsoft.com/office/powerpoint/2010/main" val="339841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469CA-0300-0342-A8AD-15148D8B7E4F}" type="slidenum">
              <a:rPr lang="en-US" smtClean="0"/>
              <a:t>10</a:t>
            </a:fld>
            <a:endParaRPr lang="en-US"/>
          </a:p>
        </p:txBody>
      </p:sp>
    </p:spTree>
    <p:extLst>
      <p:ext uri="{BB962C8B-B14F-4D97-AF65-F5344CB8AC3E}">
        <p14:creationId xmlns:p14="http://schemas.microsoft.com/office/powerpoint/2010/main" val="287589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Traffic stops: </a:t>
            </a:r>
            <a:r>
              <a:rPr lang="en-US" sz="1200" kern="1200" dirty="0">
                <a:solidFill>
                  <a:schemeClr val="tx1"/>
                </a:solidFill>
                <a:effectLst/>
                <a:latin typeface="+mn-lt"/>
                <a:ea typeface="+mn-ea"/>
                <a:cs typeface="+mn-cs"/>
              </a:rPr>
              <a:t>I think out of everybody, I think I've done the most traffic stops and every time that I do it and I still nervous once I turn my lights on. Once I've made contact with them I calm down.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Food: It’s really hard to eat healthy because you don’t know when you're going to eat. So if you're eating you don’t notice like it’s going be another seven hours before you get to eat or drink again.  So you need to like it’s like, oh, whatever. I'm going do that now because I don’t know when my next chance to get to do any of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Everybody has got warrant and everybody has been to jail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7469CA-0300-0342-A8AD-15148D8B7E4F}" type="slidenum">
              <a:rPr lang="en-US" smtClean="0"/>
              <a:t>12</a:t>
            </a:fld>
            <a:endParaRPr lang="en-US"/>
          </a:p>
        </p:txBody>
      </p:sp>
    </p:spTree>
    <p:extLst>
      <p:ext uri="{BB962C8B-B14F-4D97-AF65-F5344CB8AC3E}">
        <p14:creationId xmlns:p14="http://schemas.microsoft.com/office/powerpoint/2010/main" val="31651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first is a graph of the heart rate for a single officer 2 hours before and after receiving an assignment of "Officer Assist." This should let you visualize the change for the audience. I'd note in particular how long the heart rate remained elevated (the red box). It also is a good illustration of just how messy this kind of intensive longitudinal data is to work with. Prior to receiving the call for the officer assist incident, this officer had a period where his heart rate was all over the place. I was able to track down in his activity log that he was dealing with another incident type at the time (code 46-CIT, best I can google Dallas PD uses that for possible mentally unstable individual that may be a danger to themselves or others). It really illustrates how important the level of detail </a:t>
            </a:r>
            <a:r>
              <a:rPr lang="en-US" sz="1200" b="0" i="0" u="none" strike="noStrike" kern="1200" dirty="0" err="1">
                <a:solidFill>
                  <a:schemeClr val="tx1"/>
                </a:solidFill>
                <a:effectLst/>
                <a:latin typeface="+mn-lt"/>
                <a:ea typeface="+mn-ea"/>
                <a:cs typeface="+mn-cs"/>
              </a:rPr>
              <a:t>y'all</a:t>
            </a:r>
            <a:r>
              <a:rPr lang="en-US" sz="1200" b="0" i="0" u="none" strike="noStrike" kern="1200" dirty="0">
                <a:solidFill>
                  <a:schemeClr val="tx1"/>
                </a:solidFill>
                <a:effectLst/>
                <a:latin typeface="+mn-lt"/>
                <a:ea typeface="+mn-ea"/>
                <a:cs typeface="+mn-cs"/>
              </a:rPr>
              <a:t> have collected in those activity  and work reports is to sorting all of this out. Ultimately, we will need to code and prep probably every type of activity to make sense out of this....</a:t>
            </a:r>
            <a:endParaRPr lang="en-US" dirty="0"/>
          </a:p>
        </p:txBody>
      </p:sp>
      <p:sp>
        <p:nvSpPr>
          <p:cNvPr id="4" name="Slide Number Placeholder 3"/>
          <p:cNvSpPr>
            <a:spLocks noGrp="1"/>
          </p:cNvSpPr>
          <p:nvPr>
            <p:ph type="sldNum" sz="quarter" idx="10"/>
          </p:nvPr>
        </p:nvSpPr>
        <p:spPr/>
        <p:txBody>
          <a:bodyPr/>
          <a:lstStyle/>
          <a:p>
            <a:fld id="{477469CA-0300-0342-A8AD-15148D8B7E4F}" type="slidenum">
              <a:rPr lang="en-US" smtClean="0"/>
              <a:t>13</a:t>
            </a:fld>
            <a:endParaRPr lang="en-US"/>
          </a:p>
        </p:txBody>
      </p:sp>
    </p:spTree>
    <p:extLst>
      <p:ext uri="{BB962C8B-B14F-4D97-AF65-F5344CB8AC3E}">
        <p14:creationId xmlns:p14="http://schemas.microsoft.com/office/powerpoint/2010/main" val="165666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Police shooting</a:t>
            </a:r>
          </a:p>
        </p:txBody>
      </p:sp>
      <p:sp>
        <p:nvSpPr>
          <p:cNvPr id="4" name="Slide Number Placeholder 3"/>
          <p:cNvSpPr>
            <a:spLocks noGrp="1"/>
          </p:cNvSpPr>
          <p:nvPr>
            <p:ph type="sldNum" sz="quarter" idx="5"/>
          </p:nvPr>
        </p:nvSpPr>
        <p:spPr/>
        <p:txBody>
          <a:bodyPr/>
          <a:lstStyle/>
          <a:p>
            <a:fld id="{477469CA-0300-0342-A8AD-15148D8B7E4F}" type="slidenum">
              <a:rPr lang="en-US" smtClean="0"/>
              <a:t>14</a:t>
            </a:fld>
            <a:endParaRPr lang="en-US"/>
          </a:p>
        </p:txBody>
      </p:sp>
    </p:spTree>
    <p:extLst>
      <p:ext uri="{BB962C8B-B14F-4D97-AF65-F5344CB8AC3E}">
        <p14:creationId xmlns:p14="http://schemas.microsoft.com/office/powerpoint/2010/main" val="1695388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2D146E-966F-4039-B8B4-038C594BAF18}"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5F1EC-09E7-47E4-A7B8-A837402F2320}" type="slidenum">
              <a:rPr lang="en-US" smtClean="0"/>
              <a:t>‹#›</a:t>
            </a:fld>
            <a:endParaRPr lang="en-US"/>
          </a:p>
        </p:txBody>
      </p:sp>
    </p:spTree>
    <p:extLst>
      <p:ext uri="{BB962C8B-B14F-4D97-AF65-F5344CB8AC3E}">
        <p14:creationId xmlns:p14="http://schemas.microsoft.com/office/powerpoint/2010/main" val="3800039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2D146E-966F-4039-B8B4-038C594BAF18}"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5F1EC-09E7-47E4-A7B8-A837402F2320}" type="slidenum">
              <a:rPr lang="en-US" smtClean="0"/>
              <a:t>‹#›</a:t>
            </a:fld>
            <a:endParaRPr lang="en-US"/>
          </a:p>
        </p:txBody>
      </p:sp>
    </p:spTree>
    <p:extLst>
      <p:ext uri="{BB962C8B-B14F-4D97-AF65-F5344CB8AC3E}">
        <p14:creationId xmlns:p14="http://schemas.microsoft.com/office/powerpoint/2010/main" val="29561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2D146E-966F-4039-B8B4-038C594BAF18}"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5F1EC-09E7-47E4-A7B8-A837402F2320}" type="slidenum">
              <a:rPr lang="en-US" smtClean="0"/>
              <a:t>‹#›</a:t>
            </a:fld>
            <a:endParaRPr lang="en-US"/>
          </a:p>
        </p:txBody>
      </p:sp>
    </p:spTree>
    <p:extLst>
      <p:ext uri="{BB962C8B-B14F-4D97-AF65-F5344CB8AC3E}">
        <p14:creationId xmlns:p14="http://schemas.microsoft.com/office/powerpoint/2010/main" val="3754615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2D146E-966F-4039-B8B4-038C594BAF18}"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5F1EC-09E7-47E4-A7B8-A837402F2320}"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53847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2D146E-966F-4039-B8B4-038C594BAF18}"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5F1EC-09E7-47E4-A7B8-A837402F2320}" type="slidenum">
              <a:rPr lang="en-US" smtClean="0"/>
              <a:t>‹#›</a:t>
            </a:fld>
            <a:endParaRPr lang="en-US"/>
          </a:p>
        </p:txBody>
      </p:sp>
    </p:spTree>
    <p:extLst>
      <p:ext uri="{BB962C8B-B14F-4D97-AF65-F5344CB8AC3E}">
        <p14:creationId xmlns:p14="http://schemas.microsoft.com/office/powerpoint/2010/main" val="59552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2D146E-966F-4039-B8B4-038C594BAF18}" type="datetimeFigureOut">
              <a:rPr lang="en-US" smtClean="0"/>
              <a:t>10/22/18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5F1EC-09E7-47E4-A7B8-A837402F2320}" type="slidenum">
              <a:rPr lang="en-US" smtClean="0"/>
              <a:t>‹#›</a:t>
            </a:fld>
            <a:endParaRPr lang="en-US"/>
          </a:p>
        </p:txBody>
      </p:sp>
    </p:spTree>
    <p:extLst>
      <p:ext uri="{BB962C8B-B14F-4D97-AF65-F5344CB8AC3E}">
        <p14:creationId xmlns:p14="http://schemas.microsoft.com/office/powerpoint/2010/main" val="3892156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2D146E-966F-4039-B8B4-038C594BAF18}" type="datetimeFigureOut">
              <a:rPr lang="en-US" smtClean="0"/>
              <a:t>10/22/18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5F1EC-09E7-47E4-A7B8-A837402F2320}" type="slidenum">
              <a:rPr lang="en-US" smtClean="0"/>
              <a:t>‹#›</a:t>
            </a:fld>
            <a:endParaRPr lang="en-US"/>
          </a:p>
        </p:txBody>
      </p:sp>
    </p:spTree>
    <p:extLst>
      <p:ext uri="{BB962C8B-B14F-4D97-AF65-F5344CB8AC3E}">
        <p14:creationId xmlns:p14="http://schemas.microsoft.com/office/powerpoint/2010/main" val="2512450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D146E-966F-4039-B8B4-038C594BAF18}"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5F1EC-09E7-47E4-A7B8-A837402F2320}" type="slidenum">
              <a:rPr lang="en-US" smtClean="0"/>
              <a:t>‹#›</a:t>
            </a:fld>
            <a:endParaRPr lang="en-US"/>
          </a:p>
        </p:txBody>
      </p:sp>
    </p:spTree>
    <p:extLst>
      <p:ext uri="{BB962C8B-B14F-4D97-AF65-F5344CB8AC3E}">
        <p14:creationId xmlns:p14="http://schemas.microsoft.com/office/powerpoint/2010/main" val="302379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D146E-966F-4039-B8B4-038C594BAF18}"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5F1EC-09E7-47E4-A7B8-A837402F2320}" type="slidenum">
              <a:rPr lang="en-US" smtClean="0"/>
              <a:t>‹#›</a:t>
            </a:fld>
            <a:endParaRPr lang="en-US"/>
          </a:p>
        </p:txBody>
      </p:sp>
    </p:spTree>
    <p:extLst>
      <p:ext uri="{BB962C8B-B14F-4D97-AF65-F5344CB8AC3E}">
        <p14:creationId xmlns:p14="http://schemas.microsoft.com/office/powerpoint/2010/main" val="82693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D146E-966F-4039-B8B4-038C594BAF18}"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5F1EC-09E7-47E4-A7B8-A837402F2320}" type="slidenum">
              <a:rPr lang="en-US" smtClean="0"/>
              <a:t>‹#›</a:t>
            </a:fld>
            <a:endParaRPr lang="en-US"/>
          </a:p>
        </p:txBody>
      </p:sp>
    </p:spTree>
    <p:extLst>
      <p:ext uri="{BB962C8B-B14F-4D97-AF65-F5344CB8AC3E}">
        <p14:creationId xmlns:p14="http://schemas.microsoft.com/office/powerpoint/2010/main" val="349130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2D146E-966F-4039-B8B4-038C594BAF18}"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5F1EC-09E7-47E4-A7B8-A837402F2320}" type="slidenum">
              <a:rPr lang="en-US" smtClean="0"/>
              <a:t>‹#›</a:t>
            </a:fld>
            <a:endParaRPr lang="en-US"/>
          </a:p>
        </p:txBody>
      </p:sp>
    </p:spTree>
    <p:extLst>
      <p:ext uri="{BB962C8B-B14F-4D97-AF65-F5344CB8AC3E}">
        <p14:creationId xmlns:p14="http://schemas.microsoft.com/office/powerpoint/2010/main" val="88735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2D146E-966F-4039-B8B4-038C594BAF18}"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5F1EC-09E7-47E4-A7B8-A837402F2320}" type="slidenum">
              <a:rPr lang="en-US" smtClean="0"/>
              <a:t>‹#›</a:t>
            </a:fld>
            <a:endParaRPr lang="en-US"/>
          </a:p>
        </p:txBody>
      </p:sp>
    </p:spTree>
    <p:extLst>
      <p:ext uri="{BB962C8B-B14F-4D97-AF65-F5344CB8AC3E}">
        <p14:creationId xmlns:p14="http://schemas.microsoft.com/office/powerpoint/2010/main" val="182013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2D146E-966F-4039-B8B4-038C594BAF18}" type="datetimeFigureOut">
              <a:rPr lang="en-US" smtClean="0"/>
              <a:t>10/22/18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C5F1EC-09E7-47E4-A7B8-A837402F2320}" type="slidenum">
              <a:rPr lang="en-US" smtClean="0"/>
              <a:t>‹#›</a:t>
            </a:fld>
            <a:endParaRPr lang="en-US"/>
          </a:p>
        </p:txBody>
      </p:sp>
    </p:spTree>
    <p:extLst>
      <p:ext uri="{BB962C8B-B14F-4D97-AF65-F5344CB8AC3E}">
        <p14:creationId xmlns:p14="http://schemas.microsoft.com/office/powerpoint/2010/main" val="110111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2D146E-966F-4039-B8B4-038C594BAF18}" type="datetimeFigureOut">
              <a:rPr lang="en-US" smtClean="0"/>
              <a:t>10/22/18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4C5F1EC-09E7-47E4-A7B8-A837402F2320}" type="slidenum">
              <a:rPr lang="en-US" smtClean="0"/>
              <a:t>‹#›</a:t>
            </a:fld>
            <a:endParaRPr lang="en-US"/>
          </a:p>
        </p:txBody>
      </p:sp>
    </p:spTree>
    <p:extLst>
      <p:ext uri="{BB962C8B-B14F-4D97-AF65-F5344CB8AC3E}">
        <p14:creationId xmlns:p14="http://schemas.microsoft.com/office/powerpoint/2010/main" val="190547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2D146E-966F-4039-B8B4-038C594BAF18}" type="datetimeFigureOut">
              <a:rPr lang="en-US" smtClean="0"/>
              <a:t>10/22/18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4C5F1EC-09E7-47E4-A7B8-A837402F2320}" type="slidenum">
              <a:rPr lang="en-US" smtClean="0"/>
              <a:t>‹#›</a:t>
            </a:fld>
            <a:endParaRPr lang="en-US"/>
          </a:p>
        </p:txBody>
      </p:sp>
    </p:spTree>
    <p:extLst>
      <p:ext uri="{BB962C8B-B14F-4D97-AF65-F5344CB8AC3E}">
        <p14:creationId xmlns:p14="http://schemas.microsoft.com/office/powerpoint/2010/main" val="415910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2D146E-966F-4039-B8B4-038C594BAF18}" type="datetimeFigureOut">
              <a:rPr lang="en-US" smtClean="0"/>
              <a:t>10/22/18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4C5F1EC-09E7-47E4-A7B8-A837402F2320}" type="slidenum">
              <a:rPr lang="en-US" smtClean="0"/>
              <a:t>‹#›</a:t>
            </a:fld>
            <a:endParaRPr lang="en-US"/>
          </a:p>
        </p:txBody>
      </p:sp>
    </p:spTree>
    <p:extLst>
      <p:ext uri="{BB962C8B-B14F-4D97-AF65-F5344CB8AC3E}">
        <p14:creationId xmlns:p14="http://schemas.microsoft.com/office/powerpoint/2010/main" val="3018006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2D146E-966F-4039-B8B4-038C594BAF18}"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5F1EC-09E7-47E4-A7B8-A837402F2320}" type="slidenum">
              <a:rPr lang="en-US" smtClean="0"/>
              <a:t>‹#›</a:t>
            </a:fld>
            <a:endParaRPr lang="en-US"/>
          </a:p>
        </p:txBody>
      </p:sp>
    </p:spTree>
    <p:extLst>
      <p:ext uri="{BB962C8B-B14F-4D97-AF65-F5344CB8AC3E}">
        <p14:creationId xmlns:p14="http://schemas.microsoft.com/office/powerpoint/2010/main" val="140771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2D146E-966F-4039-B8B4-038C594BAF18}" type="datetimeFigureOut">
              <a:rPr lang="en-US" smtClean="0"/>
              <a:t>10/22/18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4C5F1EC-09E7-47E4-A7B8-A837402F2320}" type="slidenum">
              <a:rPr lang="en-US" smtClean="0"/>
              <a:t>‹#›</a:t>
            </a:fld>
            <a:endParaRPr lang="en-US"/>
          </a:p>
        </p:txBody>
      </p:sp>
    </p:spTree>
    <p:extLst>
      <p:ext uri="{BB962C8B-B14F-4D97-AF65-F5344CB8AC3E}">
        <p14:creationId xmlns:p14="http://schemas.microsoft.com/office/powerpoint/2010/main" val="1543319406"/>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d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CD7F-74B5-0541-BD2A-2135B4D66C1D}"/>
              </a:ext>
            </a:extLst>
          </p:cNvPr>
          <p:cNvSpPr>
            <a:spLocks noGrp="1"/>
          </p:cNvSpPr>
          <p:nvPr>
            <p:ph type="ctrTitle"/>
          </p:nvPr>
        </p:nvSpPr>
        <p:spPr>
          <a:xfrm>
            <a:off x="4872012" y="1447800"/>
            <a:ext cx="5222325" cy="3329581"/>
          </a:xfrm>
        </p:spPr>
        <p:txBody>
          <a:bodyPr>
            <a:normAutofit/>
          </a:bodyPr>
          <a:lstStyle/>
          <a:p>
            <a:pPr>
              <a:lnSpc>
                <a:spcPct val="90000"/>
              </a:lnSpc>
            </a:pPr>
            <a:r>
              <a:rPr lang="en-US" sz="3400" b="1"/>
              <a:t>Real-Time, Objective Measurements of Physiological Stress among Law Enforcement Officers in Dallas, Texas</a:t>
            </a:r>
            <a:endParaRPr lang="en-US" sz="3400"/>
          </a:p>
        </p:txBody>
      </p:sp>
      <p:sp>
        <p:nvSpPr>
          <p:cNvPr id="3" name="Subtitle 2">
            <a:extLst>
              <a:ext uri="{FF2B5EF4-FFF2-40B4-BE49-F238E27FC236}">
                <a16:creationId xmlns:a16="http://schemas.microsoft.com/office/drawing/2014/main" id="{5357DD65-DA88-1048-B9DA-B1C7B90E1412}"/>
              </a:ext>
            </a:extLst>
          </p:cNvPr>
          <p:cNvSpPr>
            <a:spLocks noGrp="1"/>
          </p:cNvSpPr>
          <p:nvPr>
            <p:ph type="subTitle" idx="1"/>
          </p:nvPr>
        </p:nvSpPr>
        <p:spPr>
          <a:xfrm>
            <a:off x="4872012" y="4777380"/>
            <a:ext cx="5222326" cy="861420"/>
          </a:xfrm>
        </p:spPr>
        <p:txBody>
          <a:bodyPr>
            <a:normAutofit/>
          </a:bodyPr>
          <a:lstStyle/>
          <a:p>
            <a:endParaRPr lang="en-US"/>
          </a:p>
          <a:p>
            <a:r>
              <a:rPr lang="en-US"/>
              <a:t>Jennifer M. Gonzalez, PhD</a:t>
            </a:r>
            <a:endParaRPr lang="en-US" dirty="0"/>
          </a:p>
        </p:txBody>
      </p:sp>
      <p:sp>
        <p:nvSpPr>
          <p:cNvPr id="9" name="Rectangle 8">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descr="UTH_2c+uthsch_vert_pms.eps">
            <a:extLst>
              <a:ext uri="{FF2B5EF4-FFF2-40B4-BE49-F238E27FC236}">
                <a16:creationId xmlns:a16="http://schemas.microsoft.com/office/drawing/2014/main" id="{577EF736-92F0-C34B-8FE2-B6708DB26675}"/>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240" y="2707821"/>
            <a:ext cx="2936836" cy="1670958"/>
          </a:xfrm>
          <a:prstGeom prst="rect">
            <a:avLst/>
          </a:prstGeom>
          <a:effectLst/>
        </p:spPr>
      </p:pic>
    </p:spTree>
    <p:extLst>
      <p:ext uri="{BB962C8B-B14F-4D97-AF65-F5344CB8AC3E}">
        <p14:creationId xmlns:p14="http://schemas.microsoft.com/office/powerpoint/2010/main" val="934604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7588-5DDF-E14B-B21E-E0D747969D1B}"/>
              </a:ext>
            </a:extLst>
          </p:cNvPr>
          <p:cNvSpPr>
            <a:spLocks noGrp="1"/>
          </p:cNvSpPr>
          <p:nvPr>
            <p:ph type="title"/>
          </p:nvPr>
        </p:nvSpPr>
        <p:spPr>
          <a:xfrm>
            <a:off x="635458" y="4854344"/>
            <a:ext cx="9345155" cy="861802"/>
          </a:xfrm>
        </p:spPr>
        <p:txBody>
          <a:bodyPr vert="horz" lIns="91440" tIns="45720" rIns="91440" bIns="45720" rtlCol="0" anchor="b">
            <a:normAutofit/>
          </a:bodyPr>
          <a:lstStyle/>
          <a:p>
            <a:r>
              <a:rPr lang="en-US" sz="4800" dirty="0"/>
              <a:t>Variation in Heart Rate </a:t>
            </a:r>
          </a:p>
        </p:txBody>
      </p:sp>
      <p:pic>
        <p:nvPicPr>
          <p:cNvPr id="6" name="Content Placeholder 5">
            <a:extLst>
              <a:ext uri="{FF2B5EF4-FFF2-40B4-BE49-F238E27FC236}">
                <a16:creationId xmlns:a16="http://schemas.microsoft.com/office/drawing/2014/main" id="{F1A27B8C-76D7-5047-A9DA-BF0069C64A0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43855" y="803369"/>
            <a:ext cx="4495767" cy="3124557"/>
          </a:xfrm>
          <a:prstGeom prst="rect">
            <a:avLst/>
          </a:prstGeom>
          <a:effectLst/>
        </p:spPr>
      </p:pic>
      <p:pic>
        <p:nvPicPr>
          <p:cNvPr id="8" name="Content Placeholder 7">
            <a:extLst>
              <a:ext uri="{FF2B5EF4-FFF2-40B4-BE49-F238E27FC236}">
                <a16:creationId xmlns:a16="http://schemas.microsoft.com/office/drawing/2014/main" id="{437CF267-9A76-3043-AB6A-6F8D13937D4C}"/>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290498" y="792131"/>
            <a:ext cx="4495767" cy="3135796"/>
          </a:xfrm>
          <a:prstGeom prst="rect">
            <a:avLst/>
          </a:prstGeom>
          <a:effectLst/>
        </p:spPr>
      </p:pic>
    </p:spTree>
    <p:extLst>
      <p:ext uri="{BB962C8B-B14F-4D97-AF65-F5344CB8AC3E}">
        <p14:creationId xmlns:p14="http://schemas.microsoft.com/office/powerpoint/2010/main" val="199008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305D4-B8E0-554B-AD19-B9DE275FE11A}"/>
              </a:ext>
            </a:extLst>
          </p:cNvPr>
          <p:cNvSpPr>
            <a:spLocks noGrp="1"/>
          </p:cNvSpPr>
          <p:nvPr>
            <p:ph type="title"/>
          </p:nvPr>
        </p:nvSpPr>
        <p:spPr/>
        <p:txBody>
          <a:bodyPr/>
          <a:lstStyle/>
          <a:p>
            <a:r>
              <a:rPr lang="en-US" dirty="0"/>
              <a:t>Micro-Stressors</a:t>
            </a:r>
          </a:p>
        </p:txBody>
      </p:sp>
      <p:sp>
        <p:nvSpPr>
          <p:cNvPr id="5" name="Text Placeholder 4">
            <a:extLst>
              <a:ext uri="{FF2B5EF4-FFF2-40B4-BE49-F238E27FC236}">
                <a16:creationId xmlns:a16="http://schemas.microsoft.com/office/drawing/2014/main" id="{EBDB40F8-29EF-4847-A15E-F27D14F045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41772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44E62-3F14-594D-8E91-296FBFF9D86D}"/>
              </a:ext>
            </a:extLst>
          </p:cNvPr>
          <p:cNvSpPr txBox="1"/>
          <p:nvPr/>
        </p:nvSpPr>
        <p:spPr>
          <a:xfrm>
            <a:off x="951172" y="668435"/>
            <a:ext cx="4054585" cy="369332"/>
          </a:xfrm>
          <a:prstGeom prst="rect">
            <a:avLst/>
          </a:prstGeom>
          <a:noFill/>
        </p:spPr>
        <p:txBody>
          <a:bodyPr wrap="square" rtlCol="0">
            <a:spAutoFit/>
          </a:bodyPr>
          <a:lstStyle/>
          <a:p>
            <a:r>
              <a:rPr lang="en-US" b="1" dirty="0"/>
              <a:t>Primary Stressors (Focus Groups)</a:t>
            </a:r>
          </a:p>
        </p:txBody>
      </p:sp>
      <p:sp>
        <p:nvSpPr>
          <p:cNvPr id="5" name="TextBox 4">
            <a:extLst>
              <a:ext uri="{FF2B5EF4-FFF2-40B4-BE49-F238E27FC236}">
                <a16:creationId xmlns:a16="http://schemas.microsoft.com/office/drawing/2014/main" id="{6387F9AD-5882-7242-8751-9BF04C38DF77}"/>
              </a:ext>
            </a:extLst>
          </p:cNvPr>
          <p:cNvSpPr txBox="1"/>
          <p:nvPr/>
        </p:nvSpPr>
        <p:spPr>
          <a:xfrm>
            <a:off x="1340916" y="1802421"/>
            <a:ext cx="968113" cy="646331"/>
          </a:xfrm>
          <a:prstGeom prst="rect">
            <a:avLst/>
          </a:prstGeom>
          <a:noFill/>
        </p:spPr>
        <p:txBody>
          <a:bodyPr wrap="square" rtlCol="0">
            <a:spAutoFit/>
          </a:bodyPr>
          <a:lstStyle/>
          <a:p>
            <a:r>
              <a:rPr lang="en-US" dirty="0"/>
              <a:t>traffic stops</a:t>
            </a:r>
          </a:p>
        </p:txBody>
      </p:sp>
      <p:sp>
        <p:nvSpPr>
          <p:cNvPr id="8" name="TextBox 7">
            <a:extLst>
              <a:ext uri="{FF2B5EF4-FFF2-40B4-BE49-F238E27FC236}">
                <a16:creationId xmlns:a16="http://schemas.microsoft.com/office/drawing/2014/main" id="{F08BEA8B-6220-B74C-93CC-2814B93C7665}"/>
              </a:ext>
            </a:extLst>
          </p:cNvPr>
          <p:cNvSpPr txBox="1"/>
          <p:nvPr/>
        </p:nvSpPr>
        <p:spPr>
          <a:xfrm>
            <a:off x="1633036" y="1294719"/>
            <a:ext cx="739512" cy="369332"/>
          </a:xfrm>
          <a:prstGeom prst="rect">
            <a:avLst/>
          </a:prstGeom>
          <a:noFill/>
        </p:spPr>
        <p:txBody>
          <a:bodyPr wrap="square" rtlCol="0">
            <a:spAutoFit/>
          </a:bodyPr>
          <a:lstStyle/>
          <a:p>
            <a:r>
              <a:rPr lang="en-US" dirty="0"/>
              <a:t>CIT</a:t>
            </a:r>
          </a:p>
        </p:txBody>
      </p:sp>
      <p:sp>
        <p:nvSpPr>
          <p:cNvPr id="14" name="TextBox 13">
            <a:extLst>
              <a:ext uri="{FF2B5EF4-FFF2-40B4-BE49-F238E27FC236}">
                <a16:creationId xmlns:a16="http://schemas.microsoft.com/office/drawing/2014/main" id="{E4D6F25D-E449-5C42-B5B5-FEEEE86CC793}"/>
              </a:ext>
            </a:extLst>
          </p:cNvPr>
          <p:cNvSpPr txBox="1"/>
          <p:nvPr/>
        </p:nvSpPr>
        <p:spPr>
          <a:xfrm>
            <a:off x="2713861" y="1269786"/>
            <a:ext cx="968113" cy="369332"/>
          </a:xfrm>
          <a:prstGeom prst="rect">
            <a:avLst/>
          </a:prstGeom>
          <a:noFill/>
        </p:spPr>
        <p:txBody>
          <a:bodyPr wrap="square" rtlCol="0">
            <a:spAutoFit/>
          </a:bodyPr>
          <a:lstStyle/>
          <a:p>
            <a:r>
              <a:rPr lang="en-US" dirty="0"/>
              <a:t>meals</a:t>
            </a:r>
          </a:p>
        </p:txBody>
      </p:sp>
      <p:sp>
        <p:nvSpPr>
          <p:cNvPr id="21" name="TextBox 20">
            <a:extLst>
              <a:ext uri="{FF2B5EF4-FFF2-40B4-BE49-F238E27FC236}">
                <a16:creationId xmlns:a16="http://schemas.microsoft.com/office/drawing/2014/main" id="{83F16E06-5625-9448-B584-3CFC8A50BC78}"/>
              </a:ext>
            </a:extLst>
          </p:cNvPr>
          <p:cNvSpPr txBox="1"/>
          <p:nvPr/>
        </p:nvSpPr>
        <p:spPr>
          <a:xfrm>
            <a:off x="2713861" y="1800611"/>
            <a:ext cx="1903544" cy="369332"/>
          </a:xfrm>
          <a:prstGeom prst="rect">
            <a:avLst/>
          </a:prstGeom>
          <a:noFill/>
        </p:spPr>
        <p:txBody>
          <a:bodyPr wrap="square" rtlCol="0">
            <a:spAutoFit/>
          </a:bodyPr>
          <a:lstStyle/>
          <a:p>
            <a:r>
              <a:rPr lang="en-US" dirty="0"/>
              <a:t>hypervigilance</a:t>
            </a:r>
          </a:p>
        </p:txBody>
      </p:sp>
      <p:sp>
        <p:nvSpPr>
          <p:cNvPr id="27" name="TextBox 26">
            <a:extLst>
              <a:ext uri="{FF2B5EF4-FFF2-40B4-BE49-F238E27FC236}">
                <a16:creationId xmlns:a16="http://schemas.microsoft.com/office/drawing/2014/main" id="{C4A495FF-5401-494B-97C3-FCE96C7592E7}"/>
              </a:ext>
            </a:extLst>
          </p:cNvPr>
          <p:cNvSpPr txBox="1"/>
          <p:nvPr/>
        </p:nvSpPr>
        <p:spPr>
          <a:xfrm>
            <a:off x="6755092" y="686749"/>
            <a:ext cx="2672822" cy="369332"/>
          </a:xfrm>
          <a:prstGeom prst="rect">
            <a:avLst/>
          </a:prstGeom>
          <a:noFill/>
        </p:spPr>
        <p:txBody>
          <a:bodyPr wrap="square" rtlCol="0">
            <a:spAutoFit/>
          </a:bodyPr>
          <a:lstStyle/>
          <a:p>
            <a:r>
              <a:rPr lang="en-US" b="1" dirty="0"/>
              <a:t>Coping Mechanisms</a:t>
            </a:r>
          </a:p>
        </p:txBody>
      </p:sp>
      <p:sp>
        <p:nvSpPr>
          <p:cNvPr id="28" name="TextBox 27">
            <a:extLst>
              <a:ext uri="{FF2B5EF4-FFF2-40B4-BE49-F238E27FC236}">
                <a16:creationId xmlns:a16="http://schemas.microsoft.com/office/drawing/2014/main" id="{09237332-88E7-E846-A161-12821770B4E9}"/>
              </a:ext>
            </a:extLst>
          </p:cNvPr>
          <p:cNvSpPr txBox="1"/>
          <p:nvPr/>
        </p:nvSpPr>
        <p:spPr>
          <a:xfrm>
            <a:off x="5909748" y="1341414"/>
            <a:ext cx="2181755" cy="369332"/>
          </a:xfrm>
          <a:prstGeom prst="rect">
            <a:avLst/>
          </a:prstGeom>
          <a:noFill/>
        </p:spPr>
        <p:txBody>
          <a:bodyPr wrap="square" rtlCol="0">
            <a:spAutoFit/>
          </a:bodyPr>
          <a:lstStyle/>
          <a:p>
            <a:r>
              <a:rPr lang="en-US" b="1" dirty="0"/>
              <a:t>Physical Activity*</a:t>
            </a:r>
          </a:p>
        </p:txBody>
      </p:sp>
      <p:sp>
        <p:nvSpPr>
          <p:cNvPr id="34" name="TextBox 33">
            <a:extLst>
              <a:ext uri="{FF2B5EF4-FFF2-40B4-BE49-F238E27FC236}">
                <a16:creationId xmlns:a16="http://schemas.microsoft.com/office/drawing/2014/main" id="{BA619631-54D6-6043-9A7C-4FA1CA1355C1}"/>
              </a:ext>
            </a:extLst>
          </p:cNvPr>
          <p:cNvSpPr txBox="1"/>
          <p:nvPr/>
        </p:nvSpPr>
        <p:spPr>
          <a:xfrm>
            <a:off x="8289471" y="1377790"/>
            <a:ext cx="1748043" cy="369332"/>
          </a:xfrm>
          <a:prstGeom prst="rect">
            <a:avLst/>
          </a:prstGeom>
          <a:noFill/>
        </p:spPr>
        <p:txBody>
          <a:bodyPr wrap="square" rtlCol="0">
            <a:spAutoFit/>
          </a:bodyPr>
          <a:lstStyle/>
          <a:p>
            <a:r>
              <a:rPr lang="en-US" dirty="0"/>
              <a:t>Family </a:t>
            </a:r>
          </a:p>
        </p:txBody>
      </p:sp>
      <p:sp>
        <p:nvSpPr>
          <p:cNvPr id="35" name="TextBox 34">
            <a:extLst>
              <a:ext uri="{FF2B5EF4-FFF2-40B4-BE49-F238E27FC236}">
                <a16:creationId xmlns:a16="http://schemas.microsoft.com/office/drawing/2014/main" id="{5738AF46-F133-7246-B96D-0C3384DC224D}"/>
              </a:ext>
            </a:extLst>
          </p:cNvPr>
          <p:cNvSpPr txBox="1"/>
          <p:nvPr/>
        </p:nvSpPr>
        <p:spPr>
          <a:xfrm>
            <a:off x="2713861" y="2345589"/>
            <a:ext cx="1849195" cy="369332"/>
          </a:xfrm>
          <a:prstGeom prst="rect">
            <a:avLst/>
          </a:prstGeom>
          <a:noFill/>
        </p:spPr>
        <p:txBody>
          <a:bodyPr wrap="square" rtlCol="0">
            <a:spAutoFit/>
          </a:bodyPr>
          <a:lstStyle/>
          <a:p>
            <a:r>
              <a:rPr lang="en-US" dirty="0"/>
              <a:t>manpower</a:t>
            </a:r>
          </a:p>
        </p:txBody>
      </p:sp>
      <p:sp>
        <p:nvSpPr>
          <p:cNvPr id="38" name="TextBox 37">
            <a:extLst>
              <a:ext uri="{FF2B5EF4-FFF2-40B4-BE49-F238E27FC236}">
                <a16:creationId xmlns:a16="http://schemas.microsoft.com/office/drawing/2014/main" id="{E9DFC7B4-BD0E-0C46-A2CA-9F8E98FF52D8}"/>
              </a:ext>
            </a:extLst>
          </p:cNvPr>
          <p:cNvSpPr txBox="1"/>
          <p:nvPr/>
        </p:nvSpPr>
        <p:spPr>
          <a:xfrm>
            <a:off x="954690" y="3211596"/>
            <a:ext cx="1849195" cy="369332"/>
          </a:xfrm>
          <a:prstGeom prst="rect">
            <a:avLst/>
          </a:prstGeom>
          <a:noFill/>
        </p:spPr>
        <p:txBody>
          <a:bodyPr wrap="square" rtlCol="0">
            <a:spAutoFit/>
          </a:bodyPr>
          <a:lstStyle/>
          <a:p>
            <a:r>
              <a:rPr lang="en-US" dirty="0"/>
              <a:t>Low pay </a:t>
            </a:r>
          </a:p>
        </p:txBody>
      </p:sp>
      <p:sp>
        <p:nvSpPr>
          <p:cNvPr id="39" name="TextBox 38">
            <a:extLst>
              <a:ext uri="{FF2B5EF4-FFF2-40B4-BE49-F238E27FC236}">
                <a16:creationId xmlns:a16="http://schemas.microsoft.com/office/drawing/2014/main" id="{C450C9DF-4794-954B-AE3D-1AC8F783D39C}"/>
              </a:ext>
            </a:extLst>
          </p:cNvPr>
          <p:cNvSpPr txBox="1"/>
          <p:nvPr/>
        </p:nvSpPr>
        <p:spPr>
          <a:xfrm>
            <a:off x="2713861" y="2939188"/>
            <a:ext cx="1849195" cy="646331"/>
          </a:xfrm>
          <a:prstGeom prst="rect">
            <a:avLst/>
          </a:prstGeom>
          <a:noFill/>
        </p:spPr>
        <p:txBody>
          <a:bodyPr wrap="square" rtlCol="0">
            <a:spAutoFit/>
          </a:bodyPr>
          <a:lstStyle/>
          <a:p>
            <a:r>
              <a:rPr lang="en-US" dirty="0"/>
              <a:t>Inadequate benefits</a:t>
            </a:r>
          </a:p>
        </p:txBody>
      </p:sp>
      <p:sp>
        <p:nvSpPr>
          <p:cNvPr id="44" name="TextBox 43">
            <a:extLst>
              <a:ext uri="{FF2B5EF4-FFF2-40B4-BE49-F238E27FC236}">
                <a16:creationId xmlns:a16="http://schemas.microsoft.com/office/drawing/2014/main" id="{B96C5952-BBE8-0642-9D81-5168B66B5430}"/>
              </a:ext>
            </a:extLst>
          </p:cNvPr>
          <p:cNvSpPr txBox="1"/>
          <p:nvPr/>
        </p:nvSpPr>
        <p:spPr>
          <a:xfrm>
            <a:off x="1042464" y="2645508"/>
            <a:ext cx="1181144" cy="369332"/>
          </a:xfrm>
          <a:prstGeom prst="rect">
            <a:avLst/>
          </a:prstGeom>
          <a:noFill/>
        </p:spPr>
        <p:txBody>
          <a:bodyPr wrap="square" rtlCol="0">
            <a:spAutoFit/>
          </a:bodyPr>
          <a:lstStyle/>
          <a:p>
            <a:r>
              <a:rPr lang="en-US" dirty="0"/>
              <a:t>shooting</a:t>
            </a:r>
          </a:p>
        </p:txBody>
      </p:sp>
      <p:sp>
        <p:nvSpPr>
          <p:cNvPr id="48" name="TextBox 47">
            <a:extLst>
              <a:ext uri="{FF2B5EF4-FFF2-40B4-BE49-F238E27FC236}">
                <a16:creationId xmlns:a16="http://schemas.microsoft.com/office/drawing/2014/main" id="{1FFE6CE8-F1BA-834B-B3AA-EDFB63E42C3A}"/>
              </a:ext>
            </a:extLst>
          </p:cNvPr>
          <p:cNvSpPr txBox="1"/>
          <p:nvPr/>
        </p:nvSpPr>
        <p:spPr>
          <a:xfrm>
            <a:off x="1035838" y="3790227"/>
            <a:ext cx="3451493" cy="369332"/>
          </a:xfrm>
          <a:prstGeom prst="rect">
            <a:avLst/>
          </a:prstGeom>
          <a:noFill/>
        </p:spPr>
        <p:txBody>
          <a:bodyPr wrap="square" rtlCol="0">
            <a:spAutoFit/>
          </a:bodyPr>
          <a:lstStyle/>
          <a:p>
            <a:r>
              <a:rPr lang="en-US" dirty="0"/>
              <a:t>Can’t turn off ‘cop mode’</a:t>
            </a:r>
          </a:p>
        </p:txBody>
      </p:sp>
      <p:sp>
        <p:nvSpPr>
          <p:cNvPr id="49" name="TextBox 48">
            <a:extLst>
              <a:ext uri="{FF2B5EF4-FFF2-40B4-BE49-F238E27FC236}">
                <a16:creationId xmlns:a16="http://schemas.microsoft.com/office/drawing/2014/main" id="{87E51C5D-E978-5445-B6A0-6B8BA0CA08AE}"/>
              </a:ext>
            </a:extLst>
          </p:cNvPr>
          <p:cNvSpPr txBox="1"/>
          <p:nvPr/>
        </p:nvSpPr>
        <p:spPr>
          <a:xfrm>
            <a:off x="9597275" y="1369492"/>
            <a:ext cx="1748043" cy="369332"/>
          </a:xfrm>
          <a:prstGeom prst="rect">
            <a:avLst/>
          </a:prstGeom>
          <a:noFill/>
        </p:spPr>
        <p:txBody>
          <a:bodyPr wrap="square" rtlCol="0">
            <a:spAutoFit/>
          </a:bodyPr>
          <a:lstStyle/>
          <a:p>
            <a:r>
              <a:rPr lang="en-US" dirty="0"/>
              <a:t>Games </a:t>
            </a:r>
          </a:p>
        </p:txBody>
      </p:sp>
      <p:sp>
        <p:nvSpPr>
          <p:cNvPr id="50" name="TextBox 49">
            <a:extLst>
              <a:ext uri="{FF2B5EF4-FFF2-40B4-BE49-F238E27FC236}">
                <a16:creationId xmlns:a16="http://schemas.microsoft.com/office/drawing/2014/main" id="{3AD36D14-5CE1-C244-9027-B1272D577A4C}"/>
              </a:ext>
            </a:extLst>
          </p:cNvPr>
          <p:cNvSpPr txBox="1"/>
          <p:nvPr/>
        </p:nvSpPr>
        <p:spPr>
          <a:xfrm>
            <a:off x="951172" y="4377719"/>
            <a:ext cx="3451493" cy="923330"/>
          </a:xfrm>
          <a:prstGeom prst="rect">
            <a:avLst/>
          </a:prstGeom>
          <a:noFill/>
        </p:spPr>
        <p:txBody>
          <a:bodyPr wrap="square" rtlCol="0">
            <a:spAutoFit/>
          </a:bodyPr>
          <a:lstStyle/>
          <a:p>
            <a:r>
              <a:rPr lang="en-US" dirty="0"/>
              <a:t>Dept policy prevents them from “actually catching bad guys”</a:t>
            </a:r>
          </a:p>
        </p:txBody>
      </p:sp>
    </p:spTree>
    <p:extLst>
      <p:ext uri="{BB962C8B-B14F-4D97-AF65-F5344CB8AC3E}">
        <p14:creationId xmlns:p14="http://schemas.microsoft.com/office/powerpoint/2010/main" val="238935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p:bldP spid="21" grpId="0"/>
      <p:bldP spid="27" grpId="0"/>
      <p:bldP spid="28" grpId="0"/>
      <p:bldP spid="34" grpId="0"/>
      <p:bldP spid="35" grpId="0"/>
      <p:bldP spid="38" grpId="0"/>
      <p:bldP spid="39" grpId="0"/>
      <p:bldP spid="44" grpId="0"/>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91880" y="930736"/>
            <a:ext cx="8951575" cy="5209521"/>
            <a:chOff x="1565754" y="564976"/>
            <a:chExt cx="8951575" cy="5209521"/>
          </a:xfrm>
        </p:grpSpPr>
        <p:graphicFrame>
          <p:nvGraphicFramePr>
            <p:cNvPr id="4" name="Chart 3"/>
            <p:cNvGraphicFramePr>
              <a:graphicFrameLocks/>
            </p:cNvGraphicFramePr>
            <p:nvPr>
              <p:extLst>
                <p:ext uri="{D42A27DB-BD31-4B8C-83A1-F6EECF244321}">
                  <p14:modId xmlns:p14="http://schemas.microsoft.com/office/powerpoint/2010/main" val="2800145506"/>
                </p:ext>
              </p:extLst>
            </p:nvPr>
          </p:nvGraphicFramePr>
          <p:xfrm>
            <a:off x="1565754" y="923924"/>
            <a:ext cx="8951575" cy="485057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341988" y="1211307"/>
              <a:ext cx="1691669" cy="3820438"/>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TextBox 5"/>
            <p:cNvSpPr txBox="1"/>
            <p:nvPr/>
          </p:nvSpPr>
          <p:spPr>
            <a:xfrm>
              <a:off x="2952205" y="739258"/>
              <a:ext cx="2573383" cy="369332"/>
            </a:xfrm>
            <a:prstGeom prst="rect">
              <a:avLst/>
            </a:prstGeom>
            <a:noFill/>
          </p:spPr>
          <p:txBody>
            <a:bodyPr wrap="square" rtlCol="0">
              <a:spAutoFit/>
            </a:bodyPr>
            <a:lstStyle/>
            <a:p>
              <a:pPr algn="ctr"/>
              <a:r>
                <a:rPr lang="en-US" dirty="0"/>
                <a:t>Code 46 -CIT</a:t>
              </a:r>
            </a:p>
          </p:txBody>
        </p:sp>
        <p:sp>
          <p:nvSpPr>
            <p:cNvPr id="7" name="TextBox 6"/>
            <p:cNvSpPr txBox="1"/>
            <p:nvPr/>
          </p:nvSpPr>
          <p:spPr>
            <a:xfrm>
              <a:off x="5901130" y="564976"/>
              <a:ext cx="2573383" cy="369332"/>
            </a:xfrm>
            <a:prstGeom prst="rect">
              <a:avLst/>
            </a:prstGeom>
            <a:noFill/>
          </p:spPr>
          <p:txBody>
            <a:bodyPr wrap="square" rtlCol="0">
              <a:spAutoFit/>
            </a:bodyPr>
            <a:lstStyle/>
            <a:p>
              <a:pPr algn="ctr"/>
              <a:r>
                <a:rPr lang="en-US" dirty="0"/>
                <a:t>Code 15 – Officer Assist</a:t>
              </a:r>
            </a:p>
          </p:txBody>
        </p:sp>
      </p:grpSp>
    </p:spTree>
    <p:extLst>
      <p:ext uri="{BB962C8B-B14F-4D97-AF65-F5344CB8AC3E}">
        <p14:creationId xmlns:p14="http://schemas.microsoft.com/office/powerpoint/2010/main" val="37021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B96F-4E52-DE46-B835-5CEBA9DCE002}"/>
              </a:ext>
            </a:extLst>
          </p:cNvPr>
          <p:cNvSpPr>
            <a:spLocks noGrp="1"/>
          </p:cNvSpPr>
          <p:nvPr>
            <p:ph type="title"/>
          </p:nvPr>
        </p:nvSpPr>
        <p:spPr>
          <a:xfrm>
            <a:off x="635458" y="4854344"/>
            <a:ext cx="9345155" cy="861802"/>
          </a:xfrm>
        </p:spPr>
        <p:txBody>
          <a:bodyPr vert="horz" lIns="91440" tIns="45720" rIns="91440" bIns="45720" rtlCol="0" anchor="b">
            <a:normAutofit/>
          </a:bodyPr>
          <a:lstStyle/>
          <a:p>
            <a:pPr>
              <a:lnSpc>
                <a:spcPct val="90000"/>
              </a:lnSpc>
            </a:pPr>
            <a:r>
              <a:rPr lang="en-US" sz="4100" dirty="0"/>
              <a:t>Shooting of 2 DPD Officers</a:t>
            </a:r>
          </a:p>
        </p:txBody>
      </p:sp>
      <p:pic>
        <p:nvPicPr>
          <p:cNvPr id="6" name="Content Placeholder 5">
            <a:extLst>
              <a:ext uri="{FF2B5EF4-FFF2-40B4-BE49-F238E27FC236}">
                <a16:creationId xmlns:a16="http://schemas.microsoft.com/office/drawing/2014/main" id="{FA076CDC-4C49-EF4E-AFE5-554A6A0CA37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285703" y="969951"/>
            <a:ext cx="3500562" cy="2957975"/>
          </a:xfrm>
          <a:prstGeom prst="rect">
            <a:avLst/>
          </a:prstGeom>
          <a:effectLst/>
        </p:spPr>
      </p:pic>
      <p:pic>
        <p:nvPicPr>
          <p:cNvPr id="8" name="Content Placeholder 7">
            <a:extLst>
              <a:ext uri="{FF2B5EF4-FFF2-40B4-BE49-F238E27FC236}">
                <a16:creationId xmlns:a16="http://schemas.microsoft.com/office/drawing/2014/main" id="{A980D47A-38AF-D24D-9420-DF7D04B54770}"/>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43855" y="636083"/>
            <a:ext cx="3942328" cy="3291844"/>
          </a:xfrm>
          <a:prstGeom prst="rect">
            <a:avLst/>
          </a:prstGeom>
          <a:effectLst/>
        </p:spPr>
      </p:pic>
    </p:spTree>
    <p:extLst>
      <p:ext uri="{BB962C8B-B14F-4D97-AF65-F5344CB8AC3E}">
        <p14:creationId xmlns:p14="http://schemas.microsoft.com/office/powerpoint/2010/main" val="397308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20235" y="973015"/>
            <a:ext cx="8321040" cy="5603966"/>
          </a:xfrm>
          <a:prstGeom prst="rect">
            <a:avLst/>
          </a:prstGeom>
        </p:spPr>
      </p:pic>
      <p:sp>
        <p:nvSpPr>
          <p:cNvPr id="2" name="TextBox 1">
            <a:extLst>
              <a:ext uri="{FF2B5EF4-FFF2-40B4-BE49-F238E27FC236}">
                <a16:creationId xmlns:a16="http://schemas.microsoft.com/office/drawing/2014/main" id="{E7871842-2E76-2B49-98B8-125C27F343F7}"/>
              </a:ext>
            </a:extLst>
          </p:cNvPr>
          <p:cNvSpPr txBox="1"/>
          <p:nvPr/>
        </p:nvSpPr>
        <p:spPr>
          <a:xfrm>
            <a:off x="643466" y="2759335"/>
            <a:ext cx="2286000" cy="1015663"/>
          </a:xfrm>
          <a:prstGeom prst="rect">
            <a:avLst/>
          </a:prstGeom>
          <a:noFill/>
        </p:spPr>
        <p:txBody>
          <a:bodyPr wrap="square" rtlCol="0">
            <a:spAutoFit/>
          </a:bodyPr>
          <a:lstStyle/>
          <a:p>
            <a:r>
              <a:rPr lang="en-US" sz="3000" dirty="0"/>
              <a:t>Officer Assist Call</a:t>
            </a:r>
          </a:p>
        </p:txBody>
      </p:sp>
    </p:spTree>
    <p:extLst>
      <p:ext uri="{BB962C8B-B14F-4D97-AF65-F5344CB8AC3E}">
        <p14:creationId xmlns:p14="http://schemas.microsoft.com/office/powerpoint/2010/main" val="2256844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A905D-8BA9-B04E-B13D-BDFCD8C8652B}"/>
              </a:ext>
            </a:extLst>
          </p:cNvPr>
          <p:cNvSpPr>
            <a:spLocks noGrp="1"/>
          </p:cNvSpPr>
          <p:nvPr>
            <p:ph type="title"/>
          </p:nvPr>
        </p:nvSpPr>
        <p:spPr/>
        <p:txBody>
          <a:bodyPr/>
          <a:lstStyle/>
          <a:p>
            <a:r>
              <a:rPr lang="en-US" dirty="0"/>
              <a:t>Summary and Conclusions</a:t>
            </a:r>
          </a:p>
        </p:txBody>
      </p:sp>
      <p:sp>
        <p:nvSpPr>
          <p:cNvPr id="3" name="Content Placeholder 2">
            <a:extLst>
              <a:ext uri="{FF2B5EF4-FFF2-40B4-BE49-F238E27FC236}">
                <a16:creationId xmlns:a16="http://schemas.microsoft.com/office/drawing/2014/main" id="{CF924106-A212-814B-8D43-1BC2D4EE928F}"/>
              </a:ext>
            </a:extLst>
          </p:cNvPr>
          <p:cNvSpPr>
            <a:spLocks noGrp="1"/>
          </p:cNvSpPr>
          <p:nvPr>
            <p:ph idx="1"/>
          </p:nvPr>
        </p:nvSpPr>
        <p:spPr/>
        <p:txBody>
          <a:bodyPr/>
          <a:lstStyle/>
          <a:p>
            <a:r>
              <a:rPr lang="en-US" dirty="0"/>
              <a:t>LEOs were highly receptive to </a:t>
            </a:r>
            <a:r>
              <a:rPr lang="en-US" dirty="0" err="1"/>
              <a:t>FitBit</a:t>
            </a:r>
            <a:r>
              <a:rPr lang="en-US" dirty="0"/>
              <a:t> methodology and eager to participate in a cohort study. LEO buy in was high</a:t>
            </a:r>
          </a:p>
          <a:p>
            <a:r>
              <a:rPr lang="en-US" dirty="0"/>
              <a:t>Heart Rate data were noisy and inconsistent</a:t>
            </a:r>
          </a:p>
          <a:p>
            <a:pPr lvl="1"/>
            <a:r>
              <a:rPr lang="en-US" dirty="0"/>
              <a:t>Tremendous between-officer variation in responses to occupational stimuli</a:t>
            </a:r>
          </a:p>
          <a:p>
            <a:r>
              <a:rPr lang="en-US" dirty="0"/>
              <a:t>Problems with activity records make it challenging to study responses to stress</a:t>
            </a:r>
          </a:p>
        </p:txBody>
      </p:sp>
    </p:spTree>
    <p:extLst>
      <p:ext uri="{BB962C8B-B14F-4D97-AF65-F5344CB8AC3E}">
        <p14:creationId xmlns:p14="http://schemas.microsoft.com/office/powerpoint/2010/main" val="26191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2237-DA2F-5243-BB25-E899DA14FB90}"/>
              </a:ext>
            </a:extLst>
          </p:cNvPr>
          <p:cNvSpPr>
            <a:spLocks noGrp="1"/>
          </p:cNvSpPr>
          <p:nvPr>
            <p:ph type="title"/>
          </p:nvPr>
        </p:nvSpPr>
        <p:spPr>
          <a:xfrm>
            <a:off x="650669" y="629266"/>
            <a:ext cx="3330328" cy="1641986"/>
          </a:xfrm>
        </p:spPr>
        <p:txBody>
          <a:bodyPr>
            <a:normAutofit/>
          </a:bodyPr>
          <a:lstStyle/>
          <a:p>
            <a:r>
              <a:rPr lang="en-US" sz="2300" dirty="0"/>
              <a:t>Acknowledgements</a:t>
            </a:r>
          </a:p>
        </p:txBody>
      </p:sp>
      <p:sp>
        <p:nvSpPr>
          <p:cNvPr id="3" name="Content Placeholder 2">
            <a:extLst>
              <a:ext uri="{FF2B5EF4-FFF2-40B4-BE49-F238E27FC236}">
                <a16:creationId xmlns:a16="http://schemas.microsoft.com/office/drawing/2014/main" id="{BFFDC3F2-911E-2340-A982-AB71253A75CB}"/>
              </a:ext>
            </a:extLst>
          </p:cNvPr>
          <p:cNvSpPr>
            <a:spLocks noGrp="1"/>
          </p:cNvSpPr>
          <p:nvPr>
            <p:ph idx="1"/>
          </p:nvPr>
        </p:nvSpPr>
        <p:spPr>
          <a:xfrm>
            <a:off x="650669" y="1491916"/>
            <a:ext cx="3330328" cy="4756483"/>
          </a:xfrm>
        </p:spPr>
        <p:txBody>
          <a:bodyPr>
            <a:normAutofit lnSpcReduction="10000"/>
          </a:bodyPr>
          <a:lstStyle/>
          <a:p>
            <a:r>
              <a:rPr lang="en-US" dirty="0"/>
              <a:t>Funding for this research was supported by Grant No. 5T42OH008421 09 from the National Institute for Occupational Safety and Health (NIOSH) / Centers for Disease Control and Prevention (CDC) to the Southwest Center for Occupational and Environmental Health (SWCOEH), a NIOSH Education and Research Center.</a:t>
            </a:r>
          </a:p>
          <a:p>
            <a:endParaRPr lang="en-US" dirty="0"/>
          </a:p>
          <a:p>
            <a:endParaRPr lang="en-US" dirty="0"/>
          </a:p>
        </p:txBody>
      </p:sp>
      <p:pic>
        <p:nvPicPr>
          <p:cNvPr id="34" name="Picture 3">
            <a:extLst>
              <a:ext uri="{FF2B5EF4-FFF2-40B4-BE49-F238E27FC236}">
                <a16:creationId xmlns:a16="http://schemas.microsoft.com/office/drawing/2014/main" id="{8ABEA8B1-9453-0141-AD6C-632B8743CC60}"/>
              </a:ext>
            </a:extLst>
          </p:cNvPr>
          <p:cNvPicPr>
            <a:picLocks noChangeAspect="1"/>
          </p:cNvPicPr>
          <p:nvPr/>
        </p:nvPicPr>
        <p:blipFill rotWithShape="1">
          <a:blip r:embed="rId3"/>
          <a:srcRect l="7012" r="18300" b="-1"/>
          <a:stretch/>
        </p:blipFill>
        <p:spPr>
          <a:xfrm>
            <a:off x="4634680" y="10"/>
            <a:ext cx="7560130" cy="6857990"/>
          </a:xfrm>
          <a:prstGeom prst="rect">
            <a:avLst/>
          </a:prstGeom>
        </p:spPr>
      </p:pic>
    </p:spTree>
    <p:extLst>
      <p:ext uri="{BB962C8B-B14F-4D97-AF65-F5344CB8AC3E}">
        <p14:creationId xmlns:p14="http://schemas.microsoft.com/office/powerpoint/2010/main" val="93390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2D021A-A545-D747-B607-F1F58BDE6B09}"/>
              </a:ext>
            </a:extLst>
          </p:cNvPr>
          <p:cNvSpPr>
            <a:spLocks noGrp="1"/>
          </p:cNvSpPr>
          <p:nvPr>
            <p:ph type="title"/>
          </p:nvPr>
        </p:nvSpPr>
        <p:spPr>
          <a:xfrm>
            <a:off x="917889" y="1371600"/>
            <a:ext cx="8825657" cy="1915647"/>
          </a:xfrm>
        </p:spPr>
        <p:txBody>
          <a:bodyPr/>
          <a:lstStyle/>
          <a:p>
            <a:r>
              <a:rPr lang="en-US" dirty="0"/>
              <a:t>Thank you!</a:t>
            </a:r>
          </a:p>
        </p:txBody>
      </p:sp>
      <p:sp>
        <p:nvSpPr>
          <p:cNvPr id="5" name="Text Placeholder 4">
            <a:extLst>
              <a:ext uri="{FF2B5EF4-FFF2-40B4-BE49-F238E27FC236}">
                <a16:creationId xmlns:a16="http://schemas.microsoft.com/office/drawing/2014/main" id="{E9B80B3B-4ADD-BD45-9A7C-82BBDC4C4F62}"/>
              </a:ext>
            </a:extLst>
          </p:cNvPr>
          <p:cNvSpPr>
            <a:spLocks noGrp="1"/>
          </p:cNvSpPr>
          <p:nvPr>
            <p:ph type="body" idx="1"/>
          </p:nvPr>
        </p:nvSpPr>
        <p:spPr>
          <a:xfrm>
            <a:off x="4338422" y="2111980"/>
            <a:ext cx="8825658" cy="2350534"/>
          </a:xfrm>
        </p:spPr>
        <p:txBody>
          <a:bodyPr>
            <a:normAutofit fontScale="92500" lnSpcReduction="10000"/>
          </a:bodyPr>
          <a:lstStyle/>
          <a:p>
            <a:r>
              <a:rPr lang="en-US" dirty="0">
                <a:solidFill>
                  <a:schemeClr val="tx1">
                    <a:lumMod val="75000"/>
                  </a:schemeClr>
                </a:solidFill>
              </a:rPr>
              <a:t>Jennifer M. </a:t>
            </a:r>
            <a:r>
              <a:rPr lang="en-US" dirty="0" err="1">
                <a:solidFill>
                  <a:schemeClr val="tx1">
                    <a:lumMod val="75000"/>
                  </a:schemeClr>
                </a:solidFill>
              </a:rPr>
              <a:t>Reingle</a:t>
            </a:r>
            <a:r>
              <a:rPr lang="en-US" dirty="0">
                <a:solidFill>
                  <a:schemeClr val="tx1">
                    <a:lumMod val="75000"/>
                  </a:schemeClr>
                </a:solidFill>
              </a:rPr>
              <a:t> Gonzalez, PhD</a:t>
            </a:r>
          </a:p>
          <a:p>
            <a:r>
              <a:rPr lang="en-US" dirty="0">
                <a:solidFill>
                  <a:schemeClr val="tx1">
                    <a:lumMod val="75000"/>
                  </a:schemeClr>
                </a:solidFill>
              </a:rPr>
              <a:t>Associate Professor and Assistant regional dean</a:t>
            </a:r>
          </a:p>
          <a:p>
            <a:r>
              <a:rPr lang="en-US" dirty="0">
                <a:solidFill>
                  <a:schemeClr val="tx1">
                    <a:lumMod val="75000"/>
                  </a:schemeClr>
                </a:solidFill>
              </a:rPr>
              <a:t>University of Texas School of Public Health</a:t>
            </a:r>
          </a:p>
          <a:p>
            <a:r>
              <a:rPr lang="en-US" dirty="0">
                <a:solidFill>
                  <a:schemeClr val="tx1">
                    <a:lumMod val="75000"/>
                  </a:schemeClr>
                </a:solidFill>
              </a:rPr>
              <a:t>Dallas, Texas</a:t>
            </a:r>
          </a:p>
          <a:p>
            <a:endParaRPr lang="en-US" dirty="0">
              <a:solidFill>
                <a:schemeClr val="tx1">
                  <a:lumMod val="75000"/>
                </a:schemeClr>
              </a:solidFill>
            </a:endParaRPr>
          </a:p>
          <a:p>
            <a:r>
              <a:rPr lang="en-US" dirty="0" err="1">
                <a:solidFill>
                  <a:schemeClr val="tx1">
                    <a:lumMod val="75000"/>
                  </a:schemeClr>
                </a:solidFill>
              </a:rPr>
              <a:t>Jennifer.m.reingle@uth.tmc.edu</a:t>
            </a:r>
            <a:endParaRPr lang="en-US" dirty="0">
              <a:solidFill>
                <a:schemeClr val="tx1">
                  <a:lumMod val="75000"/>
                </a:schemeClr>
              </a:solidFill>
            </a:endParaRPr>
          </a:p>
        </p:txBody>
      </p:sp>
    </p:spTree>
    <p:extLst>
      <p:ext uri="{BB962C8B-B14F-4D97-AF65-F5344CB8AC3E}">
        <p14:creationId xmlns:p14="http://schemas.microsoft.com/office/powerpoint/2010/main" val="1646751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9F52-E62B-394D-AFF4-C7BBF11C45B7}"/>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6E3ECA2C-AE48-5640-A63C-D45C09F1914F}"/>
              </a:ext>
            </a:extLst>
          </p:cNvPr>
          <p:cNvSpPr>
            <a:spLocks noGrp="1"/>
          </p:cNvSpPr>
          <p:nvPr>
            <p:ph idx="1"/>
          </p:nvPr>
        </p:nvSpPr>
        <p:spPr/>
        <p:txBody>
          <a:bodyPr/>
          <a:lstStyle/>
          <a:p>
            <a:r>
              <a:rPr lang="en-US" dirty="0"/>
              <a:t>Background &amp; Significance </a:t>
            </a:r>
          </a:p>
          <a:p>
            <a:r>
              <a:rPr lang="en-US" dirty="0"/>
              <a:t>Aims</a:t>
            </a:r>
          </a:p>
          <a:p>
            <a:r>
              <a:rPr lang="en-US" dirty="0"/>
              <a:t>Methods and Data Collection</a:t>
            </a:r>
          </a:p>
          <a:p>
            <a:r>
              <a:rPr lang="en-US" dirty="0"/>
              <a:t>Findings</a:t>
            </a:r>
          </a:p>
          <a:p>
            <a:r>
              <a:rPr lang="en-US" dirty="0"/>
              <a:t>Summary </a:t>
            </a:r>
          </a:p>
          <a:p>
            <a:endParaRPr lang="en-US" dirty="0"/>
          </a:p>
        </p:txBody>
      </p:sp>
    </p:spTree>
    <p:extLst>
      <p:ext uri="{BB962C8B-B14F-4D97-AF65-F5344CB8AC3E}">
        <p14:creationId xmlns:p14="http://schemas.microsoft.com/office/powerpoint/2010/main" val="293510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5AFA-403A-8448-9BE3-C71B44EB558B}"/>
              </a:ext>
            </a:extLst>
          </p:cNvPr>
          <p:cNvSpPr>
            <a:spLocks noGrp="1"/>
          </p:cNvSpPr>
          <p:nvPr>
            <p:ph type="title"/>
          </p:nvPr>
        </p:nvSpPr>
        <p:spPr/>
        <p:txBody>
          <a:bodyPr>
            <a:normAutofit/>
          </a:bodyPr>
          <a:lstStyle/>
          <a:p>
            <a:r>
              <a:rPr lang="en-US" dirty="0"/>
              <a:t>Background &amp; Significance</a:t>
            </a:r>
          </a:p>
        </p:txBody>
      </p:sp>
      <p:sp>
        <p:nvSpPr>
          <p:cNvPr id="3" name="Content Placeholder 2">
            <a:extLst>
              <a:ext uri="{FF2B5EF4-FFF2-40B4-BE49-F238E27FC236}">
                <a16:creationId xmlns:a16="http://schemas.microsoft.com/office/drawing/2014/main" id="{54E7B37D-829D-0F44-9D69-EFFCC9119484}"/>
              </a:ext>
            </a:extLst>
          </p:cNvPr>
          <p:cNvSpPr>
            <a:spLocks noGrp="1"/>
          </p:cNvSpPr>
          <p:nvPr>
            <p:ph sz="half" idx="1"/>
          </p:nvPr>
        </p:nvSpPr>
        <p:spPr/>
        <p:txBody>
          <a:bodyPr>
            <a:normAutofit lnSpcReduction="10000"/>
          </a:bodyPr>
          <a:lstStyle/>
          <a:p>
            <a:r>
              <a:rPr lang="en-US" dirty="0"/>
              <a:t>Law enforcement officers experience premature mortality, disproportionate injury, cancer, cardiovascular disease, and suicide</a:t>
            </a:r>
          </a:p>
          <a:p>
            <a:r>
              <a:rPr lang="en-US" dirty="0"/>
              <a:t>Repeated exposure to stressful and traumatic stimuli is a possible mechanism </a:t>
            </a:r>
          </a:p>
          <a:p>
            <a:endParaRPr lang="en-US" dirty="0"/>
          </a:p>
          <a:p>
            <a:r>
              <a:rPr lang="en-US" dirty="0"/>
              <a:t>Acute and chronic stress may also drive high rates of divorce and family conflict, emotional dissonance and exhaustion; detachment, and cynicism</a:t>
            </a:r>
            <a:endParaRPr lang="en-US" dirty="0">
              <a:solidFill>
                <a:schemeClr val="bg1"/>
              </a:solidFill>
            </a:endParaRPr>
          </a:p>
        </p:txBody>
      </p:sp>
      <p:sp>
        <p:nvSpPr>
          <p:cNvPr id="4" name="Content Placeholder 3">
            <a:extLst>
              <a:ext uri="{FF2B5EF4-FFF2-40B4-BE49-F238E27FC236}">
                <a16:creationId xmlns:a16="http://schemas.microsoft.com/office/drawing/2014/main" id="{FD60DDA7-C0DB-BF47-96C3-2B9B93882A05}"/>
              </a:ext>
            </a:extLst>
          </p:cNvPr>
          <p:cNvSpPr>
            <a:spLocks noGrp="1"/>
          </p:cNvSpPr>
          <p:nvPr>
            <p:ph sz="half" idx="2"/>
          </p:nvPr>
        </p:nvSpPr>
        <p:spPr>
          <a:xfrm>
            <a:off x="5654493" y="2056092"/>
            <a:ext cx="5910974" cy="4200245"/>
          </a:xfrm>
        </p:spPr>
        <p:txBody>
          <a:bodyPr>
            <a:normAutofit lnSpcReduction="10000"/>
          </a:bodyPr>
          <a:lstStyle/>
          <a:p>
            <a:r>
              <a:rPr lang="en-US" dirty="0"/>
              <a:t>These adverse effects of stress have costly ramifications in terms of: </a:t>
            </a:r>
          </a:p>
          <a:p>
            <a:pPr lvl="1"/>
            <a:r>
              <a:rPr lang="en-US" dirty="0"/>
              <a:t>injury and workers compensation claims</a:t>
            </a:r>
          </a:p>
          <a:p>
            <a:pPr lvl="1"/>
            <a:r>
              <a:rPr lang="en-US" dirty="0"/>
              <a:t>compromised immune systems and increased illness and associated sick days </a:t>
            </a:r>
          </a:p>
          <a:p>
            <a:pPr lvl="1"/>
            <a:r>
              <a:rPr lang="en-US" dirty="0"/>
              <a:t>long- and short-term disability</a:t>
            </a:r>
          </a:p>
          <a:p>
            <a:pPr lvl="1"/>
            <a:r>
              <a:rPr lang="en-US" dirty="0"/>
              <a:t> early retirement and attrition</a:t>
            </a:r>
          </a:p>
          <a:p>
            <a:pPr lvl="1"/>
            <a:r>
              <a:rPr lang="en-US" dirty="0"/>
              <a:t>lost productivity and burnout </a:t>
            </a:r>
          </a:p>
        </p:txBody>
      </p:sp>
    </p:spTree>
    <p:extLst>
      <p:ext uri="{BB962C8B-B14F-4D97-AF65-F5344CB8AC3E}">
        <p14:creationId xmlns:p14="http://schemas.microsoft.com/office/powerpoint/2010/main" val="187185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3B08-CA9E-424A-BBE5-4ACB2E1ECE77}"/>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3618668C-2450-7046-B0C3-7EF833B6354F}"/>
              </a:ext>
            </a:extLst>
          </p:cNvPr>
          <p:cNvSpPr>
            <a:spLocks noGrp="1"/>
          </p:cNvSpPr>
          <p:nvPr>
            <p:ph idx="1"/>
          </p:nvPr>
        </p:nvSpPr>
        <p:spPr/>
        <p:txBody>
          <a:bodyPr/>
          <a:lstStyle/>
          <a:p>
            <a:r>
              <a:rPr lang="en-US" b="1" dirty="0"/>
              <a:t> </a:t>
            </a:r>
          </a:p>
        </p:txBody>
      </p:sp>
      <p:pic>
        <p:nvPicPr>
          <p:cNvPr id="4" name="Picture 3" descr="Macintosh HD:Users:JREIN1:Desktop:Screen Shot 2017-11-08 at 12.43.43 PM.png">
            <a:extLst>
              <a:ext uri="{FF2B5EF4-FFF2-40B4-BE49-F238E27FC236}">
                <a16:creationId xmlns:a16="http://schemas.microsoft.com/office/drawing/2014/main" id="{922D4E99-57A5-EB41-8E1C-0D7D51A40A9A}"/>
              </a:ext>
            </a:extLst>
          </p:cNvPr>
          <p:cNvPicPr/>
          <p:nvPr/>
        </p:nvPicPr>
        <p:blipFill rotWithShape="1">
          <a:blip r:embed="rId3">
            <a:extLst>
              <a:ext uri="{28A0092B-C50C-407E-A947-70E740481C1C}">
                <a14:useLocalDpi xmlns:a14="http://schemas.microsoft.com/office/drawing/2010/main" val="0"/>
              </a:ext>
            </a:extLst>
          </a:blip>
          <a:srcRect t="13272"/>
          <a:stretch/>
        </p:blipFill>
        <p:spPr bwMode="auto">
          <a:xfrm>
            <a:off x="0" y="0"/>
            <a:ext cx="12361333" cy="6858000"/>
          </a:xfrm>
          <a:prstGeom prst="rect">
            <a:avLst/>
          </a:prstGeom>
          <a:noFill/>
          <a:ln>
            <a:noFill/>
          </a:ln>
        </p:spPr>
      </p:pic>
    </p:spTree>
    <p:extLst>
      <p:ext uri="{BB962C8B-B14F-4D97-AF65-F5344CB8AC3E}">
        <p14:creationId xmlns:p14="http://schemas.microsoft.com/office/powerpoint/2010/main" val="418832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AA986-BA4B-094C-BC16-ECB7A692C370}"/>
              </a:ext>
            </a:extLst>
          </p:cNvPr>
          <p:cNvSpPr>
            <a:spLocks noGrp="1"/>
          </p:cNvSpPr>
          <p:nvPr>
            <p:ph type="title"/>
          </p:nvPr>
        </p:nvSpPr>
        <p:spPr>
          <a:xfrm>
            <a:off x="2133600" y="452718"/>
            <a:ext cx="7917234" cy="1400530"/>
          </a:xfrm>
        </p:spPr>
        <p:txBody>
          <a:bodyPr/>
          <a:lstStyle/>
          <a:p>
            <a:r>
              <a:rPr lang="en-US" dirty="0"/>
              <a:t>Aims</a:t>
            </a:r>
          </a:p>
        </p:txBody>
      </p:sp>
      <p:sp>
        <p:nvSpPr>
          <p:cNvPr id="3" name="Content Placeholder 2">
            <a:extLst>
              <a:ext uri="{FF2B5EF4-FFF2-40B4-BE49-F238E27FC236}">
                <a16:creationId xmlns:a16="http://schemas.microsoft.com/office/drawing/2014/main" id="{4FEAA30C-898B-7643-8918-E439A90182F2}"/>
              </a:ext>
            </a:extLst>
          </p:cNvPr>
          <p:cNvSpPr>
            <a:spLocks noGrp="1"/>
          </p:cNvSpPr>
          <p:nvPr>
            <p:ph idx="1"/>
          </p:nvPr>
        </p:nvSpPr>
        <p:spPr/>
        <p:txBody>
          <a:bodyPr>
            <a:normAutofit/>
          </a:bodyPr>
          <a:lstStyle/>
          <a:p>
            <a:pPr marL="0" indent="0">
              <a:buNone/>
            </a:pPr>
            <a:r>
              <a:rPr lang="en-US" b="1" dirty="0"/>
              <a:t>The Problem: We don’t know what about the officer day to day is stressful</a:t>
            </a:r>
          </a:p>
          <a:p>
            <a:endParaRPr lang="en-US" dirty="0"/>
          </a:p>
          <a:p>
            <a:r>
              <a:rPr lang="en-US" dirty="0"/>
              <a:t>Identify the factors that influence uptake of the </a:t>
            </a:r>
            <a:r>
              <a:rPr lang="en-US" dirty="0" err="1"/>
              <a:t>FitBit</a:t>
            </a:r>
            <a:r>
              <a:rPr lang="en-US" dirty="0"/>
              <a:t> data collection methodology, including LEO buy-in, attitudes and challenges associated with use</a:t>
            </a:r>
          </a:p>
          <a:p>
            <a:endParaRPr lang="en-US" dirty="0"/>
          </a:p>
          <a:p>
            <a:r>
              <a:rPr lang="en-US" dirty="0"/>
              <a:t>Goal: To identify the micro-stressors associated with the law enforcement occupation</a:t>
            </a:r>
          </a:p>
          <a:p>
            <a:endParaRPr lang="en-US" dirty="0"/>
          </a:p>
        </p:txBody>
      </p:sp>
    </p:spTree>
    <p:extLst>
      <p:ext uri="{BB962C8B-B14F-4D97-AF65-F5344CB8AC3E}">
        <p14:creationId xmlns:p14="http://schemas.microsoft.com/office/powerpoint/2010/main" val="79926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891F-A815-F849-970A-AA49C73FC33E}"/>
              </a:ext>
            </a:extLst>
          </p:cNvPr>
          <p:cNvSpPr>
            <a:spLocks noGrp="1"/>
          </p:cNvSpPr>
          <p:nvPr>
            <p:ph type="title"/>
          </p:nvPr>
        </p:nvSpPr>
        <p:spPr/>
        <p:txBody>
          <a:bodyPr/>
          <a:lstStyle/>
          <a:p>
            <a:r>
              <a:rPr lang="en-US" sz="3200" b="1" dirty="0"/>
              <a:t>Data Collection Methods</a:t>
            </a:r>
            <a:br>
              <a:rPr lang="en-US" sz="3200" b="1" dirty="0"/>
            </a:br>
            <a:endParaRPr lang="en-US" sz="3200" dirty="0"/>
          </a:p>
        </p:txBody>
      </p:sp>
      <p:sp>
        <p:nvSpPr>
          <p:cNvPr id="3" name="Content Placeholder 2">
            <a:extLst>
              <a:ext uri="{FF2B5EF4-FFF2-40B4-BE49-F238E27FC236}">
                <a16:creationId xmlns:a16="http://schemas.microsoft.com/office/drawing/2014/main" id="{2CF1A687-AF2B-FD42-99AF-087FD9838E78}"/>
              </a:ext>
            </a:extLst>
          </p:cNvPr>
          <p:cNvSpPr>
            <a:spLocks noGrp="1"/>
          </p:cNvSpPr>
          <p:nvPr>
            <p:ph type="body" idx="1"/>
          </p:nvPr>
        </p:nvSpPr>
        <p:spPr/>
        <p:txBody>
          <a:bodyPr>
            <a:normAutofit/>
          </a:bodyPr>
          <a:lstStyle/>
          <a:p>
            <a:pPr marL="0" indent="0">
              <a:buNone/>
            </a:pPr>
            <a:r>
              <a:rPr lang="en-US" dirty="0" err="1"/>
              <a:t>FitBit</a:t>
            </a:r>
            <a:r>
              <a:rPr lang="en-US" dirty="0"/>
              <a:t> Charge 2</a:t>
            </a:r>
          </a:p>
        </p:txBody>
      </p:sp>
      <p:sp>
        <p:nvSpPr>
          <p:cNvPr id="14" name="Text Placeholder 13">
            <a:extLst>
              <a:ext uri="{FF2B5EF4-FFF2-40B4-BE49-F238E27FC236}">
                <a16:creationId xmlns:a16="http://schemas.microsoft.com/office/drawing/2014/main" id="{468F1EEE-C2F6-3147-AF96-574D6B050D48}"/>
              </a:ext>
            </a:extLst>
          </p:cNvPr>
          <p:cNvSpPr>
            <a:spLocks noGrp="1"/>
          </p:cNvSpPr>
          <p:nvPr>
            <p:ph type="body" sz="half" idx="15"/>
          </p:nvPr>
        </p:nvSpPr>
        <p:spPr>
          <a:xfrm>
            <a:off x="3873106" y="2642287"/>
            <a:ext cx="2946794" cy="3589338"/>
          </a:xfrm>
        </p:spPr>
        <p:txBody>
          <a:bodyPr>
            <a:normAutofit/>
          </a:bodyPr>
          <a:lstStyle/>
          <a:p>
            <a:r>
              <a:rPr lang="en-US" b="1" dirty="0"/>
              <a:t>Surveys</a:t>
            </a:r>
          </a:p>
          <a:p>
            <a:r>
              <a:rPr lang="en-US" dirty="0"/>
              <a:t>5 weekly surveys over a 1-month period</a:t>
            </a:r>
          </a:p>
          <a:p>
            <a:r>
              <a:rPr lang="en-US" dirty="0" err="1"/>
              <a:t>ClinCard</a:t>
            </a:r>
            <a:r>
              <a:rPr lang="en-US" dirty="0"/>
              <a:t> Incentives</a:t>
            </a:r>
          </a:p>
          <a:p>
            <a:endParaRPr lang="en-US" dirty="0"/>
          </a:p>
          <a:p>
            <a:endParaRPr lang="en-US" dirty="0"/>
          </a:p>
          <a:p>
            <a:r>
              <a:rPr lang="en-US" b="1" dirty="0"/>
              <a:t>Logs</a:t>
            </a:r>
          </a:p>
          <a:p>
            <a:r>
              <a:rPr lang="en-US" dirty="0"/>
              <a:t>Activity Log</a:t>
            </a:r>
          </a:p>
          <a:p>
            <a:r>
              <a:rPr lang="en-US" dirty="0"/>
              <a:t>Stress Log</a:t>
            </a:r>
          </a:p>
          <a:p>
            <a:endParaRPr lang="en-US" dirty="0"/>
          </a:p>
          <a:p>
            <a:endParaRPr lang="en-US" dirty="0"/>
          </a:p>
        </p:txBody>
      </p:sp>
      <p:sp>
        <p:nvSpPr>
          <p:cNvPr id="11" name="Text Placeholder 10">
            <a:extLst>
              <a:ext uri="{FF2B5EF4-FFF2-40B4-BE49-F238E27FC236}">
                <a16:creationId xmlns:a16="http://schemas.microsoft.com/office/drawing/2014/main" id="{F1D1A87C-68EA-7D4F-97B5-9A9345AD1C79}"/>
              </a:ext>
            </a:extLst>
          </p:cNvPr>
          <p:cNvSpPr>
            <a:spLocks noGrp="1"/>
          </p:cNvSpPr>
          <p:nvPr>
            <p:ph type="body" sz="quarter" idx="3"/>
          </p:nvPr>
        </p:nvSpPr>
        <p:spPr>
          <a:xfrm>
            <a:off x="3883659" y="1956487"/>
            <a:ext cx="2936241" cy="576262"/>
          </a:xfrm>
        </p:spPr>
        <p:txBody>
          <a:bodyPr/>
          <a:lstStyle/>
          <a:p>
            <a:r>
              <a:rPr lang="en-US" dirty="0"/>
              <a:t>Self-Report</a:t>
            </a:r>
          </a:p>
        </p:txBody>
      </p:sp>
      <p:sp>
        <p:nvSpPr>
          <p:cNvPr id="15" name="Text Placeholder 14">
            <a:extLst>
              <a:ext uri="{FF2B5EF4-FFF2-40B4-BE49-F238E27FC236}">
                <a16:creationId xmlns:a16="http://schemas.microsoft.com/office/drawing/2014/main" id="{AFCD428A-F4D7-324C-B32E-1F2724B08ACF}"/>
              </a:ext>
            </a:extLst>
          </p:cNvPr>
          <p:cNvSpPr>
            <a:spLocks noGrp="1"/>
          </p:cNvSpPr>
          <p:nvPr>
            <p:ph type="body" sz="half" idx="16"/>
          </p:nvPr>
        </p:nvSpPr>
        <p:spPr/>
        <p:txBody>
          <a:bodyPr/>
          <a:lstStyle/>
          <a:p>
            <a:r>
              <a:rPr lang="en-US" dirty="0"/>
              <a:t>N=8 participated in a post-study focus group to discuss feasibility and stress</a:t>
            </a:r>
          </a:p>
          <a:p>
            <a:endParaRPr lang="en-US" dirty="0"/>
          </a:p>
          <a:p>
            <a:r>
              <a:rPr lang="en-US" dirty="0"/>
              <a:t> </a:t>
            </a:r>
          </a:p>
        </p:txBody>
      </p:sp>
      <p:sp>
        <p:nvSpPr>
          <p:cNvPr id="12" name="Text Placeholder 11">
            <a:extLst>
              <a:ext uri="{FF2B5EF4-FFF2-40B4-BE49-F238E27FC236}">
                <a16:creationId xmlns:a16="http://schemas.microsoft.com/office/drawing/2014/main" id="{B6311008-E733-5D4E-BD99-8867D1CC333E}"/>
              </a:ext>
            </a:extLst>
          </p:cNvPr>
          <p:cNvSpPr>
            <a:spLocks noGrp="1"/>
          </p:cNvSpPr>
          <p:nvPr>
            <p:ph type="body" sz="quarter" idx="13"/>
          </p:nvPr>
        </p:nvSpPr>
        <p:spPr/>
        <p:txBody>
          <a:bodyPr/>
          <a:lstStyle/>
          <a:p>
            <a:r>
              <a:rPr lang="en-US" dirty="0"/>
              <a:t>Focus Groups</a:t>
            </a:r>
          </a:p>
        </p:txBody>
      </p:sp>
      <p:pic>
        <p:nvPicPr>
          <p:cNvPr id="17" name="Picture 16">
            <a:extLst>
              <a:ext uri="{FF2B5EF4-FFF2-40B4-BE49-F238E27FC236}">
                <a16:creationId xmlns:a16="http://schemas.microsoft.com/office/drawing/2014/main" id="{87E3A155-80D0-0145-BEDB-44671F67602E}"/>
              </a:ext>
            </a:extLst>
          </p:cNvPr>
          <p:cNvPicPr>
            <a:picLocks noChangeAspect="1"/>
          </p:cNvPicPr>
          <p:nvPr/>
        </p:nvPicPr>
        <p:blipFill>
          <a:blip r:embed="rId3"/>
          <a:stretch>
            <a:fillRect/>
          </a:stretch>
        </p:blipFill>
        <p:spPr>
          <a:xfrm>
            <a:off x="-1100198" y="2269331"/>
            <a:ext cx="5552170" cy="4729626"/>
          </a:xfrm>
          <a:prstGeom prst="rect">
            <a:avLst/>
          </a:prstGeom>
        </p:spPr>
      </p:pic>
      <p:sp>
        <p:nvSpPr>
          <p:cNvPr id="18" name="TextBox 17">
            <a:extLst>
              <a:ext uri="{FF2B5EF4-FFF2-40B4-BE49-F238E27FC236}">
                <a16:creationId xmlns:a16="http://schemas.microsoft.com/office/drawing/2014/main" id="{122F90D7-275C-1E40-B5E1-CA4861E7120E}"/>
              </a:ext>
            </a:extLst>
          </p:cNvPr>
          <p:cNvSpPr txBox="1"/>
          <p:nvPr/>
        </p:nvSpPr>
        <p:spPr>
          <a:xfrm>
            <a:off x="2758639" y="5898138"/>
            <a:ext cx="3386666" cy="646331"/>
          </a:xfrm>
          <a:prstGeom prst="rect">
            <a:avLst/>
          </a:prstGeom>
          <a:noFill/>
        </p:spPr>
        <p:txBody>
          <a:bodyPr wrap="square" rtlCol="0">
            <a:spAutoFit/>
          </a:bodyPr>
          <a:lstStyle/>
          <a:p>
            <a:r>
              <a:rPr lang="en-US" dirty="0"/>
              <a:t>Occupational exposures: DPD activity data</a:t>
            </a:r>
          </a:p>
        </p:txBody>
      </p:sp>
    </p:spTree>
    <p:extLst>
      <p:ext uri="{BB962C8B-B14F-4D97-AF65-F5344CB8AC3E}">
        <p14:creationId xmlns:p14="http://schemas.microsoft.com/office/powerpoint/2010/main" val="100361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build="p"/>
      <p:bldP spid="11" grpId="0" build="p"/>
      <p:bldP spid="15" grpId="0" build="p"/>
      <p:bldP spid="12" grpId="0" build="p"/>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B7A59EA-B76B-114A-8715-6F6569B1E98C}"/>
              </a:ext>
            </a:extLst>
          </p:cNvPr>
          <p:cNvSpPr>
            <a:spLocks noGrp="1"/>
          </p:cNvSpPr>
          <p:nvPr>
            <p:ph type="title"/>
          </p:nvPr>
        </p:nvSpPr>
        <p:spPr/>
        <p:txBody>
          <a:bodyPr/>
          <a:lstStyle/>
          <a:p>
            <a:r>
              <a:rPr lang="en-US" dirty="0"/>
              <a:t>Feasibility</a:t>
            </a:r>
          </a:p>
        </p:txBody>
      </p:sp>
      <p:sp>
        <p:nvSpPr>
          <p:cNvPr id="10" name="Text Placeholder 9">
            <a:extLst>
              <a:ext uri="{FF2B5EF4-FFF2-40B4-BE49-F238E27FC236}">
                <a16:creationId xmlns:a16="http://schemas.microsoft.com/office/drawing/2014/main" id="{E513D745-4077-CC45-8E4E-92537D431AF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9151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CF6E1-2B33-B14A-8353-3C89BCFBE303}"/>
              </a:ext>
            </a:extLst>
          </p:cNvPr>
          <p:cNvSpPr>
            <a:spLocks noGrp="1"/>
          </p:cNvSpPr>
          <p:nvPr>
            <p:ph type="title"/>
          </p:nvPr>
        </p:nvSpPr>
        <p:spPr/>
        <p:txBody>
          <a:bodyPr/>
          <a:lstStyle/>
          <a:p>
            <a:r>
              <a:rPr lang="en-US" dirty="0" err="1"/>
              <a:t>FitBit</a:t>
            </a:r>
            <a:r>
              <a:rPr lang="en-US" dirty="0"/>
              <a:t> data collection</a:t>
            </a:r>
          </a:p>
        </p:txBody>
      </p:sp>
      <p:graphicFrame>
        <p:nvGraphicFramePr>
          <p:cNvPr id="7" name="Content Placeholder 6">
            <a:extLst>
              <a:ext uri="{FF2B5EF4-FFF2-40B4-BE49-F238E27FC236}">
                <a16:creationId xmlns:a16="http://schemas.microsoft.com/office/drawing/2014/main" id="{3B30B31E-2AF8-2347-B835-969E9B3B42C9}"/>
              </a:ext>
            </a:extLst>
          </p:cNvPr>
          <p:cNvGraphicFramePr>
            <a:graphicFrameLocks noGrp="1"/>
          </p:cNvGraphicFramePr>
          <p:nvPr>
            <p:ph sz="half" idx="1"/>
            <p:extLst>
              <p:ext uri="{D42A27DB-BD31-4B8C-83A1-F6EECF244321}">
                <p14:modId xmlns:p14="http://schemas.microsoft.com/office/powerpoint/2010/main" val="336066698"/>
              </p:ext>
            </p:extLst>
          </p:nvPr>
        </p:nvGraphicFramePr>
        <p:xfrm>
          <a:off x="1636710" y="1435417"/>
          <a:ext cx="2973390" cy="4820920"/>
        </p:xfrm>
        <a:graphic>
          <a:graphicData uri="http://schemas.openxmlformats.org/drawingml/2006/table">
            <a:tbl>
              <a:tblPr firstRow="1" bandRow="1">
                <a:tableStyleId>{5C22544A-7EE6-4342-B048-85BDC9FD1C3A}</a:tableStyleId>
              </a:tblPr>
              <a:tblGrid>
                <a:gridCol w="1486695">
                  <a:extLst>
                    <a:ext uri="{9D8B030D-6E8A-4147-A177-3AD203B41FA5}">
                      <a16:colId xmlns:a16="http://schemas.microsoft.com/office/drawing/2014/main" val="887550436"/>
                    </a:ext>
                  </a:extLst>
                </a:gridCol>
                <a:gridCol w="1486695">
                  <a:extLst>
                    <a:ext uri="{9D8B030D-6E8A-4147-A177-3AD203B41FA5}">
                      <a16:colId xmlns:a16="http://schemas.microsoft.com/office/drawing/2014/main" val="3596969171"/>
                    </a:ext>
                  </a:extLst>
                </a:gridCol>
              </a:tblGrid>
              <a:tr h="370840">
                <a:tc>
                  <a:txBody>
                    <a:bodyPr/>
                    <a:lstStyle/>
                    <a:p>
                      <a:endParaRPr lang="en-US" dirty="0"/>
                    </a:p>
                  </a:txBody>
                  <a:tcPr/>
                </a:tc>
                <a:tc>
                  <a:txBody>
                    <a:bodyPr/>
                    <a:lstStyle/>
                    <a:p>
                      <a:r>
                        <a:rPr lang="en-US" dirty="0">
                          <a:solidFill>
                            <a:schemeClr val="bg1"/>
                          </a:solidFill>
                        </a:rPr>
                        <a:t>% Missing</a:t>
                      </a:r>
                    </a:p>
                  </a:txBody>
                  <a:tcPr/>
                </a:tc>
                <a:extLst>
                  <a:ext uri="{0D108BD9-81ED-4DB2-BD59-A6C34878D82A}">
                    <a16:rowId xmlns:a16="http://schemas.microsoft.com/office/drawing/2014/main" val="1749301423"/>
                  </a:ext>
                </a:extLst>
              </a:tr>
              <a:tr h="370840">
                <a:tc>
                  <a:txBody>
                    <a:bodyPr/>
                    <a:lstStyle/>
                    <a:p>
                      <a:r>
                        <a:rPr lang="en-US" dirty="0"/>
                        <a:t>1</a:t>
                      </a:r>
                    </a:p>
                  </a:txBody>
                  <a:tcPr/>
                </a:tc>
                <a:tc>
                  <a:txBody>
                    <a:bodyPr/>
                    <a:lstStyle/>
                    <a:p>
                      <a:r>
                        <a:rPr lang="en-US" dirty="0"/>
                        <a:t>20.6%</a:t>
                      </a:r>
                    </a:p>
                  </a:txBody>
                  <a:tcPr/>
                </a:tc>
                <a:extLst>
                  <a:ext uri="{0D108BD9-81ED-4DB2-BD59-A6C34878D82A}">
                    <a16:rowId xmlns:a16="http://schemas.microsoft.com/office/drawing/2014/main" val="253620272"/>
                  </a:ext>
                </a:extLst>
              </a:tr>
              <a:tr h="370840">
                <a:tc>
                  <a:txBody>
                    <a:bodyPr/>
                    <a:lstStyle/>
                    <a:p>
                      <a:r>
                        <a:rPr lang="en-US" dirty="0"/>
                        <a:t>2</a:t>
                      </a:r>
                    </a:p>
                  </a:txBody>
                  <a:tcPr/>
                </a:tc>
                <a:tc>
                  <a:txBody>
                    <a:bodyPr/>
                    <a:lstStyle/>
                    <a:p>
                      <a:r>
                        <a:rPr lang="en-US" dirty="0"/>
                        <a:t>15.5%</a:t>
                      </a:r>
                    </a:p>
                  </a:txBody>
                  <a:tcPr/>
                </a:tc>
                <a:extLst>
                  <a:ext uri="{0D108BD9-81ED-4DB2-BD59-A6C34878D82A}">
                    <a16:rowId xmlns:a16="http://schemas.microsoft.com/office/drawing/2014/main" val="1311166859"/>
                  </a:ext>
                </a:extLst>
              </a:tr>
              <a:tr h="370840">
                <a:tc>
                  <a:txBody>
                    <a:bodyPr/>
                    <a:lstStyle/>
                    <a:p>
                      <a:r>
                        <a:rPr lang="en-US" dirty="0"/>
                        <a:t>3</a:t>
                      </a:r>
                    </a:p>
                  </a:txBody>
                  <a:tcPr/>
                </a:tc>
                <a:tc>
                  <a:txBody>
                    <a:bodyPr/>
                    <a:lstStyle/>
                    <a:p>
                      <a:r>
                        <a:rPr lang="en-US" dirty="0"/>
                        <a:t>37.4%</a:t>
                      </a:r>
                    </a:p>
                  </a:txBody>
                  <a:tcPr/>
                </a:tc>
                <a:extLst>
                  <a:ext uri="{0D108BD9-81ED-4DB2-BD59-A6C34878D82A}">
                    <a16:rowId xmlns:a16="http://schemas.microsoft.com/office/drawing/2014/main" val="2019209824"/>
                  </a:ext>
                </a:extLst>
              </a:tr>
              <a:tr h="370840">
                <a:tc>
                  <a:txBody>
                    <a:bodyPr/>
                    <a:lstStyle/>
                    <a:p>
                      <a:r>
                        <a:rPr lang="en-US" dirty="0"/>
                        <a:t>4</a:t>
                      </a:r>
                    </a:p>
                  </a:txBody>
                  <a:tcPr/>
                </a:tc>
                <a:tc>
                  <a:txBody>
                    <a:bodyPr/>
                    <a:lstStyle/>
                    <a:p>
                      <a:r>
                        <a:rPr lang="en-US" dirty="0"/>
                        <a:t>17.2%</a:t>
                      </a:r>
                    </a:p>
                  </a:txBody>
                  <a:tcPr/>
                </a:tc>
                <a:extLst>
                  <a:ext uri="{0D108BD9-81ED-4DB2-BD59-A6C34878D82A}">
                    <a16:rowId xmlns:a16="http://schemas.microsoft.com/office/drawing/2014/main" val="923329706"/>
                  </a:ext>
                </a:extLst>
              </a:tr>
              <a:tr h="370840">
                <a:tc>
                  <a:txBody>
                    <a:bodyPr/>
                    <a:lstStyle/>
                    <a:p>
                      <a:r>
                        <a:rPr lang="en-US" dirty="0"/>
                        <a:t>5</a:t>
                      </a:r>
                    </a:p>
                  </a:txBody>
                  <a:tcPr/>
                </a:tc>
                <a:tc>
                  <a:txBody>
                    <a:bodyPr/>
                    <a:lstStyle/>
                    <a:p>
                      <a:r>
                        <a:rPr lang="en-US" dirty="0"/>
                        <a:t>74.3%</a:t>
                      </a:r>
                    </a:p>
                  </a:txBody>
                  <a:tcPr/>
                </a:tc>
                <a:extLst>
                  <a:ext uri="{0D108BD9-81ED-4DB2-BD59-A6C34878D82A}">
                    <a16:rowId xmlns:a16="http://schemas.microsoft.com/office/drawing/2014/main" val="699727032"/>
                  </a:ext>
                </a:extLst>
              </a:tr>
              <a:tr h="370840">
                <a:tc>
                  <a:txBody>
                    <a:bodyPr/>
                    <a:lstStyle/>
                    <a:p>
                      <a:r>
                        <a:rPr lang="en-US" dirty="0"/>
                        <a:t>6</a:t>
                      </a:r>
                    </a:p>
                  </a:txBody>
                  <a:tcPr/>
                </a:tc>
                <a:tc>
                  <a:txBody>
                    <a:bodyPr/>
                    <a:lstStyle/>
                    <a:p>
                      <a:r>
                        <a:rPr lang="en-US" dirty="0"/>
                        <a:t>15.1%</a:t>
                      </a:r>
                    </a:p>
                  </a:txBody>
                  <a:tcPr/>
                </a:tc>
                <a:extLst>
                  <a:ext uri="{0D108BD9-81ED-4DB2-BD59-A6C34878D82A}">
                    <a16:rowId xmlns:a16="http://schemas.microsoft.com/office/drawing/2014/main" val="21066194"/>
                  </a:ext>
                </a:extLst>
              </a:tr>
              <a:tr h="370840">
                <a:tc>
                  <a:txBody>
                    <a:bodyPr/>
                    <a:lstStyle/>
                    <a:p>
                      <a:r>
                        <a:rPr lang="en-US" dirty="0"/>
                        <a:t>7</a:t>
                      </a:r>
                    </a:p>
                  </a:txBody>
                  <a:tcPr/>
                </a:tc>
                <a:tc>
                  <a:txBody>
                    <a:bodyPr/>
                    <a:lstStyle/>
                    <a:p>
                      <a:r>
                        <a:rPr lang="en-US" dirty="0"/>
                        <a:t>20.7%</a:t>
                      </a:r>
                    </a:p>
                  </a:txBody>
                  <a:tcPr/>
                </a:tc>
                <a:extLst>
                  <a:ext uri="{0D108BD9-81ED-4DB2-BD59-A6C34878D82A}">
                    <a16:rowId xmlns:a16="http://schemas.microsoft.com/office/drawing/2014/main" val="3802531536"/>
                  </a:ext>
                </a:extLst>
              </a:tr>
              <a:tr h="370840">
                <a:tc>
                  <a:txBody>
                    <a:bodyPr/>
                    <a:lstStyle/>
                    <a:p>
                      <a:r>
                        <a:rPr lang="en-US" dirty="0"/>
                        <a:t>8</a:t>
                      </a:r>
                    </a:p>
                  </a:txBody>
                  <a:tcPr/>
                </a:tc>
                <a:tc>
                  <a:txBody>
                    <a:bodyPr/>
                    <a:lstStyle/>
                    <a:p>
                      <a:r>
                        <a:rPr lang="en-US" dirty="0"/>
                        <a:t>15.3%</a:t>
                      </a:r>
                    </a:p>
                  </a:txBody>
                  <a:tcPr/>
                </a:tc>
                <a:extLst>
                  <a:ext uri="{0D108BD9-81ED-4DB2-BD59-A6C34878D82A}">
                    <a16:rowId xmlns:a16="http://schemas.microsoft.com/office/drawing/2014/main" val="3813367079"/>
                  </a:ext>
                </a:extLst>
              </a:tr>
              <a:tr h="370840">
                <a:tc>
                  <a:txBody>
                    <a:bodyPr/>
                    <a:lstStyle/>
                    <a:p>
                      <a:r>
                        <a:rPr lang="en-US" dirty="0"/>
                        <a:t>9</a:t>
                      </a:r>
                    </a:p>
                  </a:txBody>
                  <a:tcPr/>
                </a:tc>
                <a:tc>
                  <a:txBody>
                    <a:bodyPr/>
                    <a:lstStyle/>
                    <a:p>
                      <a:r>
                        <a:rPr lang="en-US" dirty="0"/>
                        <a:t>17.7%</a:t>
                      </a:r>
                    </a:p>
                  </a:txBody>
                  <a:tcPr/>
                </a:tc>
                <a:extLst>
                  <a:ext uri="{0D108BD9-81ED-4DB2-BD59-A6C34878D82A}">
                    <a16:rowId xmlns:a16="http://schemas.microsoft.com/office/drawing/2014/main" val="3110952375"/>
                  </a:ext>
                </a:extLst>
              </a:tr>
              <a:tr h="370840">
                <a:tc>
                  <a:txBody>
                    <a:bodyPr/>
                    <a:lstStyle/>
                    <a:p>
                      <a:r>
                        <a:rPr lang="en-US" dirty="0"/>
                        <a:t>10</a:t>
                      </a:r>
                    </a:p>
                  </a:txBody>
                  <a:tcPr/>
                </a:tc>
                <a:tc>
                  <a:txBody>
                    <a:bodyPr/>
                    <a:lstStyle/>
                    <a:p>
                      <a:r>
                        <a:rPr lang="en-US" dirty="0"/>
                        <a:t>17.7%</a:t>
                      </a:r>
                    </a:p>
                  </a:txBody>
                  <a:tcPr/>
                </a:tc>
                <a:extLst>
                  <a:ext uri="{0D108BD9-81ED-4DB2-BD59-A6C34878D82A}">
                    <a16:rowId xmlns:a16="http://schemas.microsoft.com/office/drawing/2014/main" val="4267401891"/>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83533473"/>
                  </a:ext>
                </a:extLst>
              </a:tr>
              <a:tr h="370840">
                <a:tc>
                  <a:txBody>
                    <a:bodyPr/>
                    <a:lstStyle/>
                    <a:p>
                      <a:r>
                        <a:rPr lang="en-US" b="1" dirty="0"/>
                        <a:t>Total</a:t>
                      </a:r>
                    </a:p>
                  </a:txBody>
                  <a:tcPr/>
                </a:tc>
                <a:tc>
                  <a:txBody>
                    <a:bodyPr/>
                    <a:lstStyle/>
                    <a:p>
                      <a:r>
                        <a:rPr lang="en-US" b="1" dirty="0"/>
                        <a:t>25.5%</a:t>
                      </a:r>
                    </a:p>
                  </a:txBody>
                  <a:tcPr/>
                </a:tc>
                <a:extLst>
                  <a:ext uri="{0D108BD9-81ED-4DB2-BD59-A6C34878D82A}">
                    <a16:rowId xmlns:a16="http://schemas.microsoft.com/office/drawing/2014/main" val="2232365944"/>
                  </a:ext>
                </a:extLst>
              </a:tr>
            </a:tbl>
          </a:graphicData>
        </a:graphic>
      </p:graphicFrame>
      <p:sp>
        <p:nvSpPr>
          <p:cNvPr id="6" name="Content Placeholder 5">
            <a:extLst>
              <a:ext uri="{FF2B5EF4-FFF2-40B4-BE49-F238E27FC236}">
                <a16:creationId xmlns:a16="http://schemas.microsoft.com/office/drawing/2014/main" id="{D6893665-077A-DF4A-9C11-66A2CFEE0051}"/>
              </a:ext>
            </a:extLst>
          </p:cNvPr>
          <p:cNvSpPr>
            <a:spLocks noGrp="1"/>
          </p:cNvSpPr>
          <p:nvPr>
            <p:ph sz="half" idx="2"/>
          </p:nvPr>
        </p:nvSpPr>
        <p:spPr/>
        <p:txBody>
          <a:bodyPr/>
          <a:lstStyle/>
          <a:p>
            <a:r>
              <a:rPr lang="en-US" dirty="0" err="1"/>
              <a:t>FitBit</a:t>
            </a:r>
            <a:r>
              <a:rPr lang="en-US" dirty="0"/>
              <a:t> uptake was acceptable, much variation between officers</a:t>
            </a:r>
          </a:p>
          <a:p>
            <a:endParaRPr lang="en-US" dirty="0"/>
          </a:p>
        </p:txBody>
      </p:sp>
      <p:sp>
        <p:nvSpPr>
          <p:cNvPr id="8" name="TextBox 7">
            <a:extLst>
              <a:ext uri="{FF2B5EF4-FFF2-40B4-BE49-F238E27FC236}">
                <a16:creationId xmlns:a16="http://schemas.microsoft.com/office/drawing/2014/main" id="{A6F71EB7-0A14-6C47-A197-F53C19632295}"/>
              </a:ext>
            </a:extLst>
          </p:cNvPr>
          <p:cNvSpPr txBox="1"/>
          <p:nvPr/>
        </p:nvSpPr>
        <p:spPr>
          <a:xfrm>
            <a:off x="6128558" y="2939189"/>
            <a:ext cx="3608108" cy="646331"/>
          </a:xfrm>
          <a:prstGeom prst="rect">
            <a:avLst/>
          </a:prstGeom>
          <a:noFill/>
        </p:spPr>
        <p:txBody>
          <a:bodyPr wrap="square" rtlCol="0">
            <a:spAutoFit/>
          </a:bodyPr>
          <a:lstStyle/>
          <a:p>
            <a:r>
              <a:rPr lang="en-US" b="1" dirty="0"/>
              <a:t>Perceptions of </a:t>
            </a:r>
            <a:r>
              <a:rPr lang="en-US" b="1" dirty="0" err="1"/>
              <a:t>FitBit</a:t>
            </a:r>
            <a:r>
              <a:rPr lang="en-US" b="1" dirty="0"/>
              <a:t> method / feasibility </a:t>
            </a:r>
          </a:p>
        </p:txBody>
      </p:sp>
      <p:sp>
        <p:nvSpPr>
          <p:cNvPr id="9" name="TextBox 8">
            <a:extLst>
              <a:ext uri="{FF2B5EF4-FFF2-40B4-BE49-F238E27FC236}">
                <a16:creationId xmlns:a16="http://schemas.microsoft.com/office/drawing/2014/main" id="{219B0DB5-C717-D545-8BF9-D547878C185B}"/>
              </a:ext>
            </a:extLst>
          </p:cNvPr>
          <p:cNvSpPr txBox="1"/>
          <p:nvPr/>
        </p:nvSpPr>
        <p:spPr>
          <a:xfrm>
            <a:off x="5909748" y="3938256"/>
            <a:ext cx="1015985" cy="369332"/>
          </a:xfrm>
          <a:prstGeom prst="rect">
            <a:avLst/>
          </a:prstGeom>
          <a:noFill/>
        </p:spPr>
        <p:txBody>
          <a:bodyPr wrap="square" rtlCol="0">
            <a:spAutoFit/>
          </a:bodyPr>
          <a:lstStyle/>
          <a:p>
            <a:r>
              <a:rPr lang="en-US" dirty="0"/>
              <a:t>Sleep </a:t>
            </a:r>
          </a:p>
        </p:txBody>
      </p:sp>
      <p:sp>
        <p:nvSpPr>
          <p:cNvPr id="10" name="TextBox 9">
            <a:extLst>
              <a:ext uri="{FF2B5EF4-FFF2-40B4-BE49-F238E27FC236}">
                <a16:creationId xmlns:a16="http://schemas.microsoft.com/office/drawing/2014/main" id="{2FC56E19-CD35-8A48-8848-968F00C522C6}"/>
              </a:ext>
            </a:extLst>
          </p:cNvPr>
          <p:cNvSpPr txBox="1"/>
          <p:nvPr/>
        </p:nvSpPr>
        <p:spPr>
          <a:xfrm>
            <a:off x="7334708" y="3938256"/>
            <a:ext cx="1015985" cy="369332"/>
          </a:xfrm>
          <a:prstGeom prst="rect">
            <a:avLst/>
          </a:prstGeom>
          <a:noFill/>
        </p:spPr>
        <p:txBody>
          <a:bodyPr wrap="square" rtlCol="0">
            <a:spAutoFit/>
          </a:bodyPr>
          <a:lstStyle/>
          <a:p>
            <a:r>
              <a:rPr lang="en-US" dirty="0"/>
              <a:t>Steps </a:t>
            </a:r>
          </a:p>
        </p:txBody>
      </p:sp>
      <p:sp>
        <p:nvSpPr>
          <p:cNvPr id="11" name="TextBox 10">
            <a:extLst>
              <a:ext uri="{FF2B5EF4-FFF2-40B4-BE49-F238E27FC236}">
                <a16:creationId xmlns:a16="http://schemas.microsoft.com/office/drawing/2014/main" id="{42B32B28-73EE-9443-B541-18710A7F3D07}"/>
              </a:ext>
            </a:extLst>
          </p:cNvPr>
          <p:cNvSpPr txBox="1"/>
          <p:nvPr/>
        </p:nvSpPr>
        <p:spPr>
          <a:xfrm>
            <a:off x="8919921" y="3938256"/>
            <a:ext cx="1781946" cy="646331"/>
          </a:xfrm>
          <a:prstGeom prst="rect">
            <a:avLst/>
          </a:prstGeom>
          <a:noFill/>
        </p:spPr>
        <p:txBody>
          <a:bodyPr wrap="square" rtlCol="0">
            <a:spAutoFit/>
          </a:bodyPr>
          <a:lstStyle/>
          <a:p>
            <a:r>
              <a:rPr lang="en-US" dirty="0"/>
              <a:t>Notice a high heart rate </a:t>
            </a:r>
          </a:p>
        </p:txBody>
      </p:sp>
      <p:sp>
        <p:nvSpPr>
          <p:cNvPr id="12" name="TextBox 11">
            <a:extLst>
              <a:ext uri="{FF2B5EF4-FFF2-40B4-BE49-F238E27FC236}">
                <a16:creationId xmlns:a16="http://schemas.microsoft.com/office/drawing/2014/main" id="{E79A89D5-958F-294D-81B6-56EAE483D499}"/>
              </a:ext>
            </a:extLst>
          </p:cNvPr>
          <p:cNvSpPr txBox="1"/>
          <p:nvPr/>
        </p:nvSpPr>
        <p:spPr>
          <a:xfrm>
            <a:off x="5909748" y="4813963"/>
            <a:ext cx="2777052" cy="646331"/>
          </a:xfrm>
          <a:prstGeom prst="rect">
            <a:avLst/>
          </a:prstGeom>
          <a:noFill/>
        </p:spPr>
        <p:txBody>
          <a:bodyPr wrap="square" rtlCol="0">
            <a:spAutoFit/>
          </a:bodyPr>
          <a:lstStyle/>
          <a:p>
            <a:r>
              <a:rPr lang="en-US" dirty="0"/>
              <a:t>Slightly uncomfortable at first  </a:t>
            </a:r>
          </a:p>
        </p:txBody>
      </p:sp>
      <p:sp>
        <p:nvSpPr>
          <p:cNvPr id="13" name="TextBox 12">
            <a:extLst>
              <a:ext uri="{FF2B5EF4-FFF2-40B4-BE49-F238E27FC236}">
                <a16:creationId xmlns:a16="http://schemas.microsoft.com/office/drawing/2014/main" id="{0088C5CE-163F-5349-AD25-F98E8249E573}"/>
              </a:ext>
            </a:extLst>
          </p:cNvPr>
          <p:cNvSpPr txBox="1"/>
          <p:nvPr/>
        </p:nvSpPr>
        <p:spPr>
          <a:xfrm>
            <a:off x="8686800" y="4813962"/>
            <a:ext cx="2777052" cy="646331"/>
          </a:xfrm>
          <a:prstGeom prst="rect">
            <a:avLst/>
          </a:prstGeom>
          <a:noFill/>
        </p:spPr>
        <p:txBody>
          <a:bodyPr wrap="square" rtlCol="0">
            <a:spAutoFit/>
          </a:bodyPr>
          <a:lstStyle/>
          <a:p>
            <a:r>
              <a:rPr lang="en-US" dirty="0"/>
              <a:t>Had to remove it in water</a:t>
            </a:r>
          </a:p>
        </p:txBody>
      </p:sp>
    </p:spTree>
    <p:extLst>
      <p:ext uri="{BB962C8B-B14F-4D97-AF65-F5344CB8AC3E}">
        <p14:creationId xmlns:p14="http://schemas.microsoft.com/office/powerpoint/2010/main" val="16826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AC3A-C509-514D-869A-10DE12D97728}"/>
              </a:ext>
            </a:extLst>
          </p:cNvPr>
          <p:cNvSpPr>
            <a:spLocks noGrp="1"/>
          </p:cNvSpPr>
          <p:nvPr>
            <p:ph type="title"/>
          </p:nvPr>
        </p:nvSpPr>
        <p:spPr>
          <a:xfrm>
            <a:off x="8210623" y="1447800"/>
            <a:ext cx="3333676" cy="3096987"/>
          </a:xfrm>
        </p:spPr>
        <p:txBody>
          <a:bodyPr vert="horz" lIns="91440" tIns="45720" rIns="91440" bIns="45720" rtlCol="0" anchor="b">
            <a:normAutofit/>
          </a:bodyPr>
          <a:lstStyle/>
          <a:p>
            <a:pPr>
              <a:lnSpc>
                <a:spcPct val="90000"/>
              </a:lnSpc>
            </a:pPr>
            <a:r>
              <a:rPr lang="en-US" sz="5000"/>
              <a:t>Tying of FitBit Data to Activity Records</a:t>
            </a:r>
          </a:p>
        </p:txBody>
      </p:sp>
      <p:pic>
        <p:nvPicPr>
          <p:cNvPr id="8" name="Content Placeholder 7">
            <a:extLst>
              <a:ext uri="{FF2B5EF4-FFF2-40B4-BE49-F238E27FC236}">
                <a16:creationId xmlns:a16="http://schemas.microsoft.com/office/drawing/2014/main" id="{F801FA10-399D-9B41-B497-864920B97C0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45610" y="647699"/>
            <a:ext cx="3867150" cy="2658666"/>
          </a:xfrm>
          <a:prstGeom prst="rect">
            <a:avLst/>
          </a:prstGeom>
          <a:effectLst/>
        </p:spPr>
      </p:pic>
      <p:pic>
        <p:nvPicPr>
          <p:cNvPr id="10" name="Picture 9">
            <a:extLst>
              <a:ext uri="{FF2B5EF4-FFF2-40B4-BE49-F238E27FC236}">
                <a16:creationId xmlns:a16="http://schemas.microsoft.com/office/drawing/2014/main" id="{4982CCB7-2334-ED47-96E2-6BB2D01D86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141" y="3671541"/>
            <a:ext cx="4902210" cy="2386359"/>
          </a:xfrm>
          <a:prstGeom prst="rect">
            <a:avLst/>
          </a:prstGeom>
        </p:spPr>
      </p:pic>
    </p:spTree>
    <p:extLst>
      <p:ext uri="{BB962C8B-B14F-4D97-AF65-F5344CB8AC3E}">
        <p14:creationId xmlns:p14="http://schemas.microsoft.com/office/powerpoint/2010/main" val="39825903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{6AC4F81E-557C-4746-AC4E-A956E368F7DB}tf10001062</Template>
  <TotalTime>12119</TotalTime>
  <Words>945</Words>
  <Application>Microsoft Macintosh PowerPoint</Application>
  <PresentationFormat>Widescreen</PresentationFormat>
  <Paragraphs>142</Paragraphs>
  <Slides>18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 3</vt:lpstr>
      <vt:lpstr>Ion</vt:lpstr>
      <vt:lpstr>Real-Time, Objective Measurements of Physiological Stress among Law Enforcement Officers in Dallas, Texas</vt:lpstr>
      <vt:lpstr>Outline </vt:lpstr>
      <vt:lpstr>Background &amp; Significance</vt:lpstr>
      <vt:lpstr>Method</vt:lpstr>
      <vt:lpstr>Aims</vt:lpstr>
      <vt:lpstr>Data Collection Methods </vt:lpstr>
      <vt:lpstr>Feasibility</vt:lpstr>
      <vt:lpstr>FitBit data collection</vt:lpstr>
      <vt:lpstr>Tying of FitBit Data to Activity Records</vt:lpstr>
      <vt:lpstr>Variation in Heart Rate </vt:lpstr>
      <vt:lpstr>Micro-Stressors</vt:lpstr>
      <vt:lpstr>PowerPoint Presentation</vt:lpstr>
      <vt:lpstr>PowerPoint Presentation</vt:lpstr>
      <vt:lpstr>Shooting of 2 DPD Officers</vt:lpstr>
      <vt:lpstr>PowerPoint Presentation</vt:lpstr>
      <vt:lpstr>Summary and Conclusions</vt:lpstr>
      <vt:lpstr>Acknowledgements</vt:lpstr>
      <vt:lpstr>Thank you!</vt:lpstr>
    </vt:vector>
  </TitlesOfParts>
  <Company>Emory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Livingston III, Melvin</dc:creator>
  <cp:lastModifiedBy>Microsoft Office User</cp:lastModifiedBy>
  <cp:revision>42</cp:revision>
  <dcterms:created xsi:type="dcterms:W3CDTF">2018-06-19T18:02:13Z</dcterms:created>
  <dcterms:modified xsi:type="dcterms:W3CDTF">2018-10-23T13:50:43Z</dcterms:modified>
</cp:coreProperties>
</file>