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8" r:id="rId2"/>
    <p:sldId id="308" r:id="rId3"/>
    <p:sldId id="261" r:id="rId4"/>
    <p:sldId id="290" r:id="rId5"/>
    <p:sldId id="306" r:id="rId6"/>
    <p:sldId id="305" r:id="rId7"/>
    <p:sldId id="283" r:id="rId8"/>
    <p:sldId id="278" r:id="rId9"/>
    <p:sldId id="272" r:id="rId10"/>
    <p:sldId id="292" r:id="rId11"/>
    <p:sldId id="264" r:id="rId12"/>
    <p:sldId id="317" r:id="rId13"/>
    <p:sldId id="318" r:id="rId14"/>
    <p:sldId id="281" r:id="rId15"/>
    <p:sldId id="265" r:id="rId16"/>
    <p:sldId id="319" r:id="rId17"/>
    <p:sldId id="293" r:id="rId18"/>
    <p:sldId id="294" r:id="rId19"/>
    <p:sldId id="287" r:id="rId20"/>
    <p:sldId id="270" r:id="rId21"/>
    <p:sldId id="311" r:id="rId22"/>
    <p:sldId id="2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0033"/>
    <a:srgbClr val="003399"/>
    <a:srgbClr val="33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033" autoAdjust="0"/>
    <p:restoredTop sz="94477" autoAdjust="0"/>
  </p:normalViewPr>
  <p:slideViewPr>
    <p:cSldViewPr snapToGrid="0">
      <p:cViewPr varScale="1">
        <p:scale>
          <a:sx n="66" d="100"/>
          <a:sy n="66" d="100"/>
        </p:scale>
        <p:origin x="-482" y="-53"/>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7722E6-3E0F-4F1F-84A4-E7ED8E5ECDF3}" type="doc">
      <dgm:prSet loTypeId="urn:microsoft.com/office/officeart/2005/8/layout/gear1" loCatId="cycle" qsTypeId="urn:microsoft.com/office/officeart/2005/8/quickstyle/simple2" qsCatId="simple" csTypeId="urn:microsoft.com/office/officeart/2005/8/colors/accent1_2" csCatId="accent1" phldr="1"/>
      <dgm:spPr/>
    </dgm:pt>
    <dgm:pt modelId="{A8CD11D3-E546-4057-8038-E0AD87B7DB87}">
      <dgm:prSet phldrT="[Text]"/>
      <dgm:spPr/>
      <dgm:t>
        <a:bodyPr/>
        <a:lstStyle/>
        <a:p>
          <a:r>
            <a:rPr lang="en-US" b="1" dirty="0"/>
            <a:t>Rapid Intervention &amp; Ongoing Support</a:t>
          </a:r>
        </a:p>
      </dgm:t>
    </dgm:pt>
    <dgm:pt modelId="{6A7758A8-0443-4CC4-A9B9-1363CA4BB5EF}" type="parTrans" cxnId="{D48EBD65-7CA1-4564-AC8E-DDD72554A72B}">
      <dgm:prSet/>
      <dgm:spPr/>
      <dgm:t>
        <a:bodyPr/>
        <a:lstStyle/>
        <a:p>
          <a:endParaRPr lang="en-US"/>
        </a:p>
      </dgm:t>
    </dgm:pt>
    <dgm:pt modelId="{F4A267EA-E053-4B3B-AA8D-8A96C69F8666}" type="sibTrans" cxnId="{D48EBD65-7CA1-4564-AC8E-DDD72554A72B}">
      <dgm:prSet/>
      <dgm:spPr/>
      <dgm:t>
        <a:bodyPr/>
        <a:lstStyle/>
        <a:p>
          <a:endParaRPr lang="en-US"/>
        </a:p>
      </dgm:t>
    </dgm:pt>
    <dgm:pt modelId="{ED2B3D31-7A49-4115-AA64-CAAE57364981}">
      <dgm:prSet phldrT="[Text]" custT="1"/>
      <dgm:spPr/>
      <dgm:t>
        <a:bodyPr/>
        <a:lstStyle/>
        <a:p>
          <a:r>
            <a:rPr lang="en-US" sz="2400" b="1" dirty="0"/>
            <a:t>Information Sharing</a:t>
          </a:r>
        </a:p>
      </dgm:t>
    </dgm:pt>
    <dgm:pt modelId="{C263FAEE-96CB-4C84-9FF9-2A972301345A}" type="parTrans" cxnId="{6B5EE545-15A9-493D-AF61-1639FDA70166}">
      <dgm:prSet/>
      <dgm:spPr/>
      <dgm:t>
        <a:bodyPr/>
        <a:lstStyle/>
        <a:p>
          <a:endParaRPr lang="en-US"/>
        </a:p>
      </dgm:t>
    </dgm:pt>
    <dgm:pt modelId="{C89FD933-481B-4725-95A8-9404FDFDD16E}" type="sibTrans" cxnId="{6B5EE545-15A9-493D-AF61-1639FDA70166}">
      <dgm:prSet/>
      <dgm:spPr/>
      <dgm:t>
        <a:bodyPr/>
        <a:lstStyle/>
        <a:p>
          <a:endParaRPr lang="en-US"/>
        </a:p>
      </dgm:t>
    </dgm:pt>
    <dgm:pt modelId="{8057B72B-93ED-43AC-809B-FC969482671F}">
      <dgm:prSet phldrT="[Text]" custT="1"/>
      <dgm:spPr/>
      <dgm:t>
        <a:bodyPr/>
        <a:lstStyle/>
        <a:p>
          <a:r>
            <a:rPr lang="en-US" sz="2400" b="1" dirty="0"/>
            <a:t>Risk Detection</a:t>
          </a:r>
        </a:p>
      </dgm:t>
    </dgm:pt>
    <dgm:pt modelId="{242AFCA6-15EA-45DB-A906-9119FAAC2830}" type="parTrans" cxnId="{47751212-A68F-4AD0-A573-AD204C3171B4}">
      <dgm:prSet/>
      <dgm:spPr/>
      <dgm:t>
        <a:bodyPr/>
        <a:lstStyle/>
        <a:p>
          <a:endParaRPr lang="en-US"/>
        </a:p>
      </dgm:t>
    </dgm:pt>
    <dgm:pt modelId="{9215F25A-260E-4F29-A33D-79E90DA29066}" type="sibTrans" cxnId="{47751212-A68F-4AD0-A573-AD204C3171B4}">
      <dgm:prSet/>
      <dgm:spPr/>
      <dgm:t>
        <a:bodyPr/>
        <a:lstStyle/>
        <a:p>
          <a:endParaRPr lang="en-US"/>
        </a:p>
      </dgm:t>
    </dgm:pt>
    <dgm:pt modelId="{79C28D2A-12B3-447D-896B-8BA6D390B590}" type="pres">
      <dgm:prSet presAssocID="{EB7722E6-3E0F-4F1F-84A4-E7ED8E5ECDF3}" presName="composite" presStyleCnt="0">
        <dgm:presLayoutVars>
          <dgm:chMax val="3"/>
          <dgm:animLvl val="lvl"/>
          <dgm:resizeHandles val="exact"/>
        </dgm:presLayoutVars>
      </dgm:prSet>
      <dgm:spPr/>
    </dgm:pt>
    <dgm:pt modelId="{E872CFDC-84C7-4D89-B232-4905D4E6914A}" type="pres">
      <dgm:prSet presAssocID="{A8CD11D3-E546-4057-8038-E0AD87B7DB87}" presName="gear1" presStyleLbl="node1" presStyleIdx="0" presStyleCnt="3" custAng="20883804" custLinFactNeighborX="5806" custLinFactNeighborY="-2365">
        <dgm:presLayoutVars>
          <dgm:chMax val="1"/>
          <dgm:bulletEnabled val="1"/>
        </dgm:presLayoutVars>
      </dgm:prSet>
      <dgm:spPr/>
      <dgm:t>
        <a:bodyPr/>
        <a:lstStyle/>
        <a:p>
          <a:endParaRPr lang="en-US"/>
        </a:p>
      </dgm:t>
    </dgm:pt>
    <dgm:pt modelId="{DF7E9FA9-4422-4430-88BD-39C874293C81}" type="pres">
      <dgm:prSet presAssocID="{A8CD11D3-E546-4057-8038-E0AD87B7DB87}" presName="gear1srcNode" presStyleLbl="node1" presStyleIdx="0" presStyleCnt="3"/>
      <dgm:spPr/>
      <dgm:t>
        <a:bodyPr/>
        <a:lstStyle/>
        <a:p>
          <a:endParaRPr lang="en-US"/>
        </a:p>
      </dgm:t>
    </dgm:pt>
    <dgm:pt modelId="{20306F25-7DC8-4416-894B-EBA486371CEF}" type="pres">
      <dgm:prSet presAssocID="{A8CD11D3-E546-4057-8038-E0AD87B7DB87}" presName="gear1dstNode" presStyleLbl="node1" presStyleIdx="0" presStyleCnt="3"/>
      <dgm:spPr/>
      <dgm:t>
        <a:bodyPr/>
        <a:lstStyle/>
        <a:p>
          <a:endParaRPr lang="en-US"/>
        </a:p>
      </dgm:t>
    </dgm:pt>
    <dgm:pt modelId="{4CFBE43D-21DA-4F06-8B8E-698DBA707AEB}" type="pres">
      <dgm:prSet presAssocID="{ED2B3D31-7A49-4115-AA64-CAAE57364981}" presName="gear2" presStyleLbl="node1" presStyleIdx="1" presStyleCnt="3" custScaleX="118322" custScaleY="113857" custLinFactNeighborX="-2368" custLinFactNeighborY="1826">
        <dgm:presLayoutVars>
          <dgm:chMax val="1"/>
          <dgm:bulletEnabled val="1"/>
        </dgm:presLayoutVars>
      </dgm:prSet>
      <dgm:spPr/>
      <dgm:t>
        <a:bodyPr/>
        <a:lstStyle/>
        <a:p>
          <a:endParaRPr lang="en-US"/>
        </a:p>
      </dgm:t>
    </dgm:pt>
    <dgm:pt modelId="{C0BEEE59-B328-4815-9C25-F05255016259}" type="pres">
      <dgm:prSet presAssocID="{ED2B3D31-7A49-4115-AA64-CAAE57364981}" presName="gear2srcNode" presStyleLbl="node1" presStyleIdx="1" presStyleCnt="3"/>
      <dgm:spPr/>
      <dgm:t>
        <a:bodyPr/>
        <a:lstStyle/>
        <a:p>
          <a:endParaRPr lang="en-US"/>
        </a:p>
      </dgm:t>
    </dgm:pt>
    <dgm:pt modelId="{24DA8F09-55EB-45DD-8D62-67B4020DD9C5}" type="pres">
      <dgm:prSet presAssocID="{ED2B3D31-7A49-4115-AA64-CAAE57364981}" presName="gear2dstNode" presStyleLbl="node1" presStyleIdx="1" presStyleCnt="3"/>
      <dgm:spPr/>
      <dgm:t>
        <a:bodyPr/>
        <a:lstStyle/>
        <a:p>
          <a:endParaRPr lang="en-US"/>
        </a:p>
      </dgm:t>
    </dgm:pt>
    <dgm:pt modelId="{4549FB6A-583A-47A3-90EF-73C7DDC76D43}" type="pres">
      <dgm:prSet presAssocID="{8057B72B-93ED-43AC-809B-FC969482671F}" presName="gear3" presStyleLbl="node1" presStyleIdx="2" presStyleCnt="3" custLinFactNeighborX="4358" custLinFactNeighborY="-12961"/>
      <dgm:spPr/>
      <dgm:t>
        <a:bodyPr/>
        <a:lstStyle/>
        <a:p>
          <a:endParaRPr lang="en-US"/>
        </a:p>
      </dgm:t>
    </dgm:pt>
    <dgm:pt modelId="{6AB13C97-C8FC-4A90-815F-DA08417EE447}" type="pres">
      <dgm:prSet presAssocID="{8057B72B-93ED-43AC-809B-FC969482671F}" presName="gear3tx" presStyleLbl="node1" presStyleIdx="2" presStyleCnt="3">
        <dgm:presLayoutVars>
          <dgm:chMax val="1"/>
          <dgm:bulletEnabled val="1"/>
        </dgm:presLayoutVars>
      </dgm:prSet>
      <dgm:spPr/>
      <dgm:t>
        <a:bodyPr/>
        <a:lstStyle/>
        <a:p>
          <a:endParaRPr lang="en-US"/>
        </a:p>
      </dgm:t>
    </dgm:pt>
    <dgm:pt modelId="{EC013389-C1D9-44E9-A3B9-43EB8A9469BE}" type="pres">
      <dgm:prSet presAssocID="{8057B72B-93ED-43AC-809B-FC969482671F}" presName="gear3srcNode" presStyleLbl="node1" presStyleIdx="2" presStyleCnt="3"/>
      <dgm:spPr/>
      <dgm:t>
        <a:bodyPr/>
        <a:lstStyle/>
        <a:p>
          <a:endParaRPr lang="en-US"/>
        </a:p>
      </dgm:t>
    </dgm:pt>
    <dgm:pt modelId="{6E9A10A5-4256-4032-A727-09A29AADDBE7}" type="pres">
      <dgm:prSet presAssocID="{8057B72B-93ED-43AC-809B-FC969482671F}" presName="gear3dstNode" presStyleLbl="node1" presStyleIdx="2" presStyleCnt="3"/>
      <dgm:spPr/>
      <dgm:t>
        <a:bodyPr/>
        <a:lstStyle/>
        <a:p>
          <a:endParaRPr lang="en-US"/>
        </a:p>
      </dgm:t>
    </dgm:pt>
    <dgm:pt modelId="{CCBC534F-E75B-462A-94B4-5BA3E0241FBD}" type="pres">
      <dgm:prSet presAssocID="{F4A267EA-E053-4B3B-AA8D-8A96C69F8666}" presName="connector1" presStyleLbl="sibTrans2D1" presStyleIdx="0" presStyleCnt="3"/>
      <dgm:spPr/>
      <dgm:t>
        <a:bodyPr/>
        <a:lstStyle/>
        <a:p>
          <a:endParaRPr lang="en-US"/>
        </a:p>
      </dgm:t>
    </dgm:pt>
    <dgm:pt modelId="{59FB43A0-7D98-4B50-8811-7F71E8B4C9E4}" type="pres">
      <dgm:prSet presAssocID="{C89FD933-481B-4725-95A8-9404FDFDD16E}" presName="connector2" presStyleLbl="sibTrans2D1" presStyleIdx="1" presStyleCnt="3" custLinFactNeighborX="-12664" custLinFactNeighborY="-4368"/>
      <dgm:spPr/>
      <dgm:t>
        <a:bodyPr/>
        <a:lstStyle/>
        <a:p>
          <a:endParaRPr lang="en-US"/>
        </a:p>
      </dgm:t>
    </dgm:pt>
    <dgm:pt modelId="{7970C67A-DF53-4326-A03B-7D39C9E14364}" type="pres">
      <dgm:prSet presAssocID="{9215F25A-260E-4F29-A33D-79E90DA29066}" presName="connector3" presStyleLbl="sibTrans2D1" presStyleIdx="2" presStyleCnt="3"/>
      <dgm:spPr/>
      <dgm:t>
        <a:bodyPr/>
        <a:lstStyle/>
        <a:p>
          <a:endParaRPr lang="en-US"/>
        </a:p>
      </dgm:t>
    </dgm:pt>
  </dgm:ptLst>
  <dgm:cxnLst>
    <dgm:cxn modelId="{91CDC74E-030E-4A11-8150-8DDE4715525B}" type="presOf" srcId="{8057B72B-93ED-43AC-809B-FC969482671F}" destId="{4549FB6A-583A-47A3-90EF-73C7DDC76D43}" srcOrd="0" destOrd="0" presId="urn:microsoft.com/office/officeart/2005/8/layout/gear1"/>
    <dgm:cxn modelId="{FA2D810B-A570-49FF-BE74-FF88B625EC2A}" type="presOf" srcId="{A8CD11D3-E546-4057-8038-E0AD87B7DB87}" destId="{DF7E9FA9-4422-4430-88BD-39C874293C81}" srcOrd="1" destOrd="0" presId="urn:microsoft.com/office/officeart/2005/8/layout/gear1"/>
    <dgm:cxn modelId="{B853650B-25A6-4C13-9481-3D5A5C0598FB}" type="presOf" srcId="{8057B72B-93ED-43AC-809B-FC969482671F}" destId="{6E9A10A5-4256-4032-A727-09A29AADDBE7}" srcOrd="3" destOrd="0" presId="urn:microsoft.com/office/officeart/2005/8/layout/gear1"/>
    <dgm:cxn modelId="{D40A749B-945E-4E36-9A57-4F144B3EFAE8}" type="presOf" srcId="{A8CD11D3-E546-4057-8038-E0AD87B7DB87}" destId="{E872CFDC-84C7-4D89-B232-4905D4E6914A}" srcOrd="0" destOrd="0" presId="urn:microsoft.com/office/officeart/2005/8/layout/gear1"/>
    <dgm:cxn modelId="{29F3FB3A-FFD8-40BD-8F43-16264367F838}" type="presOf" srcId="{F4A267EA-E053-4B3B-AA8D-8A96C69F8666}" destId="{CCBC534F-E75B-462A-94B4-5BA3E0241FBD}" srcOrd="0" destOrd="0" presId="urn:microsoft.com/office/officeart/2005/8/layout/gear1"/>
    <dgm:cxn modelId="{5B400447-71C2-40F0-B4F9-123D62559B1C}" type="presOf" srcId="{ED2B3D31-7A49-4115-AA64-CAAE57364981}" destId="{C0BEEE59-B328-4815-9C25-F05255016259}" srcOrd="1" destOrd="0" presId="urn:microsoft.com/office/officeart/2005/8/layout/gear1"/>
    <dgm:cxn modelId="{9AD6A76C-B0F0-4D51-AB2D-66A8B23A266E}" type="presOf" srcId="{C89FD933-481B-4725-95A8-9404FDFDD16E}" destId="{59FB43A0-7D98-4B50-8811-7F71E8B4C9E4}" srcOrd="0" destOrd="0" presId="urn:microsoft.com/office/officeart/2005/8/layout/gear1"/>
    <dgm:cxn modelId="{F142DB52-75E6-45D9-882D-3AB14F8ACA73}" type="presOf" srcId="{EB7722E6-3E0F-4F1F-84A4-E7ED8E5ECDF3}" destId="{79C28D2A-12B3-447D-896B-8BA6D390B590}" srcOrd="0" destOrd="0" presId="urn:microsoft.com/office/officeart/2005/8/layout/gear1"/>
    <dgm:cxn modelId="{6B5EE545-15A9-493D-AF61-1639FDA70166}" srcId="{EB7722E6-3E0F-4F1F-84A4-E7ED8E5ECDF3}" destId="{ED2B3D31-7A49-4115-AA64-CAAE57364981}" srcOrd="1" destOrd="0" parTransId="{C263FAEE-96CB-4C84-9FF9-2A972301345A}" sibTransId="{C89FD933-481B-4725-95A8-9404FDFDD16E}"/>
    <dgm:cxn modelId="{0075C4B5-81DB-429A-80FC-6253D681C1BE}" type="presOf" srcId="{9215F25A-260E-4F29-A33D-79E90DA29066}" destId="{7970C67A-DF53-4326-A03B-7D39C9E14364}" srcOrd="0" destOrd="0" presId="urn:microsoft.com/office/officeart/2005/8/layout/gear1"/>
    <dgm:cxn modelId="{89527E8B-4A01-4626-9C37-15950FF060E3}" type="presOf" srcId="{ED2B3D31-7A49-4115-AA64-CAAE57364981}" destId="{4CFBE43D-21DA-4F06-8B8E-698DBA707AEB}" srcOrd="0" destOrd="0" presId="urn:microsoft.com/office/officeart/2005/8/layout/gear1"/>
    <dgm:cxn modelId="{D48EBD65-7CA1-4564-AC8E-DDD72554A72B}" srcId="{EB7722E6-3E0F-4F1F-84A4-E7ED8E5ECDF3}" destId="{A8CD11D3-E546-4057-8038-E0AD87B7DB87}" srcOrd="0" destOrd="0" parTransId="{6A7758A8-0443-4CC4-A9B9-1363CA4BB5EF}" sibTransId="{F4A267EA-E053-4B3B-AA8D-8A96C69F8666}"/>
    <dgm:cxn modelId="{9C8839D5-E303-4739-8E81-81294CCA3349}" type="presOf" srcId="{ED2B3D31-7A49-4115-AA64-CAAE57364981}" destId="{24DA8F09-55EB-45DD-8D62-67B4020DD9C5}" srcOrd="2" destOrd="0" presId="urn:microsoft.com/office/officeart/2005/8/layout/gear1"/>
    <dgm:cxn modelId="{5FD9E968-EB8B-49FC-BEA6-CDE15E2EC684}" type="presOf" srcId="{A8CD11D3-E546-4057-8038-E0AD87B7DB87}" destId="{20306F25-7DC8-4416-894B-EBA486371CEF}" srcOrd="2" destOrd="0" presId="urn:microsoft.com/office/officeart/2005/8/layout/gear1"/>
    <dgm:cxn modelId="{4DDD8CE1-902D-479E-B658-A47A343C98AF}" type="presOf" srcId="{8057B72B-93ED-43AC-809B-FC969482671F}" destId="{EC013389-C1D9-44E9-A3B9-43EB8A9469BE}" srcOrd="2" destOrd="0" presId="urn:microsoft.com/office/officeart/2005/8/layout/gear1"/>
    <dgm:cxn modelId="{D177A669-6B2D-4B4F-9535-962F2B05AF3E}" type="presOf" srcId="{8057B72B-93ED-43AC-809B-FC969482671F}" destId="{6AB13C97-C8FC-4A90-815F-DA08417EE447}" srcOrd="1" destOrd="0" presId="urn:microsoft.com/office/officeart/2005/8/layout/gear1"/>
    <dgm:cxn modelId="{47751212-A68F-4AD0-A573-AD204C3171B4}" srcId="{EB7722E6-3E0F-4F1F-84A4-E7ED8E5ECDF3}" destId="{8057B72B-93ED-43AC-809B-FC969482671F}" srcOrd="2" destOrd="0" parTransId="{242AFCA6-15EA-45DB-A906-9119FAAC2830}" sibTransId="{9215F25A-260E-4F29-A33D-79E90DA29066}"/>
    <dgm:cxn modelId="{5D14C4BD-BB75-4E5E-AB5E-E5DF68A7A2FD}" type="presParOf" srcId="{79C28D2A-12B3-447D-896B-8BA6D390B590}" destId="{E872CFDC-84C7-4D89-B232-4905D4E6914A}" srcOrd="0" destOrd="0" presId="urn:microsoft.com/office/officeart/2005/8/layout/gear1"/>
    <dgm:cxn modelId="{9366D9C7-7170-4742-9961-B89057253E8F}" type="presParOf" srcId="{79C28D2A-12B3-447D-896B-8BA6D390B590}" destId="{DF7E9FA9-4422-4430-88BD-39C874293C81}" srcOrd="1" destOrd="0" presId="urn:microsoft.com/office/officeart/2005/8/layout/gear1"/>
    <dgm:cxn modelId="{FB392538-A7CF-4949-9C69-9FC3DA5A2DF8}" type="presParOf" srcId="{79C28D2A-12B3-447D-896B-8BA6D390B590}" destId="{20306F25-7DC8-4416-894B-EBA486371CEF}" srcOrd="2" destOrd="0" presId="urn:microsoft.com/office/officeart/2005/8/layout/gear1"/>
    <dgm:cxn modelId="{91769F74-D623-4898-9844-0198A2710729}" type="presParOf" srcId="{79C28D2A-12B3-447D-896B-8BA6D390B590}" destId="{4CFBE43D-21DA-4F06-8B8E-698DBA707AEB}" srcOrd="3" destOrd="0" presId="urn:microsoft.com/office/officeart/2005/8/layout/gear1"/>
    <dgm:cxn modelId="{ECCA94F3-4FB8-414B-BAC5-3007E9C32B2D}" type="presParOf" srcId="{79C28D2A-12B3-447D-896B-8BA6D390B590}" destId="{C0BEEE59-B328-4815-9C25-F05255016259}" srcOrd="4" destOrd="0" presId="urn:microsoft.com/office/officeart/2005/8/layout/gear1"/>
    <dgm:cxn modelId="{B38CB542-21A7-4B83-B8AE-82B6A668314B}" type="presParOf" srcId="{79C28D2A-12B3-447D-896B-8BA6D390B590}" destId="{24DA8F09-55EB-45DD-8D62-67B4020DD9C5}" srcOrd="5" destOrd="0" presId="urn:microsoft.com/office/officeart/2005/8/layout/gear1"/>
    <dgm:cxn modelId="{C9C44E72-23E4-42E3-AC8A-08F2C929FD0E}" type="presParOf" srcId="{79C28D2A-12B3-447D-896B-8BA6D390B590}" destId="{4549FB6A-583A-47A3-90EF-73C7DDC76D43}" srcOrd="6" destOrd="0" presId="urn:microsoft.com/office/officeart/2005/8/layout/gear1"/>
    <dgm:cxn modelId="{0953BD07-11B6-49F6-A679-BBB495C635A5}" type="presParOf" srcId="{79C28D2A-12B3-447D-896B-8BA6D390B590}" destId="{6AB13C97-C8FC-4A90-815F-DA08417EE447}" srcOrd="7" destOrd="0" presId="urn:microsoft.com/office/officeart/2005/8/layout/gear1"/>
    <dgm:cxn modelId="{99C09FD8-AB0E-4AB0-B2BA-CB0D5E43D53D}" type="presParOf" srcId="{79C28D2A-12B3-447D-896B-8BA6D390B590}" destId="{EC013389-C1D9-44E9-A3B9-43EB8A9469BE}" srcOrd="8" destOrd="0" presId="urn:microsoft.com/office/officeart/2005/8/layout/gear1"/>
    <dgm:cxn modelId="{993E6DBD-2EC8-47D7-A751-6BA4C87D387C}" type="presParOf" srcId="{79C28D2A-12B3-447D-896B-8BA6D390B590}" destId="{6E9A10A5-4256-4032-A727-09A29AADDBE7}" srcOrd="9" destOrd="0" presId="urn:microsoft.com/office/officeart/2005/8/layout/gear1"/>
    <dgm:cxn modelId="{98643ACA-409B-4659-8405-05EF7CF79829}" type="presParOf" srcId="{79C28D2A-12B3-447D-896B-8BA6D390B590}" destId="{CCBC534F-E75B-462A-94B4-5BA3E0241FBD}" srcOrd="10" destOrd="0" presId="urn:microsoft.com/office/officeart/2005/8/layout/gear1"/>
    <dgm:cxn modelId="{9D8957C0-34A5-4C00-9659-8A66A7817FEC}" type="presParOf" srcId="{79C28D2A-12B3-447D-896B-8BA6D390B590}" destId="{59FB43A0-7D98-4B50-8811-7F71E8B4C9E4}" srcOrd="11" destOrd="0" presId="urn:microsoft.com/office/officeart/2005/8/layout/gear1"/>
    <dgm:cxn modelId="{FC053687-57A4-495C-9DE1-CF71B3033885}" type="presParOf" srcId="{79C28D2A-12B3-447D-896B-8BA6D390B590}" destId="{7970C67A-DF53-4326-A03B-7D39C9E14364}"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2CFDC-84C7-4D89-B232-4905D4E6914A}">
      <dsp:nvSpPr>
        <dsp:cNvPr id="0" name=""/>
        <dsp:cNvSpPr/>
      </dsp:nvSpPr>
      <dsp:spPr>
        <a:xfrm rot="20883804">
          <a:off x="4293996" y="2887391"/>
          <a:ext cx="3634078" cy="3634078"/>
        </a:xfrm>
        <a:prstGeom prst="gear9">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b="1" kern="1200" dirty="0"/>
            <a:t>Rapid Intervention &amp; Ongoing Support</a:t>
          </a:r>
        </a:p>
      </dsp:txBody>
      <dsp:txXfrm>
        <a:off x="5018034" y="3739343"/>
        <a:ext cx="2172856" cy="1867992"/>
      </dsp:txXfrm>
    </dsp:sp>
    <dsp:sp modelId="{4CFBE43D-21DA-4F06-8B8E-698DBA707AEB}">
      <dsp:nvSpPr>
        <dsp:cNvPr id="0" name=""/>
        <dsp:cNvSpPr/>
      </dsp:nvSpPr>
      <dsp:spPr>
        <a:xfrm>
          <a:off x="1663921" y="1979515"/>
          <a:ext cx="3127210" cy="3009202"/>
        </a:xfrm>
        <a:prstGeom prst="gear6">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Information Sharing</a:t>
          </a:r>
        </a:p>
      </dsp:txBody>
      <dsp:txXfrm>
        <a:off x="2438650" y="2741669"/>
        <a:ext cx="1577752" cy="1484894"/>
      </dsp:txXfrm>
    </dsp:sp>
    <dsp:sp modelId="{4549FB6A-583A-47A3-90EF-73C7DDC76D43}">
      <dsp:nvSpPr>
        <dsp:cNvPr id="0" name=""/>
        <dsp:cNvSpPr/>
      </dsp:nvSpPr>
      <dsp:spPr>
        <a:xfrm rot="20700000">
          <a:off x="3587176" y="290996"/>
          <a:ext cx="2589567" cy="2589567"/>
        </a:xfrm>
        <a:prstGeom prst="gear6">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Risk Detection</a:t>
          </a:r>
        </a:p>
      </dsp:txBody>
      <dsp:txXfrm rot="-20700000">
        <a:off x="4155144" y="858964"/>
        <a:ext cx="1453631" cy="1453631"/>
      </dsp:txXfrm>
    </dsp:sp>
    <dsp:sp modelId="{CCBC534F-E75B-462A-94B4-5BA3E0241FBD}">
      <dsp:nvSpPr>
        <dsp:cNvPr id="0" name=""/>
        <dsp:cNvSpPr/>
      </dsp:nvSpPr>
      <dsp:spPr>
        <a:xfrm>
          <a:off x="3830860" y="2409297"/>
          <a:ext cx="4651620" cy="4651620"/>
        </a:xfrm>
        <a:prstGeom prst="circularArrow">
          <a:avLst>
            <a:gd name="adj1" fmla="val 4688"/>
            <a:gd name="adj2" fmla="val 299029"/>
            <a:gd name="adj3" fmla="val 2554203"/>
            <a:gd name="adj4" fmla="val 15781642"/>
            <a:gd name="adj5" fmla="val 5469"/>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9FB43A0-7D98-4B50-8811-7F71E8B4C9E4}">
      <dsp:nvSpPr>
        <dsp:cNvPr id="0" name=""/>
        <dsp:cNvSpPr/>
      </dsp:nvSpPr>
      <dsp:spPr>
        <a:xfrm>
          <a:off x="1072560" y="1371603"/>
          <a:ext cx="3379693" cy="337969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970C67A-DF53-4326-A03B-7D39C9E14364}">
      <dsp:nvSpPr>
        <dsp:cNvPr id="0" name=""/>
        <dsp:cNvSpPr/>
      </dsp:nvSpPr>
      <dsp:spPr>
        <a:xfrm>
          <a:off x="2849966" y="-286572"/>
          <a:ext cx="3643989" cy="3643989"/>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AAA6C7-6B98-4F4D-ABB4-F11B0988CC34}" type="datetimeFigureOut">
              <a:rPr lang="en-CA" smtClean="0"/>
              <a:pPr/>
              <a:t>2018-10-23</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C1680C-D75C-41DD-A04F-682C41224503}" type="slidenum">
              <a:rPr lang="en-CA" smtClean="0"/>
              <a:pPr/>
              <a:t>‹#›</a:t>
            </a:fld>
            <a:endParaRPr lang="en-CA"/>
          </a:p>
        </p:txBody>
      </p:sp>
    </p:spTree>
    <p:extLst>
      <p:ext uri="{BB962C8B-B14F-4D97-AF65-F5344CB8AC3E}">
        <p14:creationId xmlns:p14="http://schemas.microsoft.com/office/powerpoint/2010/main" xmlns="" val="665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26084-2F54-4756-B5D9-3CBBFBB76E6F}" type="datetimeFigureOut">
              <a:rPr lang="en-CA" smtClean="0"/>
              <a:pPr/>
              <a:t>2018-10-23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D3BBDB-17AB-4E2C-AF94-3CD2DF5FCEFC}" type="slidenum">
              <a:rPr lang="en-CA" smtClean="0"/>
              <a:pPr/>
              <a:t>‹#›</a:t>
            </a:fld>
            <a:endParaRPr lang="en-CA"/>
          </a:p>
        </p:txBody>
      </p:sp>
    </p:spTree>
    <p:extLst>
      <p:ext uri="{BB962C8B-B14F-4D97-AF65-F5344CB8AC3E}">
        <p14:creationId xmlns:p14="http://schemas.microsoft.com/office/powerpoint/2010/main" xmlns="" val="37135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D3BBDB-17AB-4E2C-AF94-3CD2DF5FCEFC}" type="slidenum">
              <a:rPr lang="en-CA" smtClean="0"/>
              <a:pPr/>
              <a:t>1</a:t>
            </a:fld>
            <a:endParaRPr lang="en-CA"/>
          </a:p>
        </p:txBody>
      </p:sp>
    </p:spTree>
    <p:extLst>
      <p:ext uri="{BB962C8B-B14F-4D97-AF65-F5344CB8AC3E}">
        <p14:creationId xmlns:p14="http://schemas.microsoft.com/office/powerpoint/2010/main" xmlns="" val="1141748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 The guiding factor to our work, was</a:t>
            </a:r>
            <a:r>
              <a:rPr lang="en-CA" sz="1600" baseline="0" dirty="0"/>
              <a:t> the fact that there is a lot of supporting evidence. </a:t>
            </a:r>
            <a:endParaRPr lang="en-CA" sz="1600" dirty="0"/>
          </a:p>
        </p:txBody>
      </p:sp>
      <p:sp>
        <p:nvSpPr>
          <p:cNvPr id="4" name="Slide Number Placeholder 3"/>
          <p:cNvSpPr>
            <a:spLocks noGrp="1"/>
          </p:cNvSpPr>
          <p:nvPr>
            <p:ph type="sldNum" sz="quarter" idx="10"/>
          </p:nvPr>
        </p:nvSpPr>
        <p:spPr/>
        <p:txBody>
          <a:bodyPr/>
          <a:lstStyle/>
          <a:p>
            <a:fld id="{97D3BBDB-17AB-4E2C-AF94-3CD2DF5FCEFC}" type="slidenum">
              <a:rPr lang="en-CA" smtClean="0"/>
              <a:pPr/>
              <a:t>11</a:t>
            </a:fld>
            <a:endParaRPr lang="en-CA"/>
          </a:p>
        </p:txBody>
      </p:sp>
    </p:spTree>
    <p:extLst>
      <p:ext uri="{BB962C8B-B14F-4D97-AF65-F5344CB8AC3E}">
        <p14:creationId xmlns:p14="http://schemas.microsoft.com/office/powerpoint/2010/main" xmlns="" val="604739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A" sz="1400" dirty="0"/>
              <a:t>The model I help First Nation communities develop has a number of influences….</a:t>
            </a:r>
          </a:p>
          <a:p>
            <a:pPr marL="285750" indent="-285750">
              <a:buFontTx/>
              <a:buChar char="-"/>
            </a:pPr>
            <a:endParaRPr lang="en-CA" sz="1400" dirty="0"/>
          </a:p>
          <a:p>
            <a:pPr marL="285750" indent="-285750">
              <a:buFontTx/>
              <a:buChar char="-"/>
            </a:pPr>
            <a:r>
              <a:rPr lang="en-CA" sz="1400" dirty="0"/>
              <a:t>We took the discipline of the Hub Model</a:t>
            </a:r>
            <a:r>
              <a:rPr lang="en-CA" sz="1400" baseline="0" dirty="0"/>
              <a:t> where consent is not appropriate. </a:t>
            </a:r>
          </a:p>
          <a:p>
            <a:pPr marL="285750" indent="-285750">
              <a:buFontTx/>
              <a:buChar char="-"/>
            </a:pPr>
            <a:endParaRPr lang="en-CA" sz="1400" baseline="0" dirty="0"/>
          </a:p>
          <a:p>
            <a:pPr marL="285750" indent="-285750">
              <a:buFontTx/>
              <a:buChar char="-"/>
            </a:pPr>
            <a:r>
              <a:rPr lang="en-CA" sz="1400" baseline="0" dirty="0"/>
              <a:t>We looked to the leading practices in case management, wraparound, clinical planning, service integration, healing circles.</a:t>
            </a:r>
          </a:p>
          <a:p>
            <a:pPr marL="285750" indent="-285750">
              <a:buFontTx/>
              <a:buChar char="-"/>
            </a:pPr>
            <a:endParaRPr lang="en-CA" sz="1400" baseline="0" dirty="0"/>
          </a:p>
          <a:p>
            <a:pPr marL="285750" indent="-285750">
              <a:buFontTx/>
              <a:buChar char="-"/>
            </a:pPr>
            <a:r>
              <a:rPr lang="en-CA" sz="1400" baseline="0" dirty="0"/>
              <a:t>We also were influenced by the holistic strength of community culture, and its tradition of helping one another. </a:t>
            </a:r>
            <a:endParaRPr lang="en-CA" sz="1400" dirty="0"/>
          </a:p>
        </p:txBody>
      </p:sp>
      <p:sp>
        <p:nvSpPr>
          <p:cNvPr id="4" name="Slide Number Placeholder 3"/>
          <p:cNvSpPr>
            <a:spLocks noGrp="1"/>
          </p:cNvSpPr>
          <p:nvPr>
            <p:ph type="sldNum" sz="quarter" idx="10"/>
          </p:nvPr>
        </p:nvSpPr>
        <p:spPr/>
        <p:txBody>
          <a:bodyPr/>
          <a:lstStyle/>
          <a:p>
            <a:fld id="{97D3BBDB-17AB-4E2C-AF94-3CD2DF5FCEFC}" type="slidenum">
              <a:rPr lang="en-CA" smtClean="0"/>
              <a:pPr/>
              <a:t>12</a:t>
            </a:fld>
            <a:endParaRPr lang="en-CA"/>
          </a:p>
        </p:txBody>
      </p:sp>
    </p:spTree>
    <p:extLst>
      <p:ext uri="{BB962C8B-B14F-4D97-AF65-F5344CB8AC3E}">
        <p14:creationId xmlns:p14="http://schemas.microsoft.com/office/powerpoint/2010/main" xmlns="" val="2604661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A" sz="1400" dirty="0"/>
              <a:t>The model I help First Nation communities develop has a number of influences….</a:t>
            </a:r>
          </a:p>
          <a:p>
            <a:pPr marL="285750" indent="-285750">
              <a:buFontTx/>
              <a:buChar char="-"/>
            </a:pPr>
            <a:endParaRPr lang="en-CA" sz="1400" dirty="0"/>
          </a:p>
          <a:p>
            <a:pPr marL="285750" indent="-285750">
              <a:buFontTx/>
              <a:buChar char="-"/>
            </a:pPr>
            <a:r>
              <a:rPr lang="en-CA" sz="1400" dirty="0"/>
              <a:t>We took the discipline of the Hub Model</a:t>
            </a:r>
            <a:r>
              <a:rPr lang="en-CA" sz="1400" baseline="0" dirty="0"/>
              <a:t> where consent is not appropriate. </a:t>
            </a:r>
          </a:p>
          <a:p>
            <a:pPr marL="285750" indent="-285750">
              <a:buFontTx/>
              <a:buChar char="-"/>
            </a:pPr>
            <a:endParaRPr lang="en-CA" sz="1400" baseline="0" dirty="0"/>
          </a:p>
          <a:p>
            <a:pPr marL="285750" indent="-285750">
              <a:buFontTx/>
              <a:buChar char="-"/>
            </a:pPr>
            <a:r>
              <a:rPr lang="en-CA" sz="1400" baseline="0" dirty="0"/>
              <a:t>We looked to the leading practices in case management, wraparound, clinical planning, service integration, healing circles.</a:t>
            </a:r>
          </a:p>
          <a:p>
            <a:pPr marL="285750" indent="-285750">
              <a:buFontTx/>
              <a:buChar char="-"/>
            </a:pPr>
            <a:endParaRPr lang="en-CA" sz="1400" baseline="0" dirty="0"/>
          </a:p>
          <a:p>
            <a:pPr marL="285750" indent="-285750">
              <a:buFontTx/>
              <a:buChar char="-"/>
            </a:pPr>
            <a:r>
              <a:rPr lang="en-CA" sz="1400" baseline="0" dirty="0"/>
              <a:t>We also were influenced by the holistic strength of community culture, and its tradition of helping one another. </a:t>
            </a:r>
            <a:endParaRPr lang="en-CA" sz="1400" dirty="0"/>
          </a:p>
        </p:txBody>
      </p:sp>
      <p:sp>
        <p:nvSpPr>
          <p:cNvPr id="4" name="Slide Number Placeholder 3"/>
          <p:cNvSpPr>
            <a:spLocks noGrp="1"/>
          </p:cNvSpPr>
          <p:nvPr>
            <p:ph type="sldNum" sz="quarter" idx="10"/>
          </p:nvPr>
        </p:nvSpPr>
        <p:spPr/>
        <p:txBody>
          <a:bodyPr/>
          <a:lstStyle/>
          <a:p>
            <a:fld id="{97D3BBDB-17AB-4E2C-AF94-3CD2DF5FCEFC}" type="slidenum">
              <a:rPr lang="en-CA" smtClean="0"/>
              <a:pPr/>
              <a:t>13</a:t>
            </a:fld>
            <a:endParaRPr lang="en-CA"/>
          </a:p>
        </p:txBody>
      </p:sp>
    </p:spTree>
    <p:extLst>
      <p:ext uri="{BB962C8B-B14F-4D97-AF65-F5344CB8AC3E}">
        <p14:creationId xmlns:p14="http://schemas.microsoft.com/office/powerpoint/2010/main" xmlns="" val="2604661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Getting to the design of MIC, there are essentially two components.</a:t>
            </a:r>
            <a:r>
              <a:rPr lang="en-CA" sz="1200" baseline="0" dirty="0"/>
              <a:t> Each are separate from one another, yet are interrelated for the purposes of supporting the client.</a:t>
            </a:r>
            <a:endParaRPr lang="en-CA" sz="1200" dirty="0"/>
          </a:p>
          <a:p>
            <a:endParaRPr lang="en-CA" sz="1200" dirty="0"/>
          </a:p>
          <a:p>
            <a:r>
              <a:rPr lang="en-CA" sz="1200" dirty="0"/>
              <a:t>- Collaborative Risk-Driven Intervention focuses on </a:t>
            </a:r>
            <a:r>
              <a:rPr lang="en-CA" sz="1200" i="1" dirty="0"/>
              <a:t>immediate mitigation of risk factors</a:t>
            </a:r>
            <a:r>
              <a:rPr lang="en-CA" sz="1200" dirty="0"/>
              <a:t> through rapid service access.</a:t>
            </a:r>
          </a:p>
          <a:p>
            <a:endParaRPr lang="en-CA" sz="1200" dirty="0"/>
          </a:p>
          <a:p>
            <a:r>
              <a:rPr lang="en-CA" sz="1200" dirty="0"/>
              <a:t>- Multi-Sector Coordinated Support focuses on long-term </a:t>
            </a:r>
            <a:r>
              <a:rPr lang="en-CA" sz="1200" i="1" dirty="0"/>
              <a:t>development of protective factors </a:t>
            </a:r>
            <a:r>
              <a:rPr lang="en-CA" sz="1200" dirty="0"/>
              <a:t>through ongoing service coordination. </a:t>
            </a:r>
          </a:p>
          <a:p>
            <a:endParaRPr lang="en-CA" dirty="0"/>
          </a:p>
        </p:txBody>
      </p:sp>
      <p:sp>
        <p:nvSpPr>
          <p:cNvPr id="4" name="Slide Number Placeholder 3"/>
          <p:cNvSpPr>
            <a:spLocks noGrp="1"/>
          </p:cNvSpPr>
          <p:nvPr>
            <p:ph type="sldNum" sz="quarter" idx="10"/>
          </p:nvPr>
        </p:nvSpPr>
        <p:spPr/>
        <p:txBody>
          <a:bodyPr/>
          <a:lstStyle/>
          <a:p>
            <a:fld id="{97D3BBDB-17AB-4E2C-AF94-3CD2DF5FCEFC}" type="slidenum">
              <a:rPr lang="en-CA" smtClean="0"/>
              <a:pPr/>
              <a:t>14</a:t>
            </a:fld>
            <a:endParaRPr lang="en-CA"/>
          </a:p>
        </p:txBody>
      </p:sp>
    </p:spTree>
    <p:extLst>
      <p:ext uri="{BB962C8B-B14F-4D97-AF65-F5344CB8AC3E}">
        <p14:creationId xmlns:p14="http://schemas.microsoft.com/office/powerpoint/2010/main" xmlns="" val="1935744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In</a:t>
            </a:r>
            <a:r>
              <a:rPr lang="en-CA" sz="1600" baseline="0" dirty="0"/>
              <a:t> essence, the actual action of the MIC team involves three main activities. </a:t>
            </a:r>
          </a:p>
          <a:p>
            <a:endParaRPr lang="en-CA" sz="1600" baseline="0" dirty="0"/>
          </a:p>
          <a:p>
            <a:pPr marL="171450" indent="-171450">
              <a:buFontTx/>
              <a:buChar char="-"/>
            </a:pPr>
            <a:r>
              <a:rPr lang="en-CA" sz="1600" baseline="0" dirty="0"/>
              <a:t>Detection of risk</a:t>
            </a:r>
          </a:p>
          <a:p>
            <a:pPr marL="171450" indent="-171450">
              <a:buFontTx/>
              <a:buChar char="-"/>
            </a:pPr>
            <a:endParaRPr lang="en-CA" sz="1600" baseline="0" dirty="0"/>
          </a:p>
          <a:p>
            <a:pPr marL="171450" indent="-171450">
              <a:buFontTx/>
              <a:buChar char="-"/>
            </a:pPr>
            <a:r>
              <a:rPr lang="en-CA" sz="1600" baseline="0" dirty="0"/>
              <a:t>Sharing of information</a:t>
            </a:r>
          </a:p>
          <a:p>
            <a:pPr marL="171450" indent="-171450">
              <a:buFontTx/>
              <a:buChar char="-"/>
            </a:pPr>
            <a:endParaRPr lang="en-CA" sz="1600" baseline="0" dirty="0"/>
          </a:p>
          <a:p>
            <a:pPr marL="171450" indent="-171450">
              <a:buFontTx/>
              <a:buChar char="-"/>
            </a:pPr>
            <a:r>
              <a:rPr lang="en-CA" sz="1600" baseline="0" dirty="0"/>
              <a:t>Rapid intervention and ongoing support</a:t>
            </a:r>
            <a:endParaRPr lang="en-CA" sz="1600" dirty="0"/>
          </a:p>
        </p:txBody>
      </p:sp>
      <p:sp>
        <p:nvSpPr>
          <p:cNvPr id="4" name="Slide Number Placeholder 3"/>
          <p:cNvSpPr>
            <a:spLocks noGrp="1"/>
          </p:cNvSpPr>
          <p:nvPr>
            <p:ph type="sldNum" sz="quarter" idx="10"/>
          </p:nvPr>
        </p:nvSpPr>
        <p:spPr/>
        <p:txBody>
          <a:bodyPr/>
          <a:lstStyle/>
          <a:p>
            <a:fld id="{97D3BBDB-17AB-4E2C-AF94-3CD2DF5FCEFC}" type="slidenum">
              <a:rPr lang="en-CA" smtClean="0"/>
              <a:pPr/>
              <a:t>15</a:t>
            </a:fld>
            <a:endParaRPr lang="en-CA"/>
          </a:p>
        </p:txBody>
      </p:sp>
    </p:spTree>
    <p:extLst>
      <p:ext uri="{BB962C8B-B14F-4D97-AF65-F5344CB8AC3E}">
        <p14:creationId xmlns:p14="http://schemas.microsoft.com/office/powerpoint/2010/main" xmlns="" val="4058707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Getting to the design of MIC, there are essentially two components.</a:t>
            </a:r>
            <a:r>
              <a:rPr lang="en-CA" sz="1200" baseline="0" dirty="0"/>
              <a:t> Each are separate from one another, yet are interrelated for the purposes of supporting the client.</a:t>
            </a:r>
            <a:endParaRPr lang="en-CA" sz="1200" dirty="0"/>
          </a:p>
          <a:p>
            <a:endParaRPr lang="en-CA" sz="1200" dirty="0"/>
          </a:p>
          <a:p>
            <a:r>
              <a:rPr lang="en-CA" sz="1200" dirty="0"/>
              <a:t>- Collaborative Risk-Driven Intervention focuses on </a:t>
            </a:r>
            <a:r>
              <a:rPr lang="en-CA" sz="1200" i="1" dirty="0"/>
              <a:t>immediate mitigation of risk factors</a:t>
            </a:r>
            <a:r>
              <a:rPr lang="en-CA" sz="1200" dirty="0"/>
              <a:t> through rapid service access.</a:t>
            </a:r>
          </a:p>
          <a:p>
            <a:endParaRPr lang="en-CA" sz="1200" dirty="0"/>
          </a:p>
          <a:p>
            <a:r>
              <a:rPr lang="en-CA" sz="1200" dirty="0"/>
              <a:t>- Multi-Sector Coordinated Support focuses on long-term </a:t>
            </a:r>
            <a:r>
              <a:rPr lang="en-CA" sz="1200" i="1" dirty="0"/>
              <a:t>development of protective factors </a:t>
            </a:r>
            <a:r>
              <a:rPr lang="en-CA" sz="1200" dirty="0"/>
              <a:t>through ongoing service coordination. </a:t>
            </a:r>
          </a:p>
          <a:p>
            <a:endParaRPr lang="en-CA" dirty="0"/>
          </a:p>
        </p:txBody>
      </p:sp>
      <p:sp>
        <p:nvSpPr>
          <p:cNvPr id="4" name="Slide Number Placeholder 3"/>
          <p:cNvSpPr>
            <a:spLocks noGrp="1"/>
          </p:cNvSpPr>
          <p:nvPr>
            <p:ph type="sldNum" sz="quarter" idx="10"/>
          </p:nvPr>
        </p:nvSpPr>
        <p:spPr/>
        <p:txBody>
          <a:bodyPr/>
          <a:lstStyle/>
          <a:p>
            <a:fld id="{97D3BBDB-17AB-4E2C-AF94-3CD2DF5FCEFC}" type="slidenum">
              <a:rPr lang="en-CA" smtClean="0"/>
              <a:pPr/>
              <a:t>16</a:t>
            </a:fld>
            <a:endParaRPr lang="en-CA"/>
          </a:p>
        </p:txBody>
      </p:sp>
    </p:spTree>
    <p:extLst>
      <p:ext uri="{BB962C8B-B14F-4D97-AF65-F5344CB8AC3E}">
        <p14:creationId xmlns:p14="http://schemas.microsoft.com/office/powerpoint/2010/main" xmlns="" val="1935744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7D3BBDB-17AB-4E2C-AF94-3CD2DF5FCEFC}" type="slidenum">
              <a:rPr lang="en-CA" smtClean="0"/>
              <a:pPr/>
              <a:t>17</a:t>
            </a:fld>
            <a:endParaRPr lang="en-CA"/>
          </a:p>
        </p:txBody>
      </p:sp>
    </p:spTree>
    <p:extLst>
      <p:ext uri="{BB962C8B-B14F-4D97-AF65-F5344CB8AC3E}">
        <p14:creationId xmlns:p14="http://schemas.microsoft.com/office/powerpoint/2010/main" xmlns="" val="2244106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Somewhat</a:t>
            </a:r>
            <a:r>
              <a:rPr lang="en-CA" baseline="0" dirty="0"/>
              <a:t> different from the </a:t>
            </a:r>
            <a:r>
              <a:rPr lang="en-CA" baseline="0" dirty="0" err="1"/>
              <a:t>CRDI</a:t>
            </a:r>
            <a:r>
              <a:rPr lang="en-CA" baseline="0" dirty="0"/>
              <a:t> (or Hub process), is our process of MSCS. </a:t>
            </a:r>
          </a:p>
          <a:p>
            <a:endParaRPr lang="en-CA" baseline="0" dirty="0"/>
          </a:p>
          <a:p>
            <a:r>
              <a:rPr lang="en-CA" baseline="0" dirty="0"/>
              <a:t>- This is where a client does provide consent, and gets involved in actually planning their own longer-term service plan.</a:t>
            </a:r>
          </a:p>
          <a:p>
            <a:endParaRPr lang="en-CA" baseline="0" dirty="0"/>
          </a:p>
          <a:p>
            <a:r>
              <a:rPr lang="en-CA" baseline="0" dirty="0"/>
              <a:t>- Essentially, this process is based upon the notion that if a client is working with multiple human service providers anyway, why not work with them together. </a:t>
            </a:r>
          </a:p>
          <a:p>
            <a:endParaRPr lang="en-CA" baseline="0" dirty="0"/>
          </a:p>
          <a:p>
            <a:r>
              <a:rPr lang="en-CA" baseline="0" dirty="0"/>
              <a:t>- A lifetime of problems will not go away in one door-knock or intervention. So instead provide ongoing coordinated support to help that individual.</a:t>
            </a:r>
          </a:p>
          <a:p>
            <a:endParaRPr lang="en-CA" baseline="0" dirty="0"/>
          </a:p>
          <a:p>
            <a:r>
              <a:rPr lang="en-CA" baseline="0" dirty="0"/>
              <a:t> </a:t>
            </a:r>
            <a:endParaRPr lang="en-CA" dirty="0"/>
          </a:p>
        </p:txBody>
      </p:sp>
      <p:sp>
        <p:nvSpPr>
          <p:cNvPr id="4" name="Slide Number Placeholder 3"/>
          <p:cNvSpPr>
            <a:spLocks noGrp="1"/>
          </p:cNvSpPr>
          <p:nvPr>
            <p:ph type="sldNum" sz="quarter" idx="10"/>
          </p:nvPr>
        </p:nvSpPr>
        <p:spPr/>
        <p:txBody>
          <a:bodyPr/>
          <a:lstStyle/>
          <a:p>
            <a:fld id="{97D3BBDB-17AB-4E2C-AF94-3CD2DF5FCEFC}" type="slidenum">
              <a:rPr lang="en-CA" smtClean="0"/>
              <a:pPr/>
              <a:t>18</a:t>
            </a:fld>
            <a:endParaRPr lang="en-CA"/>
          </a:p>
        </p:txBody>
      </p:sp>
    </p:spTree>
    <p:extLst>
      <p:ext uri="{BB962C8B-B14F-4D97-AF65-F5344CB8AC3E}">
        <p14:creationId xmlns:p14="http://schemas.microsoft.com/office/powerpoint/2010/main" xmlns="" val="1106175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 De-identified data on risk factors, demographics, community assets and systemic issues are collected during the collaborative risk-driven intervention process.</a:t>
            </a:r>
          </a:p>
          <a:p>
            <a:endParaRPr lang="en-CA" sz="1200" dirty="0"/>
          </a:p>
          <a:p>
            <a:r>
              <a:rPr lang="en-CA" sz="1200" dirty="0"/>
              <a:t>- Individual client data is stored on needs, interests, barriers, goals, services, and progress within the multi-sector coordinated support process.</a:t>
            </a:r>
            <a:endParaRPr lang="en-CA" dirty="0"/>
          </a:p>
        </p:txBody>
      </p:sp>
      <p:sp>
        <p:nvSpPr>
          <p:cNvPr id="4" name="Slide Number Placeholder 3"/>
          <p:cNvSpPr>
            <a:spLocks noGrp="1"/>
          </p:cNvSpPr>
          <p:nvPr>
            <p:ph type="sldNum" sz="quarter" idx="10"/>
          </p:nvPr>
        </p:nvSpPr>
        <p:spPr/>
        <p:txBody>
          <a:bodyPr/>
          <a:lstStyle/>
          <a:p>
            <a:fld id="{97D3BBDB-17AB-4E2C-AF94-3CD2DF5FCEFC}" type="slidenum">
              <a:rPr lang="en-CA" smtClean="0"/>
              <a:pPr/>
              <a:t>19</a:t>
            </a:fld>
            <a:endParaRPr lang="en-CA"/>
          </a:p>
        </p:txBody>
      </p:sp>
    </p:spTree>
    <p:extLst>
      <p:ext uri="{BB962C8B-B14F-4D97-AF65-F5344CB8AC3E}">
        <p14:creationId xmlns:p14="http://schemas.microsoft.com/office/powerpoint/2010/main" xmlns="" val="1797676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a:t>Many of you are</a:t>
            </a:r>
            <a:r>
              <a:rPr lang="en-CA" baseline="0" dirty="0"/>
              <a:t> probably wondering how we can share all that client information without breaching privacy. </a:t>
            </a:r>
          </a:p>
          <a:p>
            <a:pPr marL="171450" indent="-171450">
              <a:buFontTx/>
              <a:buChar char="-"/>
            </a:pPr>
            <a:endParaRPr lang="en-CA" baseline="0" dirty="0"/>
          </a:p>
          <a:p>
            <a:pPr marL="171450" indent="-171450">
              <a:buFontTx/>
              <a:buChar char="-"/>
            </a:pPr>
            <a:r>
              <a:rPr lang="en-CA" baseline="0" dirty="0"/>
              <a:t>There is a strong disciplined filter process that we work within, when we do not have consent to share information. </a:t>
            </a:r>
          </a:p>
          <a:p>
            <a:pPr marL="171450" indent="-171450">
              <a:buFontTx/>
              <a:buChar char="-"/>
            </a:pPr>
            <a:endParaRPr lang="en-CA" baseline="0" dirty="0"/>
          </a:p>
          <a:p>
            <a:pPr marL="171450" indent="-171450">
              <a:buFontTx/>
              <a:buChar char="-"/>
            </a:pPr>
            <a:r>
              <a:rPr lang="en-CA" baseline="0" dirty="0"/>
              <a:t>Even once we receive consent to share information, we work under a fairly strict information sharing protocol.</a:t>
            </a:r>
          </a:p>
          <a:p>
            <a:pPr marL="171450" indent="-171450">
              <a:buFontTx/>
              <a:buChar char="-"/>
            </a:pPr>
            <a:endParaRPr lang="en-CA" baseline="0" dirty="0"/>
          </a:p>
          <a:p>
            <a:pPr marL="171450" indent="-171450">
              <a:buFontTx/>
              <a:buChar char="-"/>
            </a:pPr>
            <a:r>
              <a:rPr lang="en-CA" baseline="0" dirty="0"/>
              <a:t>Ultimately, we work hard to put a lot of power in the hands of clients concerning who has access to their information. </a:t>
            </a:r>
            <a:endParaRPr lang="en-CA" dirty="0"/>
          </a:p>
        </p:txBody>
      </p:sp>
      <p:sp>
        <p:nvSpPr>
          <p:cNvPr id="4" name="Slide Number Placeholder 3"/>
          <p:cNvSpPr>
            <a:spLocks noGrp="1"/>
          </p:cNvSpPr>
          <p:nvPr>
            <p:ph type="sldNum" sz="quarter" idx="10"/>
          </p:nvPr>
        </p:nvSpPr>
        <p:spPr/>
        <p:txBody>
          <a:bodyPr/>
          <a:lstStyle/>
          <a:p>
            <a:fld id="{97D3BBDB-17AB-4E2C-AF94-3CD2DF5FCEFC}" type="slidenum">
              <a:rPr lang="en-CA" smtClean="0"/>
              <a:pPr/>
              <a:t>20</a:t>
            </a:fld>
            <a:endParaRPr lang="en-CA"/>
          </a:p>
        </p:txBody>
      </p:sp>
    </p:spTree>
    <p:extLst>
      <p:ext uri="{BB962C8B-B14F-4D97-AF65-F5344CB8AC3E}">
        <p14:creationId xmlns:p14="http://schemas.microsoft.com/office/powerpoint/2010/main" xmlns="" val="1265324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en-CA" sz="1400" dirty="0"/>
          </a:p>
        </p:txBody>
      </p:sp>
      <p:sp>
        <p:nvSpPr>
          <p:cNvPr id="4" name="Slide Number Placeholder 3"/>
          <p:cNvSpPr>
            <a:spLocks noGrp="1"/>
          </p:cNvSpPr>
          <p:nvPr>
            <p:ph type="sldNum" sz="quarter" idx="10"/>
          </p:nvPr>
        </p:nvSpPr>
        <p:spPr/>
        <p:txBody>
          <a:bodyPr/>
          <a:lstStyle/>
          <a:p>
            <a:fld id="{97D3BBDB-17AB-4E2C-AF94-3CD2DF5FCEFC}" type="slidenum">
              <a:rPr lang="en-CA" smtClean="0"/>
              <a:pPr/>
              <a:t>2</a:t>
            </a:fld>
            <a:endParaRPr lang="en-CA"/>
          </a:p>
        </p:txBody>
      </p:sp>
    </p:spTree>
    <p:extLst>
      <p:ext uri="{BB962C8B-B14F-4D97-AF65-F5344CB8AC3E}">
        <p14:creationId xmlns:p14="http://schemas.microsoft.com/office/powerpoint/2010/main" xmlns="" val="1868320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a:t>Many of you are</a:t>
            </a:r>
            <a:r>
              <a:rPr lang="en-CA" baseline="0" dirty="0"/>
              <a:t> probably wondering how we can share all that client information without breaching privacy. </a:t>
            </a:r>
          </a:p>
          <a:p>
            <a:pPr marL="171450" indent="-171450">
              <a:buFontTx/>
              <a:buChar char="-"/>
            </a:pPr>
            <a:endParaRPr lang="en-CA" baseline="0" dirty="0"/>
          </a:p>
          <a:p>
            <a:pPr marL="171450" indent="-171450">
              <a:buFontTx/>
              <a:buChar char="-"/>
            </a:pPr>
            <a:r>
              <a:rPr lang="en-CA" baseline="0" dirty="0"/>
              <a:t>There is a strong disciplined filter process that we work within, when we do not have consent to share information. </a:t>
            </a:r>
          </a:p>
          <a:p>
            <a:pPr marL="171450" indent="-171450">
              <a:buFontTx/>
              <a:buChar char="-"/>
            </a:pPr>
            <a:endParaRPr lang="en-CA" baseline="0" dirty="0"/>
          </a:p>
          <a:p>
            <a:pPr marL="171450" indent="-171450">
              <a:buFontTx/>
              <a:buChar char="-"/>
            </a:pPr>
            <a:r>
              <a:rPr lang="en-CA" baseline="0" dirty="0"/>
              <a:t>Even once we receive consent to share information, we work under a fairly strict information sharing protocol.</a:t>
            </a:r>
          </a:p>
          <a:p>
            <a:pPr marL="171450" indent="-171450">
              <a:buFontTx/>
              <a:buChar char="-"/>
            </a:pPr>
            <a:endParaRPr lang="en-CA" baseline="0" dirty="0"/>
          </a:p>
          <a:p>
            <a:pPr marL="171450" indent="-171450">
              <a:buFontTx/>
              <a:buChar char="-"/>
            </a:pPr>
            <a:r>
              <a:rPr lang="en-CA" baseline="0" dirty="0"/>
              <a:t>Ultimately, we work hard to put a lot of power in the hands of clients concerning who has access to their information. </a:t>
            </a:r>
            <a:endParaRPr lang="en-CA" dirty="0"/>
          </a:p>
        </p:txBody>
      </p:sp>
      <p:sp>
        <p:nvSpPr>
          <p:cNvPr id="4" name="Slide Number Placeholder 3"/>
          <p:cNvSpPr>
            <a:spLocks noGrp="1"/>
          </p:cNvSpPr>
          <p:nvPr>
            <p:ph type="sldNum" sz="quarter" idx="10"/>
          </p:nvPr>
        </p:nvSpPr>
        <p:spPr/>
        <p:txBody>
          <a:bodyPr/>
          <a:lstStyle/>
          <a:p>
            <a:fld id="{97D3BBDB-17AB-4E2C-AF94-3CD2DF5FCEFC}" type="slidenum">
              <a:rPr lang="en-CA" smtClean="0"/>
              <a:pPr/>
              <a:t>21</a:t>
            </a:fld>
            <a:endParaRPr lang="en-CA"/>
          </a:p>
        </p:txBody>
      </p:sp>
    </p:spTree>
    <p:extLst>
      <p:ext uri="{BB962C8B-B14F-4D97-AF65-F5344CB8AC3E}">
        <p14:creationId xmlns:p14="http://schemas.microsoft.com/office/powerpoint/2010/main" xmlns="" val="3690613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D3BBDB-17AB-4E2C-AF94-3CD2DF5FCEFC}" type="slidenum">
              <a:rPr lang="en-CA" smtClean="0"/>
              <a:pPr/>
              <a:t>22</a:t>
            </a:fld>
            <a:endParaRPr lang="en-CA"/>
          </a:p>
        </p:txBody>
      </p:sp>
    </p:spTree>
    <p:extLst>
      <p:ext uri="{BB962C8B-B14F-4D97-AF65-F5344CB8AC3E}">
        <p14:creationId xmlns:p14="http://schemas.microsoft.com/office/powerpoint/2010/main" xmlns="" val="191727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CA" sz="1400" dirty="0"/>
              <a:t>The goal is to ultimately</a:t>
            </a:r>
            <a:r>
              <a:rPr lang="en-CA" sz="1400" baseline="0" dirty="0"/>
              <a:t> increase the impact of human service providers on </a:t>
            </a:r>
            <a:r>
              <a:rPr lang="en-CA" sz="1400" baseline="0" dirty="0" err="1"/>
              <a:t>CSWB</a:t>
            </a:r>
            <a:r>
              <a:rPr lang="en-CA" sz="1400" baseline="0" dirty="0"/>
              <a:t> by having them work together.</a:t>
            </a:r>
          </a:p>
          <a:p>
            <a:pPr marL="285750" indent="-285750">
              <a:buFontTx/>
              <a:buChar char="-"/>
            </a:pPr>
            <a:endParaRPr lang="en-CA" sz="1400" baseline="0" dirty="0"/>
          </a:p>
          <a:p>
            <a:pPr marL="285750" indent="-285750">
              <a:buFontTx/>
              <a:buChar char="-"/>
            </a:pPr>
            <a:r>
              <a:rPr lang="en-CA" sz="1400" baseline="0" dirty="0"/>
              <a:t>- </a:t>
            </a:r>
            <a:r>
              <a:rPr lang="en-CA" sz="1400" baseline="0" dirty="0" err="1"/>
              <a:t>CSWB</a:t>
            </a:r>
            <a:r>
              <a:rPr lang="en-CA" sz="1400" baseline="0" dirty="0"/>
              <a:t> is a holistic state that is more than just low crime, high graduation, good mental health…its about these multiple outcomes collectively impact quality of life</a:t>
            </a:r>
          </a:p>
          <a:p>
            <a:pPr marL="0" indent="0">
              <a:buFontTx/>
              <a:buNone/>
            </a:pPr>
            <a:endParaRPr lang="en-CA" sz="1400" baseline="0" dirty="0"/>
          </a:p>
        </p:txBody>
      </p:sp>
      <p:sp>
        <p:nvSpPr>
          <p:cNvPr id="4" name="Slide Number Placeholder 3"/>
          <p:cNvSpPr>
            <a:spLocks noGrp="1"/>
          </p:cNvSpPr>
          <p:nvPr>
            <p:ph type="sldNum" sz="quarter" idx="10"/>
          </p:nvPr>
        </p:nvSpPr>
        <p:spPr/>
        <p:txBody>
          <a:bodyPr/>
          <a:lstStyle/>
          <a:p>
            <a:fld id="{97D3BBDB-17AB-4E2C-AF94-3CD2DF5FCEFC}" type="slidenum">
              <a:rPr lang="en-CA" smtClean="0"/>
              <a:pPr/>
              <a:t>3</a:t>
            </a:fld>
            <a:endParaRPr lang="en-CA"/>
          </a:p>
        </p:txBody>
      </p:sp>
    </p:spTree>
    <p:extLst>
      <p:ext uri="{BB962C8B-B14F-4D97-AF65-F5344CB8AC3E}">
        <p14:creationId xmlns:p14="http://schemas.microsoft.com/office/powerpoint/2010/main" xmlns="" val="376817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CA" sz="1400" baseline="0" dirty="0"/>
          </a:p>
        </p:txBody>
      </p:sp>
      <p:sp>
        <p:nvSpPr>
          <p:cNvPr id="4" name="Slide Number Placeholder 3"/>
          <p:cNvSpPr>
            <a:spLocks noGrp="1"/>
          </p:cNvSpPr>
          <p:nvPr>
            <p:ph type="sldNum" sz="quarter" idx="10"/>
          </p:nvPr>
        </p:nvSpPr>
        <p:spPr/>
        <p:txBody>
          <a:bodyPr/>
          <a:lstStyle/>
          <a:p>
            <a:fld id="{97D3BBDB-17AB-4E2C-AF94-3CD2DF5FCEFC}" type="slidenum">
              <a:rPr lang="en-CA" smtClean="0"/>
              <a:pPr/>
              <a:t>4</a:t>
            </a:fld>
            <a:endParaRPr lang="en-CA"/>
          </a:p>
        </p:txBody>
      </p:sp>
    </p:spTree>
    <p:extLst>
      <p:ext uri="{BB962C8B-B14F-4D97-AF65-F5344CB8AC3E}">
        <p14:creationId xmlns:p14="http://schemas.microsoft.com/office/powerpoint/2010/main" xmlns="" val="844884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CA" sz="1400" baseline="0" dirty="0"/>
          </a:p>
        </p:txBody>
      </p:sp>
      <p:sp>
        <p:nvSpPr>
          <p:cNvPr id="4" name="Slide Number Placeholder 3"/>
          <p:cNvSpPr>
            <a:spLocks noGrp="1"/>
          </p:cNvSpPr>
          <p:nvPr>
            <p:ph type="sldNum" sz="quarter" idx="10"/>
          </p:nvPr>
        </p:nvSpPr>
        <p:spPr/>
        <p:txBody>
          <a:bodyPr/>
          <a:lstStyle/>
          <a:p>
            <a:fld id="{97D3BBDB-17AB-4E2C-AF94-3CD2DF5FCEFC}" type="slidenum">
              <a:rPr lang="en-CA" smtClean="0"/>
              <a:pPr/>
              <a:t>5</a:t>
            </a:fld>
            <a:endParaRPr lang="en-CA"/>
          </a:p>
        </p:txBody>
      </p:sp>
    </p:spTree>
    <p:extLst>
      <p:ext uri="{BB962C8B-B14F-4D97-AF65-F5344CB8AC3E}">
        <p14:creationId xmlns:p14="http://schemas.microsoft.com/office/powerpoint/2010/main" xmlns="" val="3768442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CA" sz="1400" baseline="0" dirty="0"/>
          </a:p>
        </p:txBody>
      </p:sp>
      <p:sp>
        <p:nvSpPr>
          <p:cNvPr id="4" name="Slide Number Placeholder 3"/>
          <p:cNvSpPr>
            <a:spLocks noGrp="1"/>
          </p:cNvSpPr>
          <p:nvPr>
            <p:ph type="sldNum" sz="quarter" idx="10"/>
          </p:nvPr>
        </p:nvSpPr>
        <p:spPr/>
        <p:txBody>
          <a:bodyPr/>
          <a:lstStyle/>
          <a:p>
            <a:fld id="{97D3BBDB-17AB-4E2C-AF94-3CD2DF5FCEFC}" type="slidenum">
              <a:rPr lang="en-CA" smtClean="0"/>
              <a:pPr/>
              <a:t>6</a:t>
            </a:fld>
            <a:endParaRPr lang="en-CA"/>
          </a:p>
        </p:txBody>
      </p:sp>
    </p:spTree>
    <p:extLst>
      <p:ext uri="{BB962C8B-B14F-4D97-AF65-F5344CB8AC3E}">
        <p14:creationId xmlns:p14="http://schemas.microsoft.com/office/powerpoint/2010/main" xmlns="" val="3122420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a:t>-       The reality is,</a:t>
            </a:r>
            <a:r>
              <a:rPr lang="en-CA" sz="1400" baseline="0" dirty="0"/>
              <a:t> that this model requires a complete paradigm shift.</a:t>
            </a:r>
          </a:p>
          <a:p>
            <a:endParaRPr lang="en-CA" sz="1400" baseline="0" dirty="0"/>
          </a:p>
          <a:p>
            <a:pPr marL="285750" indent="-285750">
              <a:buFontTx/>
              <a:buChar char="-"/>
            </a:pPr>
            <a:r>
              <a:rPr lang="en-CA" sz="1400" baseline="0" dirty="0"/>
              <a:t>This model represents a change in the way Muskoday First Nation meets the needs of its people. </a:t>
            </a:r>
          </a:p>
          <a:p>
            <a:pPr marL="285750" indent="-285750">
              <a:buFontTx/>
              <a:buChar char="-"/>
            </a:pPr>
            <a:endParaRPr lang="en-CA" sz="1400" baseline="0" dirty="0"/>
          </a:p>
          <a:p>
            <a:pPr marL="285750" indent="-285750">
              <a:buFontTx/>
              <a:buChar char="-"/>
            </a:pPr>
            <a:r>
              <a:rPr lang="en-CA" sz="1400" baseline="0" dirty="0"/>
              <a:t>It’s about reconstructing our relationship between the client and the service provider.</a:t>
            </a:r>
          </a:p>
          <a:p>
            <a:endParaRPr lang="en-CA" sz="1400" baseline="0" dirty="0"/>
          </a:p>
          <a:p>
            <a:r>
              <a:rPr lang="en-CA" sz="1400" baseline="0" dirty="0"/>
              <a:t>-      This model is about making our services fit the needs of the people rather than expecting people to meet the needs of our services.</a:t>
            </a:r>
          </a:p>
          <a:p>
            <a:endParaRPr lang="en-CA" sz="1400" baseline="0" dirty="0"/>
          </a:p>
          <a:p>
            <a:pPr marL="285750" indent="-285750">
              <a:buFontTx/>
              <a:buChar char="-"/>
            </a:pPr>
            <a:r>
              <a:rPr lang="en-CA" sz="1400" baseline="0" dirty="0"/>
              <a:t>It’s about getting out in front of community and family issues before they become problems.</a:t>
            </a:r>
          </a:p>
          <a:p>
            <a:pPr marL="285750" indent="-285750">
              <a:buFontTx/>
              <a:buChar char="-"/>
            </a:pPr>
            <a:endParaRPr lang="en-CA" sz="1400" baseline="0" dirty="0"/>
          </a:p>
          <a:p>
            <a:pPr marL="285750" indent="-285750">
              <a:buFontTx/>
              <a:buChar char="-"/>
            </a:pPr>
            <a:r>
              <a:rPr lang="en-CA" sz="1400" baseline="0" dirty="0"/>
              <a:t>This model is also about finding ongoing, practical and pragmatic solutions to getting people the help and support they need.</a:t>
            </a:r>
          </a:p>
          <a:p>
            <a:pPr marL="285750" indent="-285750">
              <a:buFontTx/>
              <a:buChar char="-"/>
            </a:pPr>
            <a:endParaRPr lang="en-CA" sz="1400" baseline="0" dirty="0"/>
          </a:p>
          <a:p>
            <a:pPr marL="285750" indent="-285750">
              <a:buFontTx/>
              <a:buChar char="-"/>
            </a:pPr>
            <a:r>
              <a:rPr lang="en-CA" sz="1400" baseline="0" dirty="0"/>
              <a:t>And so, we’ve asked people to do things differently at Muskoday, to think differently, and to apply different solutions than they have in the past. </a:t>
            </a:r>
          </a:p>
          <a:p>
            <a:pPr marL="285750" indent="-285750">
              <a:buFontTx/>
              <a:buChar char="-"/>
            </a:pPr>
            <a:endParaRPr lang="en-CA" sz="1400" baseline="0" dirty="0"/>
          </a:p>
          <a:p>
            <a:pPr marL="285750" indent="-285750">
              <a:buFontTx/>
              <a:buChar char="-"/>
            </a:pPr>
            <a:r>
              <a:rPr lang="en-CA" sz="1400" baseline="0" dirty="0"/>
              <a:t>Most importantly, we’ve asked people to work collaboratively with that client….to step outside of their silos and approach service delivery in a holistic and community-wide fashion. </a:t>
            </a:r>
          </a:p>
          <a:p>
            <a:pPr marL="285750" indent="-285750">
              <a:buFontTx/>
              <a:buChar char="-"/>
            </a:pPr>
            <a:endParaRPr lang="en-CA" sz="1400" baseline="0" dirty="0"/>
          </a:p>
          <a:p>
            <a:pPr marL="285750" indent="-285750">
              <a:buFontTx/>
              <a:buChar char="-"/>
            </a:pPr>
            <a:r>
              <a:rPr lang="en-CA" sz="1400" baseline="0" dirty="0"/>
              <a:t>If a single client has multiple needs (addictions, housing, mental health), and they need help from the community with those needs, why on earth would we complicate things by making them have separate appointments with 5 different human service providers?? It’s about shifting our thinking to better serve the client and their families. </a:t>
            </a:r>
          </a:p>
          <a:p>
            <a:pPr marL="0" indent="0">
              <a:buFontTx/>
              <a:buNone/>
            </a:pPr>
            <a:endParaRPr lang="en-CA" sz="1400" baseline="0" dirty="0"/>
          </a:p>
        </p:txBody>
      </p:sp>
      <p:sp>
        <p:nvSpPr>
          <p:cNvPr id="4" name="Slide Number Placeholder 3"/>
          <p:cNvSpPr>
            <a:spLocks noGrp="1"/>
          </p:cNvSpPr>
          <p:nvPr>
            <p:ph type="sldNum" sz="quarter" idx="10"/>
          </p:nvPr>
        </p:nvSpPr>
        <p:spPr/>
        <p:txBody>
          <a:bodyPr/>
          <a:lstStyle/>
          <a:p>
            <a:fld id="{97D3BBDB-17AB-4E2C-AF94-3CD2DF5FCEFC}" type="slidenum">
              <a:rPr lang="en-CA" smtClean="0"/>
              <a:pPr/>
              <a:t>7</a:t>
            </a:fld>
            <a:endParaRPr lang="en-CA"/>
          </a:p>
        </p:txBody>
      </p:sp>
    </p:spTree>
    <p:extLst>
      <p:ext uri="{BB962C8B-B14F-4D97-AF65-F5344CB8AC3E}">
        <p14:creationId xmlns:p14="http://schemas.microsoft.com/office/powerpoint/2010/main" xmlns="" val="2105846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A" sz="1400" dirty="0"/>
              <a:t>The model I help First Nation communities develop has a number of influences….</a:t>
            </a:r>
          </a:p>
          <a:p>
            <a:pPr marL="285750" indent="-285750">
              <a:buFontTx/>
              <a:buChar char="-"/>
            </a:pPr>
            <a:endParaRPr lang="en-CA" sz="1400" dirty="0"/>
          </a:p>
          <a:p>
            <a:pPr marL="285750" indent="-285750">
              <a:buFontTx/>
              <a:buChar char="-"/>
            </a:pPr>
            <a:r>
              <a:rPr lang="en-CA" sz="1400" dirty="0"/>
              <a:t>We took the discipline of the Hub Model</a:t>
            </a:r>
            <a:r>
              <a:rPr lang="en-CA" sz="1400" baseline="0" dirty="0"/>
              <a:t> where consent is not appropriate. </a:t>
            </a:r>
          </a:p>
          <a:p>
            <a:pPr marL="285750" indent="-285750">
              <a:buFontTx/>
              <a:buChar char="-"/>
            </a:pPr>
            <a:endParaRPr lang="en-CA" sz="1400" baseline="0" dirty="0"/>
          </a:p>
          <a:p>
            <a:pPr marL="285750" indent="-285750">
              <a:buFontTx/>
              <a:buChar char="-"/>
            </a:pPr>
            <a:r>
              <a:rPr lang="en-CA" sz="1400" baseline="0" dirty="0"/>
              <a:t>We looked to the leading practices in case management, wraparound, clinical planning, service integration, healing circles.</a:t>
            </a:r>
          </a:p>
          <a:p>
            <a:pPr marL="285750" indent="-285750">
              <a:buFontTx/>
              <a:buChar char="-"/>
            </a:pPr>
            <a:endParaRPr lang="en-CA" sz="1400" baseline="0" dirty="0"/>
          </a:p>
          <a:p>
            <a:pPr marL="285750" indent="-285750">
              <a:buFontTx/>
              <a:buChar char="-"/>
            </a:pPr>
            <a:r>
              <a:rPr lang="en-CA" sz="1400" baseline="0" dirty="0"/>
              <a:t>We also were influenced by the holistic strength of community culture, and its tradition of helping one another. </a:t>
            </a:r>
            <a:endParaRPr lang="en-CA" sz="1400" dirty="0"/>
          </a:p>
        </p:txBody>
      </p:sp>
      <p:sp>
        <p:nvSpPr>
          <p:cNvPr id="4" name="Slide Number Placeholder 3"/>
          <p:cNvSpPr>
            <a:spLocks noGrp="1"/>
          </p:cNvSpPr>
          <p:nvPr>
            <p:ph type="sldNum" sz="quarter" idx="10"/>
          </p:nvPr>
        </p:nvSpPr>
        <p:spPr/>
        <p:txBody>
          <a:bodyPr/>
          <a:lstStyle/>
          <a:p>
            <a:fld id="{97D3BBDB-17AB-4E2C-AF94-3CD2DF5FCEFC}" type="slidenum">
              <a:rPr lang="en-CA" smtClean="0"/>
              <a:pPr/>
              <a:t>8</a:t>
            </a:fld>
            <a:endParaRPr lang="en-CA"/>
          </a:p>
        </p:txBody>
      </p:sp>
    </p:spTree>
    <p:extLst>
      <p:ext uri="{BB962C8B-B14F-4D97-AF65-F5344CB8AC3E}">
        <p14:creationId xmlns:p14="http://schemas.microsoft.com/office/powerpoint/2010/main" xmlns="" val="4186560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D3BBDB-17AB-4E2C-AF94-3CD2DF5FCEFC}" type="slidenum">
              <a:rPr lang="en-CA" smtClean="0"/>
              <a:pPr/>
              <a:t>9</a:t>
            </a:fld>
            <a:endParaRPr lang="en-CA"/>
          </a:p>
        </p:txBody>
      </p:sp>
    </p:spTree>
    <p:extLst>
      <p:ext uri="{BB962C8B-B14F-4D97-AF65-F5344CB8AC3E}">
        <p14:creationId xmlns:p14="http://schemas.microsoft.com/office/powerpoint/2010/main" xmlns="" val="1807791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6095FD2E-9FC8-45D2-A0B5-1C7F85F7B9CE}" type="datetimeFigureOut">
              <a:rPr lang="en-CA" smtClean="0"/>
              <a:pPr/>
              <a:t>2018-10-23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BB16CC-59A5-4DCC-B295-DB05D6E02D12}" type="slidenum">
              <a:rPr lang="en-CA" smtClean="0"/>
              <a:pPr/>
              <a:t>‹#›</a:t>
            </a:fld>
            <a:endParaRPr lang="en-CA"/>
          </a:p>
        </p:txBody>
      </p:sp>
    </p:spTree>
    <p:extLst>
      <p:ext uri="{BB962C8B-B14F-4D97-AF65-F5344CB8AC3E}">
        <p14:creationId xmlns:p14="http://schemas.microsoft.com/office/powerpoint/2010/main" xmlns="" val="1341657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095FD2E-9FC8-45D2-A0B5-1C7F85F7B9CE}" type="datetimeFigureOut">
              <a:rPr lang="en-CA" smtClean="0"/>
              <a:pPr/>
              <a:t>2018-10-23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BB16CC-59A5-4DCC-B295-DB05D6E02D12}" type="slidenum">
              <a:rPr lang="en-CA" smtClean="0"/>
              <a:pPr/>
              <a:t>‹#›</a:t>
            </a:fld>
            <a:endParaRPr lang="en-CA"/>
          </a:p>
        </p:txBody>
      </p:sp>
    </p:spTree>
    <p:extLst>
      <p:ext uri="{BB962C8B-B14F-4D97-AF65-F5344CB8AC3E}">
        <p14:creationId xmlns:p14="http://schemas.microsoft.com/office/powerpoint/2010/main" xmlns="" val="565894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095FD2E-9FC8-45D2-A0B5-1C7F85F7B9CE}" type="datetimeFigureOut">
              <a:rPr lang="en-CA" smtClean="0"/>
              <a:pPr/>
              <a:t>2018-10-23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BB16CC-59A5-4DCC-B295-DB05D6E02D12}" type="slidenum">
              <a:rPr lang="en-CA" smtClean="0"/>
              <a:pPr/>
              <a:t>‹#›</a:t>
            </a:fld>
            <a:endParaRPr lang="en-CA"/>
          </a:p>
        </p:txBody>
      </p:sp>
    </p:spTree>
    <p:extLst>
      <p:ext uri="{BB962C8B-B14F-4D97-AF65-F5344CB8AC3E}">
        <p14:creationId xmlns:p14="http://schemas.microsoft.com/office/powerpoint/2010/main" xmlns="" val="1756133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095FD2E-9FC8-45D2-A0B5-1C7F85F7B9CE}" type="datetimeFigureOut">
              <a:rPr lang="en-CA" smtClean="0"/>
              <a:pPr/>
              <a:t>2018-10-23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BB16CC-59A5-4DCC-B295-DB05D6E02D12}" type="slidenum">
              <a:rPr lang="en-CA" smtClean="0"/>
              <a:pPr/>
              <a:t>‹#›</a:t>
            </a:fld>
            <a:endParaRPr lang="en-CA"/>
          </a:p>
        </p:txBody>
      </p:sp>
    </p:spTree>
    <p:extLst>
      <p:ext uri="{BB962C8B-B14F-4D97-AF65-F5344CB8AC3E}">
        <p14:creationId xmlns:p14="http://schemas.microsoft.com/office/powerpoint/2010/main" xmlns="" val="4157684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95FD2E-9FC8-45D2-A0B5-1C7F85F7B9CE}" type="datetimeFigureOut">
              <a:rPr lang="en-CA" smtClean="0"/>
              <a:pPr/>
              <a:t>2018-10-23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BB16CC-59A5-4DCC-B295-DB05D6E02D12}" type="slidenum">
              <a:rPr lang="en-CA" smtClean="0"/>
              <a:pPr/>
              <a:t>‹#›</a:t>
            </a:fld>
            <a:endParaRPr lang="en-CA"/>
          </a:p>
        </p:txBody>
      </p:sp>
    </p:spTree>
    <p:extLst>
      <p:ext uri="{BB962C8B-B14F-4D97-AF65-F5344CB8AC3E}">
        <p14:creationId xmlns:p14="http://schemas.microsoft.com/office/powerpoint/2010/main" xmlns="" val="160029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6095FD2E-9FC8-45D2-A0B5-1C7F85F7B9CE}" type="datetimeFigureOut">
              <a:rPr lang="en-CA" smtClean="0"/>
              <a:pPr/>
              <a:t>2018-10-23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BB16CC-59A5-4DCC-B295-DB05D6E02D12}" type="slidenum">
              <a:rPr lang="en-CA" smtClean="0"/>
              <a:pPr/>
              <a:t>‹#›</a:t>
            </a:fld>
            <a:endParaRPr lang="en-CA"/>
          </a:p>
        </p:txBody>
      </p:sp>
    </p:spTree>
    <p:extLst>
      <p:ext uri="{BB962C8B-B14F-4D97-AF65-F5344CB8AC3E}">
        <p14:creationId xmlns:p14="http://schemas.microsoft.com/office/powerpoint/2010/main" xmlns="" val="358366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6095FD2E-9FC8-45D2-A0B5-1C7F85F7B9CE}" type="datetimeFigureOut">
              <a:rPr lang="en-CA" smtClean="0"/>
              <a:pPr/>
              <a:t>2018-10-23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3BB16CC-59A5-4DCC-B295-DB05D6E02D12}" type="slidenum">
              <a:rPr lang="en-CA" smtClean="0"/>
              <a:pPr/>
              <a:t>‹#›</a:t>
            </a:fld>
            <a:endParaRPr lang="en-CA"/>
          </a:p>
        </p:txBody>
      </p:sp>
    </p:spTree>
    <p:extLst>
      <p:ext uri="{BB962C8B-B14F-4D97-AF65-F5344CB8AC3E}">
        <p14:creationId xmlns:p14="http://schemas.microsoft.com/office/powerpoint/2010/main" xmlns="" val="232137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6095FD2E-9FC8-45D2-A0B5-1C7F85F7B9CE}" type="datetimeFigureOut">
              <a:rPr lang="en-CA" smtClean="0"/>
              <a:pPr/>
              <a:t>2018-10-23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3BB16CC-59A5-4DCC-B295-DB05D6E02D12}" type="slidenum">
              <a:rPr lang="en-CA" smtClean="0"/>
              <a:pPr/>
              <a:t>‹#›</a:t>
            </a:fld>
            <a:endParaRPr lang="en-CA"/>
          </a:p>
        </p:txBody>
      </p:sp>
    </p:spTree>
    <p:extLst>
      <p:ext uri="{BB962C8B-B14F-4D97-AF65-F5344CB8AC3E}">
        <p14:creationId xmlns:p14="http://schemas.microsoft.com/office/powerpoint/2010/main" xmlns="" val="41315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5FD2E-9FC8-45D2-A0B5-1C7F85F7B9CE}" type="datetimeFigureOut">
              <a:rPr lang="en-CA" smtClean="0"/>
              <a:pPr/>
              <a:t>2018-10-23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3BB16CC-59A5-4DCC-B295-DB05D6E02D12}" type="slidenum">
              <a:rPr lang="en-CA" smtClean="0"/>
              <a:pPr/>
              <a:t>‹#›</a:t>
            </a:fld>
            <a:endParaRPr lang="en-CA"/>
          </a:p>
        </p:txBody>
      </p:sp>
    </p:spTree>
    <p:extLst>
      <p:ext uri="{BB962C8B-B14F-4D97-AF65-F5344CB8AC3E}">
        <p14:creationId xmlns:p14="http://schemas.microsoft.com/office/powerpoint/2010/main" xmlns="" val="1259016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95FD2E-9FC8-45D2-A0B5-1C7F85F7B9CE}" type="datetimeFigureOut">
              <a:rPr lang="en-CA" smtClean="0"/>
              <a:pPr/>
              <a:t>2018-10-23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BB16CC-59A5-4DCC-B295-DB05D6E02D12}" type="slidenum">
              <a:rPr lang="en-CA" smtClean="0"/>
              <a:pPr/>
              <a:t>‹#›</a:t>
            </a:fld>
            <a:endParaRPr lang="en-CA"/>
          </a:p>
        </p:txBody>
      </p:sp>
    </p:spTree>
    <p:extLst>
      <p:ext uri="{BB962C8B-B14F-4D97-AF65-F5344CB8AC3E}">
        <p14:creationId xmlns:p14="http://schemas.microsoft.com/office/powerpoint/2010/main" xmlns="" val="3373264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95FD2E-9FC8-45D2-A0B5-1C7F85F7B9CE}" type="datetimeFigureOut">
              <a:rPr lang="en-CA" smtClean="0"/>
              <a:pPr/>
              <a:t>2018-10-23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BB16CC-59A5-4DCC-B295-DB05D6E02D12}" type="slidenum">
              <a:rPr lang="en-CA" smtClean="0"/>
              <a:pPr/>
              <a:t>‹#›</a:t>
            </a:fld>
            <a:endParaRPr lang="en-CA"/>
          </a:p>
        </p:txBody>
      </p:sp>
    </p:spTree>
    <p:extLst>
      <p:ext uri="{BB962C8B-B14F-4D97-AF65-F5344CB8AC3E}">
        <p14:creationId xmlns:p14="http://schemas.microsoft.com/office/powerpoint/2010/main" xmlns="" val="2641274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5FD2E-9FC8-45D2-A0B5-1C7F85F7B9CE}" type="datetimeFigureOut">
              <a:rPr lang="en-CA" smtClean="0"/>
              <a:pPr/>
              <a:t>2018-10-23</a:t>
            </a:fld>
            <a:endParaRPr lang="en-C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B16CC-59A5-4DCC-B295-DB05D6E02D12}" type="slidenum">
              <a:rPr lang="en-CA" smtClean="0"/>
              <a:pPr/>
              <a:t>‹#›</a:t>
            </a:fld>
            <a:endParaRPr lang="en-CA"/>
          </a:p>
        </p:txBody>
      </p:sp>
    </p:spTree>
    <p:extLst>
      <p:ext uri="{BB962C8B-B14F-4D97-AF65-F5344CB8AC3E}">
        <p14:creationId xmlns:p14="http://schemas.microsoft.com/office/powerpoint/2010/main" xmlns="" val="1824538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2"/>
          <p:cNvSpPr txBox="1">
            <a:spLocks/>
          </p:cNvSpPr>
          <p:nvPr/>
        </p:nvSpPr>
        <p:spPr>
          <a:xfrm>
            <a:off x="3565002" y="2424896"/>
            <a:ext cx="4254661" cy="1713053"/>
          </a:xfrm>
          <a:prstGeom prst="rect">
            <a:avLst/>
          </a:prstGeom>
        </p:spPr>
        <p:txBody>
          <a:bodyPr vert="horz" lIns="91440" tIns="45720" rIns="91440" bIns="45720" rtlCol="0">
            <a:normAutofit fontScale="92500" lnSpcReduction="20000"/>
          </a:bodyPr>
          <a:lstStyle/>
          <a:p>
            <a:pPr>
              <a:spcBef>
                <a:spcPct val="20000"/>
              </a:spcBef>
              <a:defRPr/>
            </a:pPr>
            <a:r>
              <a:rPr lang="en-CA" sz="4000" b="1" kern="0" dirty="0" smtClean="0"/>
              <a:t>Ava Bear</a:t>
            </a:r>
          </a:p>
          <a:p>
            <a:pPr>
              <a:spcBef>
                <a:spcPct val="20000"/>
              </a:spcBef>
              <a:defRPr/>
            </a:pPr>
            <a:r>
              <a:rPr lang="en-CA" sz="4000" b="1" kern="0" dirty="0" smtClean="0"/>
              <a:t>Herman Crain</a:t>
            </a:r>
          </a:p>
          <a:p>
            <a:pPr>
              <a:spcBef>
                <a:spcPct val="20000"/>
              </a:spcBef>
              <a:defRPr/>
            </a:pPr>
            <a:r>
              <a:rPr lang="en-CA" sz="4000" b="1" kern="0" dirty="0" smtClean="0"/>
              <a:t>Betty Watson</a:t>
            </a:r>
            <a:endParaRPr lang="en-CA" sz="3200" b="1" kern="0" dirty="0" smtClean="0"/>
          </a:p>
          <a:p>
            <a:pPr>
              <a:spcBef>
                <a:spcPct val="20000"/>
              </a:spcBef>
              <a:defRPr/>
            </a:pPr>
            <a:endParaRPr lang="en-CA" sz="3200" b="1" kern="0" dirty="0"/>
          </a:p>
          <a:p>
            <a:pPr algn="ctr">
              <a:spcBef>
                <a:spcPct val="20000"/>
              </a:spcBef>
              <a:defRPr/>
            </a:pPr>
            <a:endParaRPr lang="en-CA" sz="3200" kern="0" dirty="0"/>
          </a:p>
          <a:p>
            <a:pPr algn="ctr">
              <a:spcBef>
                <a:spcPct val="20000"/>
              </a:spcBef>
              <a:defRPr/>
            </a:pPr>
            <a:endParaRPr lang="en-CA" sz="3200" dirty="0">
              <a:solidFill>
                <a:schemeClr val="tx1">
                  <a:tint val="75000"/>
                </a:schemeClr>
              </a:solidFill>
            </a:endParaRPr>
          </a:p>
        </p:txBody>
      </p:sp>
      <p:pic>
        <p:nvPicPr>
          <p:cNvPr id="6" name="Picture 5"/>
          <p:cNvPicPr/>
          <p:nvPr/>
        </p:nvPicPr>
        <p:blipFill>
          <a:blip r:embed="rId3" cstate="print">
            <a:clrChange>
              <a:clrFrom>
                <a:srgbClr val="FFFFFF"/>
              </a:clrFrom>
              <a:clrTo>
                <a:srgbClr val="FFFFFF">
                  <a:alpha val="0"/>
                </a:srgbClr>
              </a:clrTo>
            </a:clrChange>
          </a:blip>
          <a:srcRect/>
          <a:stretch>
            <a:fillRect/>
          </a:stretch>
        </p:blipFill>
        <p:spPr bwMode="auto">
          <a:xfrm>
            <a:off x="515074" y="416691"/>
            <a:ext cx="4664596" cy="1105382"/>
          </a:xfrm>
          <a:prstGeom prst="rect">
            <a:avLst/>
          </a:prstGeom>
          <a:noFill/>
          <a:ln w="9525">
            <a:noFill/>
            <a:miter lim="800000"/>
            <a:headEnd/>
            <a:tailEnd/>
          </a:ln>
        </p:spPr>
      </p:pic>
      <p:pic>
        <p:nvPicPr>
          <p:cNvPr id="9" name="Picture 8"/>
          <p:cNvPicPr/>
          <p:nvPr/>
        </p:nvPicPr>
        <p:blipFill>
          <a:blip r:embed="rId4" cstate="print"/>
          <a:stretch>
            <a:fillRect/>
          </a:stretch>
        </p:blipFill>
        <p:spPr>
          <a:xfrm>
            <a:off x="9878993" y="2957331"/>
            <a:ext cx="1973483" cy="1607545"/>
          </a:xfrm>
          <a:prstGeom prst="rect">
            <a:avLst/>
          </a:prstGeom>
          <a:ln w="28575">
            <a:solidFill>
              <a:srgbClr val="003300"/>
            </a:solidFill>
          </a:ln>
        </p:spPr>
      </p:pic>
      <p:pic>
        <p:nvPicPr>
          <p:cNvPr id="11" name="Picture 10">
            <a:extLst>
              <a:ext uri="{FF2B5EF4-FFF2-40B4-BE49-F238E27FC236}">
                <a16:creationId xmlns:a16="http://schemas.microsoft.com/office/drawing/2014/main" xmlns="" id="{A7A16B15-48D1-420A-8845-EB12FAD12DF4}"/>
              </a:ext>
            </a:extLst>
          </p:cNvPr>
          <p:cNvPicPr/>
          <p:nvPr/>
        </p:nvPicPr>
        <p:blipFill>
          <a:blip r:embed="rId5">
            <a:extLst>
              <a:ext uri="{28A0092B-C50C-407E-A947-70E740481C1C}">
                <a14:useLocalDpi xmlns:a14="http://schemas.microsoft.com/office/drawing/2010/main" xmlns="" val="0"/>
              </a:ext>
            </a:extLst>
          </a:blip>
          <a:stretch>
            <a:fillRect/>
          </a:stretch>
        </p:blipFill>
        <p:spPr>
          <a:xfrm>
            <a:off x="8970378" y="1649391"/>
            <a:ext cx="2854053" cy="1097441"/>
          </a:xfrm>
          <a:prstGeom prst="rect">
            <a:avLst/>
          </a:prstGeom>
          <a:ln w="38100">
            <a:solidFill>
              <a:srgbClr val="C00000"/>
            </a:solidFill>
          </a:ln>
        </p:spPr>
      </p:pic>
      <p:sp>
        <p:nvSpPr>
          <p:cNvPr id="13" name="TextBox 12"/>
          <p:cNvSpPr txBox="1"/>
          <p:nvPr/>
        </p:nvSpPr>
        <p:spPr>
          <a:xfrm>
            <a:off x="3611303" y="2106593"/>
            <a:ext cx="1950334" cy="369332"/>
          </a:xfrm>
          <a:prstGeom prst="rect">
            <a:avLst/>
          </a:prstGeom>
          <a:noFill/>
        </p:spPr>
        <p:txBody>
          <a:bodyPr wrap="square" rtlCol="0">
            <a:spAutoFit/>
          </a:bodyPr>
          <a:lstStyle/>
          <a:p>
            <a:r>
              <a:rPr lang="en-US" dirty="0" smtClean="0"/>
              <a:t>Panelists:</a:t>
            </a:r>
            <a:endParaRPr lang="en-US" dirty="0"/>
          </a:p>
        </p:txBody>
      </p:sp>
      <p:sp>
        <p:nvSpPr>
          <p:cNvPr id="14" name="Subtitle 2"/>
          <p:cNvSpPr txBox="1">
            <a:spLocks/>
          </p:cNvSpPr>
          <p:nvPr/>
        </p:nvSpPr>
        <p:spPr>
          <a:xfrm>
            <a:off x="3636379" y="5000263"/>
            <a:ext cx="4254661" cy="881604"/>
          </a:xfrm>
          <a:prstGeom prst="rect">
            <a:avLst/>
          </a:prstGeom>
        </p:spPr>
        <p:txBody>
          <a:bodyPr vert="horz" lIns="91440" tIns="45720" rIns="91440" bIns="45720" rtlCol="0">
            <a:normAutofit/>
          </a:bodyPr>
          <a:lstStyle/>
          <a:p>
            <a:pPr>
              <a:spcBef>
                <a:spcPct val="20000"/>
              </a:spcBef>
              <a:defRPr/>
            </a:pPr>
            <a:r>
              <a:rPr lang="en-CA" sz="4000" b="1" kern="0" dirty="0" smtClean="0"/>
              <a:t>Dr. Chad Nilson</a:t>
            </a:r>
            <a:endParaRPr lang="en-CA" sz="3200" b="1" kern="0" dirty="0"/>
          </a:p>
          <a:p>
            <a:pPr algn="ctr">
              <a:spcBef>
                <a:spcPct val="20000"/>
              </a:spcBef>
              <a:defRPr/>
            </a:pPr>
            <a:endParaRPr lang="en-CA" sz="3200" kern="0" dirty="0"/>
          </a:p>
          <a:p>
            <a:pPr algn="ctr">
              <a:spcBef>
                <a:spcPct val="20000"/>
              </a:spcBef>
              <a:defRPr/>
            </a:pPr>
            <a:endParaRPr lang="en-CA" sz="3200" dirty="0">
              <a:solidFill>
                <a:schemeClr val="tx1">
                  <a:tint val="75000"/>
                </a:schemeClr>
              </a:solidFill>
            </a:endParaRPr>
          </a:p>
        </p:txBody>
      </p:sp>
      <p:sp>
        <p:nvSpPr>
          <p:cNvPr id="15" name="TextBox 14"/>
          <p:cNvSpPr txBox="1"/>
          <p:nvPr/>
        </p:nvSpPr>
        <p:spPr>
          <a:xfrm>
            <a:off x="3688468" y="4724400"/>
            <a:ext cx="1950334" cy="369332"/>
          </a:xfrm>
          <a:prstGeom prst="rect">
            <a:avLst/>
          </a:prstGeom>
          <a:noFill/>
        </p:spPr>
        <p:txBody>
          <a:bodyPr wrap="square" rtlCol="0">
            <a:spAutoFit/>
          </a:bodyPr>
          <a:lstStyle/>
          <a:p>
            <a:r>
              <a:rPr lang="en-US" dirty="0" smtClean="0"/>
              <a:t>Facilitated by: </a:t>
            </a:r>
            <a:endParaRPr lang="en-US" dirty="0"/>
          </a:p>
        </p:txBody>
      </p:sp>
      <p:pic>
        <p:nvPicPr>
          <p:cNvPr id="2050" name="Picture 2"/>
          <p:cNvPicPr>
            <a:picLocks noChangeAspect="1" noChangeArrowheads="1"/>
          </p:cNvPicPr>
          <p:nvPr/>
        </p:nvPicPr>
        <p:blipFill>
          <a:blip r:embed="rId6" cstate="print"/>
          <a:srcRect/>
          <a:stretch>
            <a:fillRect/>
          </a:stretch>
        </p:blipFill>
        <p:spPr bwMode="auto">
          <a:xfrm>
            <a:off x="6733612" y="407043"/>
            <a:ext cx="5137150" cy="1066800"/>
          </a:xfrm>
          <a:prstGeom prst="rect">
            <a:avLst/>
          </a:prstGeom>
          <a:noFill/>
          <a:ln w="12700">
            <a:solidFill>
              <a:srgbClr val="C00000"/>
            </a:solidFill>
            <a:miter lim="800000"/>
            <a:headEnd/>
            <a:tailEnd/>
          </a:ln>
          <a:effectLst/>
        </p:spPr>
      </p:pic>
    </p:spTree>
    <p:extLst>
      <p:ext uri="{BB962C8B-B14F-4D97-AF65-F5344CB8AC3E}">
        <p14:creationId xmlns:p14="http://schemas.microsoft.com/office/powerpoint/2010/main" xmlns="" val="1762450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48000" y="381000"/>
            <a:ext cx="6705600" cy="6112170"/>
          </a:xfrm>
          <a:prstGeom prst="rect">
            <a:avLst/>
          </a:prstGeom>
          <a:noFill/>
          <a:ln w="9525">
            <a:noFill/>
            <a:miter lim="800000"/>
            <a:headEnd/>
            <a:tailEnd/>
          </a:ln>
        </p:spPr>
      </p:pic>
      <p:sp>
        <p:nvSpPr>
          <p:cNvPr id="2" name="Title 1"/>
          <p:cNvSpPr>
            <a:spLocks noGrp="1"/>
          </p:cNvSpPr>
          <p:nvPr>
            <p:ph type="title"/>
          </p:nvPr>
        </p:nvSpPr>
        <p:spPr>
          <a:xfrm>
            <a:off x="1676400" y="152400"/>
            <a:ext cx="8305800" cy="1066800"/>
          </a:xfrm>
        </p:spPr>
        <p:txBody>
          <a:bodyPr>
            <a:normAutofit/>
          </a:bodyPr>
          <a:lstStyle/>
          <a:p>
            <a:pPr algn="l"/>
            <a:r>
              <a:rPr lang="en-CA" dirty="0">
                <a:latin typeface="Arial Black" pitchFamily="34" charset="0"/>
              </a:rPr>
              <a:t>Canada Wide Replication</a:t>
            </a:r>
          </a:p>
        </p:txBody>
      </p:sp>
      <p:sp>
        <p:nvSpPr>
          <p:cNvPr id="6" name="Flowchart: Connector 5"/>
          <p:cNvSpPr/>
          <p:nvPr/>
        </p:nvSpPr>
        <p:spPr>
          <a:xfrm>
            <a:off x="3581400" y="49530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lowchart: Connector 6"/>
          <p:cNvSpPr/>
          <p:nvPr/>
        </p:nvSpPr>
        <p:spPr>
          <a:xfrm>
            <a:off x="4495800" y="48006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lowchart: Connector 8"/>
          <p:cNvSpPr/>
          <p:nvPr/>
        </p:nvSpPr>
        <p:spPr>
          <a:xfrm>
            <a:off x="5105400" y="46482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lowchart: Connector 9"/>
          <p:cNvSpPr/>
          <p:nvPr/>
        </p:nvSpPr>
        <p:spPr>
          <a:xfrm>
            <a:off x="5105400" y="48006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Flowchart: Connector 10"/>
          <p:cNvSpPr/>
          <p:nvPr/>
        </p:nvSpPr>
        <p:spPr>
          <a:xfrm>
            <a:off x="4800600" y="48006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Flowchart: Connector 11"/>
          <p:cNvSpPr/>
          <p:nvPr/>
        </p:nvSpPr>
        <p:spPr>
          <a:xfrm>
            <a:off x="5029200" y="51816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lowchart: Connector 12"/>
          <p:cNvSpPr/>
          <p:nvPr/>
        </p:nvSpPr>
        <p:spPr>
          <a:xfrm>
            <a:off x="5029200" y="49530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lowchart: Connector 13"/>
          <p:cNvSpPr/>
          <p:nvPr/>
        </p:nvSpPr>
        <p:spPr>
          <a:xfrm>
            <a:off x="5334000" y="48006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Flowchart: Connector 14"/>
          <p:cNvSpPr/>
          <p:nvPr/>
        </p:nvSpPr>
        <p:spPr>
          <a:xfrm>
            <a:off x="5257800" y="51816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lowchart: Connector 15"/>
          <p:cNvSpPr/>
          <p:nvPr/>
        </p:nvSpPr>
        <p:spPr>
          <a:xfrm>
            <a:off x="5181600" y="53340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lowchart: Connector 16"/>
          <p:cNvSpPr/>
          <p:nvPr/>
        </p:nvSpPr>
        <p:spPr>
          <a:xfrm>
            <a:off x="4876800" y="51054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Flowchart: Connector 17"/>
          <p:cNvSpPr/>
          <p:nvPr/>
        </p:nvSpPr>
        <p:spPr>
          <a:xfrm>
            <a:off x="4724400" y="51816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Flowchart: Connector 18"/>
          <p:cNvSpPr/>
          <p:nvPr/>
        </p:nvSpPr>
        <p:spPr>
          <a:xfrm>
            <a:off x="7442200" y="60452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Flowchart: Connector 19"/>
          <p:cNvSpPr/>
          <p:nvPr/>
        </p:nvSpPr>
        <p:spPr>
          <a:xfrm>
            <a:off x="6248400" y="53086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Flowchart: Connector 21"/>
          <p:cNvSpPr/>
          <p:nvPr/>
        </p:nvSpPr>
        <p:spPr>
          <a:xfrm>
            <a:off x="5943600" y="48768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Flowchart: Connector 22"/>
          <p:cNvSpPr/>
          <p:nvPr/>
        </p:nvSpPr>
        <p:spPr>
          <a:xfrm>
            <a:off x="5562600" y="51816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Flowchart: Connector 23"/>
          <p:cNvSpPr/>
          <p:nvPr/>
        </p:nvSpPr>
        <p:spPr>
          <a:xfrm>
            <a:off x="5105400" y="52578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Flowchart: Connector 25"/>
          <p:cNvSpPr/>
          <p:nvPr/>
        </p:nvSpPr>
        <p:spPr>
          <a:xfrm>
            <a:off x="4876800" y="52578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Flowchart: Connector 26"/>
          <p:cNvSpPr/>
          <p:nvPr/>
        </p:nvSpPr>
        <p:spPr>
          <a:xfrm>
            <a:off x="5105400" y="51054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Flowchart: Connector 27"/>
          <p:cNvSpPr/>
          <p:nvPr/>
        </p:nvSpPr>
        <p:spPr>
          <a:xfrm flipH="1">
            <a:off x="7286416" y="6163735"/>
            <a:ext cx="45719" cy="4571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Flowchart: Connector 32"/>
          <p:cNvSpPr/>
          <p:nvPr/>
        </p:nvSpPr>
        <p:spPr>
          <a:xfrm>
            <a:off x="7636933" y="59690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Flowchart: Connector 34"/>
          <p:cNvSpPr/>
          <p:nvPr/>
        </p:nvSpPr>
        <p:spPr>
          <a:xfrm>
            <a:off x="7357533" y="6206066"/>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Flowchart: Connector 35"/>
          <p:cNvSpPr/>
          <p:nvPr/>
        </p:nvSpPr>
        <p:spPr>
          <a:xfrm>
            <a:off x="7713133" y="5926666"/>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Flowchart: Connector 38"/>
          <p:cNvSpPr/>
          <p:nvPr/>
        </p:nvSpPr>
        <p:spPr>
          <a:xfrm>
            <a:off x="7171266" y="5833533"/>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Flowchart: Connector 40"/>
          <p:cNvSpPr/>
          <p:nvPr/>
        </p:nvSpPr>
        <p:spPr>
          <a:xfrm>
            <a:off x="7205134" y="6231467"/>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Flowchart: Connector 41"/>
          <p:cNvSpPr/>
          <p:nvPr/>
        </p:nvSpPr>
        <p:spPr>
          <a:xfrm>
            <a:off x="7315200" y="57912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Flowchart: Connector 44"/>
          <p:cNvSpPr/>
          <p:nvPr/>
        </p:nvSpPr>
        <p:spPr>
          <a:xfrm>
            <a:off x="7560733" y="6028266"/>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Flowchart: Connector 45"/>
          <p:cNvSpPr/>
          <p:nvPr/>
        </p:nvSpPr>
        <p:spPr>
          <a:xfrm>
            <a:off x="6900334" y="5799667"/>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Flowchart: Connector 47"/>
          <p:cNvSpPr/>
          <p:nvPr/>
        </p:nvSpPr>
        <p:spPr>
          <a:xfrm>
            <a:off x="7315200" y="61214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Flowchart: Connector 48"/>
          <p:cNvSpPr/>
          <p:nvPr/>
        </p:nvSpPr>
        <p:spPr>
          <a:xfrm>
            <a:off x="7577667" y="5825066"/>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Flowchart: Connector 50"/>
          <p:cNvSpPr/>
          <p:nvPr/>
        </p:nvSpPr>
        <p:spPr>
          <a:xfrm>
            <a:off x="4419600" y="48006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Flowchart: Connector 52"/>
          <p:cNvSpPr/>
          <p:nvPr/>
        </p:nvSpPr>
        <p:spPr>
          <a:xfrm>
            <a:off x="7366000" y="6011334"/>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Flowchart: Connector 53"/>
          <p:cNvSpPr/>
          <p:nvPr/>
        </p:nvSpPr>
        <p:spPr>
          <a:xfrm>
            <a:off x="9220200" y="50292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Flowchart: Connector 54"/>
          <p:cNvSpPr/>
          <p:nvPr/>
        </p:nvSpPr>
        <p:spPr>
          <a:xfrm>
            <a:off x="8796866" y="56642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Flowchart: Connector 55"/>
          <p:cNvSpPr/>
          <p:nvPr/>
        </p:nvSpPr>
        <p:spPr>
          <a:xfrm>
            <a:off x="8839200" y="56388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Flowchart: Connector 56"/>
          <p:cNvSpPr/>
          <p:nvPr/>
        </p:nvSpPr>
        <p:spPr>
          <a:xfrm>
            <a:off x="8610600" y="55626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Flowchart: Connector 57"/>
          <p:cNvSpPr/>
          <p:nvPr/>
        </p:nvSpPr>
        <p:spPr>
          <a:xfrm>
            <a:off x="8763000" y="54864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Flowchart: Connector 58"/>
          <p:cNvSpPr/>
          <p:nvPr/>
        </p:nvSpPr>
        <p:spPr>
          <a:xfrm>
            <a:off x="8915400" y="5604933"/>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a:off x="8610600" y="1905001"/>
            <a:ext cx="1600200" cy="1323439"/>
          </a:xfrm>
          <a:prstGeom prst="rect">
            <a:avLst/>
          </a:prstGeom>
          <a:solidFill>
            <a:schemeClr val="accent2">
              <a:lumMod val="40000"/>
              <a:lumOff val="60000"/>
            </a:schemeClr>
          </a:solidFill>
          <a:ln w="38100">
            <a:solidFill>
              <a:srgbClr val="C00000"/>
            </a:solidFill>
          </a:ln>
        </p:spPr>
        <p:txBody>
          <a:bodyPr wrap="square" lIns="91440" tIns="45720" rIns="91440" bIns="45720">
            <a:spAutoFit/>
          </a:bodyPr>
          <a:lstStyle/>
          <a:p>
            <a:pPr algn="ctr"/>
            <a:r>
              <a:rPr lang="en-US" sz="80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Arial Black" pitchFamily="34" charset="0"/>
              </a:rPr>
              <a:t>90</a:t>
            </a:r>
            <a:endParaRPr lang="en-US" sz="8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Arial Black" pitchFamily="34" charset="0"/>
            </a:endParaRPr>
          </a:p>
        </p:txBody>
      </p:sp>
      <p:sp>
        <p:nvSpPr>
          <p:cNvPr id="61" name="Flowchart: Connector 60"/>
          <p:cNvSpPr/>
          <p:nvPr/>
        </p:nvSpPr>
        <p:spPr>
          <a:xfrm>
            <a:off x="5715000" y="5334000"/>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Flowchart: Connector 27"/>
          <p:cNvSpPr/>
          <p:nvPr/>
        </p:nvSpPr>
        <p:spPr>
          <a:xfrm flipH="1">
            <a:off x="7692816" y="5875869"/>
            <a:ext cx="45719" cy="4571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Flowchart: Connector 27"/>
          <p:cNvSpPr/>
          <p:nvPr/>
        </p:nvSpPr>
        <p:spPr>
          <a:xfrm flipH="1">
            <a:off x="7523483" y="6002868"/>
            <a:ext cx="45719" cy="4571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Flowchart: Connector 27"/>
          <p:cNvSpPr/>
          <p:nvPr/>
        </p:nvSpPr>
        <p:spPr>
          <a:xfrm flipH="1">
            <a:off x="7404949" y="5935135"/>
            <a:ext cx="45719" cy="4571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Flowchart: Connector 47"/>
          <p:cNvSpPr/>
          <p:nvPr/>
        </p:nvSpPr>
        <p:spPr>
          <a:xfrm>
            <a:off x="7391397" y="6112927"/>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Flowchart: Connector 27"/>
          <p:cNvSpPr/>
          <p:nvPr/>
        </p:nvSpPr>
        <p:spPr>
          <a:xfrm flipH="1">
            <a:off x="7294877" y="6206064"/>
            <a:ext cx="45719" cy="4571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Flowchart: Connector 45"/>
          <p:cNvSpPr/>
          <p:nvPr/>
        </p:nvSpPr>
        <p:spPr>
          <a:xfrm>
            <a:off x="7035800" y="5918199"/>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2" name="Picture 51"/>
          <p:cNvPicPr/>
          <p:nvPr/>
        </p:nvPicPr>
        <p:blipFill>
          <a:blip r:embed="rId3" cstate="print">
            <a:clrChange>
              <a:clrFrom>
                <a:srgbClr val="FFFFFF"/>
              </a:clrFrom>
              <a:clrTo>
                <a:srgbClr val="FFFFFF">
                  <a:alpha val="0"/>
                </a:srgbClr>
              </a:clrTo>
            </a:clrChange>
          </a:blip>
          <a:srcRect/>
          <a:stretch>
            <a:fillRect/>
          </a:stretch>
        </p:blipFill>
        <p:spPr bwMode="auto">
          <a:xfrm>
            <a:off x="264952" y="6271409"/>
            <a:ext cx="1387679" cy="336409"/>
          </a:xfrm>
          <a:prstGeom prst="rect">
            <a:avLst/>
          </a:prstGeom>
          <a:noFill/>
          <a:ln w="9525">
            <a:noFill/>
            <a:miter lim="800000"/>
            <a:headEnd/>
            <a:tailEnd/>
          </a:ln>
        </p:spPr>
      </p:pic>
      <p:sp>
        <p:nvSpPr>
          <p:cNvPr id="65" name="Flowchart: Connector 64">
            <a:extLst>
              <a:ext uri="{FF2B5EF4-FFF2-40B4-BE49-F238E27FC236}">
                <a16:creationId xmlns:a16="http://schemas.microsoft.com/office/drawing/2014/main" xmlns="" id="{8711D510-3479-4602-BD46-4B01D9804CC3}"/>
              </a:ext>
            </a:extLst>
          </p:cNvPr>
          <p:cNvSpPr/>
          <p:nvPr/>
        </p:nvSpPr>
        <p:spPr>
          <a:xfrm>
            <a:off x="5676900" y="4346289"/>
            <a:ext cx="76200" cy="762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xmlns="" val="3846188884"/>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147" y="381000"/>
            <a:ext cx="10661499" cy="990600"/>
          </a:xfrm>
        </p:spPr>
        <p:txBody>
          <a:bodyPr>
            <a:normAutofit/>
          </a:bodyPr>
          <a:lstStyle/>
          <a:p>
            <a:pPr algn="l"/>
            <a:r>
              <a:rPr lang="en-CA" dirty="0">
                <a:latin typeface="Arial Black" pitchFamily="34" charset="0"/>
              </a:rPr>
              <a:t>The Supporting Evidence </a:t>
            </a:r>
          </a:p>
        </p:txBody>
      </p:sp>
      <p:sp>
        <p:nvSpPr>
          <p:cNvPr id="11" name="TextBox 10"/>
          <p:cNvSpPr txBox="1"/>
          <p:nvPr/>
        </p:nvSpPr>
        <p:spPr>
          <a:xfrm>
            <a:off x="958791" y="1421354"/>
            <a:ext cx="9980579" cy="1938992"/>
          </a:xfrm>
          <a:prstGeom prst="rect">
            <a:avLst/>
          </a:prstGeom>
          <a:noFill/>
        </p:spPr>
        <p:txBody>
          <a:bodyPr wrap="square" rtlCol="0">
            <a:spAutoFit/>
          </a:bodyPr>
          <a:lstStyle/>
          <a:p>
            <a:pPr marL="571500" indent="-571500">
              <a:buFont typeface="Arial" panose="020B0604020202020204" pitchFamily="34" charset="0"/>
              <a:buChar char="•"/>
            </a:pPr>
            <a:r>
              <a:rPr lang="en-CA" sz="4000" dirty="0"/>
              <a:t>increased service access</a:t>
            </a:r>
          </a:p>
          <a:p>
            <a:pPr marL="571500" indent="-571500">
              <a:buFont typeface="Arial" panose="020B0604020202020204" pitchFamily="34" charset="0"/>
              <a:buChar char="•"/>
            </a:pPr>
            <a:r>
              <a:rPr lang="en-CA" sz="4000" dirty="0"/>
              <a:t>improved client-service provider relations</a:t>
            </a:r>
          </a:p>
          <a:p>
            <a:pPr marL="571500" indent="-571500">
              <a:buFont typeface="Arial" panose="020B0604020202020204" pitchFamily="34" charset="0"/>
              <a:buChar char="•"/>
            </a:pPr>
            <a:r>
              <a:rPr lang="en-CA" sz="4000" dirty="0"/>
              <a:t>increased capacity of service providers</a:t>
            </a:r>
          </a:p>
        </p:txBody>
      </p:sp>
      <p:pic>
        <p:nvPicPr>
          <p:cNvPr id="5" name="Picture 4"/>
          <p:cNvPicPr/>
          <p:nvPr/>
        </p:nvPicPr>
        <p:blipFill>
          <a:blip r:embed="rId3" cstate="print">
            <a:clrChange>
              <a:clrFrom>
                <a:srgbClr val="FFFFFF"/>
              </a:clrFrom>
              <a:clrTo>
                <a:srgbClr val="FFFFFF">
                  <a:alpha val="0"/>
                </a:srgbClr>
              </a:clrTo>
            </a:clrChange>
          </a:blip>
          <a:srcRect/>
          <a:stretch>
            <a:fillRect/>
          </a:stretch>
        </p:blipFill>
        <p:spPr bwMode="auto">
          <a:xfrm>
            <a:off x="264952" y="6271409"/>
            <a:ext cx="1387679" cy="336409"/>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1031147" y="3631666"/>
            <a:ext cx="3353807" cy="2465048"/>
          </a:xfrm>
          <a:prstGeom prst="rect">
            <a:avLst/>
          </a:prstGeom>
          <a:noFill/>
          <a:ln w="38100">
            <a:solidFill>
              <a:srgbClr val="C00000"/>
            </a:solidFill>
            <a:miter lim="800000"/>
            <a:headEnd/>
            <a:tailEnd/>
          </a:ln>
        </p:spPr>
      </p:pic>
      <p:sp>
        <p:nvSpPr>
          <p:cNvPr id="10" name="TextBox 9"/>
          <p:cNvSpPr txBox="1"/>
          <p:nvPr/>
        </p:nvSpPr>
        <p:spPr>
          <a:xfrm>
            <a:off x="4654939" y="3410100"/>
            <a:ext cx="6582114" cy="2554545"/>
          </a:xfrm>
          <a:prstGeom prst="rect">
            <a:avLst/>
          </a:prstGeom>
          <a:noFill/>
        </p:spPr>
        <p:txBody>
          <a:bodyPr wrap="square" rtlCol="0">
            <a:spAutoFit/>
          </a:bodyPr>
          <a:lstStyle/>
          <a:p>
            <a:pPr marL="571500" indent="-571500">
              <a:buFont typeface="Arial" panose="020B0604020202020204" pitchFamily="34" charset="0"/>
              <a:buChar char="•"/>
            </a:pPr>
            <a:r>
              <a:rPr lang="en-CA" sz="4000" dirty="0"/>
              <a:t>client stabilization</a:t>
            </a:r>
          </a:p>
          <a:p>
            <a:pPr marL="571500" indent="-571500">
              <a:buFont typeface="Arial" panose="020B0604020202020204" pitchFamily="34" charset="0"/>
              <a:buChar char="•"/>
            </a:pPr>
            <a:r>
              <a:rPr lang="en-CA" sz="4000" dirty="0"/>
              <a:t>reduced elevations in risk</a:t>
            </a:r>
          </a:p>
          <a:p>
            <a:pPr marL="571500" indent="-571500">
              <a:buFont typeface="Arial" panose="020B0604020202020204" pitchFamily="34" charset="0"/>
              <a:buChar char="•"/>
            </a:pPr>
            <a:r>
              <a:rPr lang="en-CA" sz="4000" dirty="0"/>
              <a:t>positive health and wellness outcomes   </a:t>
            </a:r>
          </a:p>
        </p:txBody>
      </p:sp>
    </p:spTree>
    <p:extLst>
      <p:ext uri="{BB962C8B-B14F-4D97-AF65-F5344CB8AC3E}">
        <p14:creationId xmlns:p14="http://schemas.microsoft.com/office/powerpoint/2010/main" xmlns="" val="296561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147" y="381000"/>
            <a:ext cx="9484453" cy="990600"/>
          </a:xfrm>
        </p:spPr>
        <p:txBody>
          <a:bodyPr>
            <a:normAutofit/>
          </a:bodyPr>
          <a:lstStyle/>
          <a:p>
            <a:r>
              <a:rPr lang="en-CA" dirty="0">
                <a:latin typeface="Arial Black" pitchFamily="34" charset="0"/>
              </a:rPr>
              <a:t>Model Design &amp; Initial Launch  </a:t>
            </a:r>
          </a:p>
        </p:txBody>
      </p:sp>
      <p:pic>
        <p:nvPicPr>
          <p:cNvPr id="9" name="Picture 8" descr="http://artgallery66.com/cubecart/images/uploads/1st-West/7999.jpg"/>
          <p:cNvPicPr/>
          <p:nvPr/>
        </p:nvPicPr>
        <p:blipFill>
          <a:blip r:embed="rId3" cstate="print">
            <a:clrChange>
              <a:clrFrom>
                <a:srgbClr val="FFFFFF"/>
              </a:clrFrom>
              <a:clrTo>
                <a:srgbClr val="FFFFFF">
                  <a:alpha val="0"/>
                </a:srgbClr>
              </a:clrTo>
            </a:clrChange>
          </a:blip>
          <a:srcRect/>
          <a:stretch>
            <a:fillRect/>
          </a:stretch>
        </p:blipFill>
        <p:spPr bwMode="auto">
          <a:xfrm>
            <a:off x="11237053" y="6096714"/>
            <a:ext cx="838200" cy="685800"/>
          </a:xfrm>
          <a:prstGeom prst="rect">
            <a:avLst/>
          </a:prstGeom>
          <a:noFill/>
          <a:ln w="9525">
            <a:noFill/>
            <a:miter lim="800000"/>
            <a:headEnd/>
            <a:tailEnd/>
          </a:ln>
        </p:spPr>
      </p:pic>
      <p:pic>
        <p:nvPicPr>
          <p:cNvPr id="5" name="Picture 4"/>
          <p:cNvPicPr/>
          <p:nvPr/>
        </p:nvPicPr>
        <p:blipFill>
          <a:blip r:embed="rId4" cstate="print">
            <a:clrChange>
              <a:clrFrom>
                <a:srgbClr val="FFFFFF"/>
              </a:clrFrom>
              <a:clrTo>
                <a:srgbClr val="FFFFFF">
                  <a:alpha val="0"/>
                </a:srgbClr>
              </a:clrTo>
            </a:clrChange>
          </a:blip>
          <a:srcRect/>
          <a:stretch>
            <a:fillRect/>
          </a:stretch>
        </p:blipFill>
        <p:spPr bwMode="auto">
          <a:xfrm>
            <a:off x="264952" y="6271409"/>
            <a:ext cx="1387679" cy="336409"/>
          </a:xfrm>
          <a:prstGeom prst="rect">
            <a:avLst/>
          </a:prstGeom>
          <a:noFill/>
          <a:ln w="9525">
            <a:noFill/>
            <a:miter lim="800000"/>
            <a:headEnd/>
            <a:tailEnd/>
          </a:ln>
        </p:spPr>
      </p:pic>
      <p:pic>
        <p:nvPicPr>
          <p:cNvPr id="11" name="Picture 10">
            <a:extLst>
              <a:ext uri="{FF2B5EF4-FFF2-40B4-BE49-F238E27FC236}">
                <a16:creationId xmlns:a16="http://schemas.microsoft.com/office/drawing/2014/main" xmlns="" id="{A173939F-1228-4E3D-AFC5-E08EE366C6F4}"/>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213426" y="1966444"/>
            <a:ext cx="4478789" cy="3242592"/>
          </a:xfrm>
          <a:prstGeom prst="rect">
            <a:avLst/>
          </a:prstGeom>
          <a:ln w="38100">
            <a:solidFill>
              <a:srgbClr val="C00000"/>
            </a:solidFill>
          </a:ln>
        </p:spPr>
      </p:pic>
      <p:pic>
        <p:nvPicPr>
          <p:cNvPr id="12" name="Picture 11">
            <a:extLst>
              <a:ext uri="{FF2B5EF4-FFF2-40B4-BE49-F238E27FC236}">
                <a16:creationId xmlns:a16="http://schemas.microsoft.com/office/drawing/2014/main" xmlns="" id="{18056D5F-4B79-4E44-B45C-3E6E9863DF84}"/>
              </a:ext>
            </a:extLst>
          </p:cNvPr>
          <p:cNvPicPr/>
          <p:nvPr/>
        </p:nvPicPr>
        <p:blipFill>
          <a:blip r:embed="rId6" cstate="print">
            <a:clrChange>
              <a:clrFrom>
                <a:srgbClr val="FFFFFF"/>
              </a:clrFrom>
              <a:clrTo>
                <a:srgbClr val="FFFFFF">
                  <a:alpha val="0"/>
                </a:srgbClr>
              </a:clrTo>
            </a:clrChange>
          </a:blip>
          <a:srcRect/>
          <a:stretch>
            <a:fillRect/>
          </a:stretch>
        </p:blipFill>
        <p:spPr bwMode="auto">
          <a:xfrm>
            <a:off x="1031147" y="2847191"/>
            <a:ext cx="4579634" cy="1163618"/>
          </a:xfrm>
          <a:prstGeom prst="rect">
            <a:avLst/>
          </a:prstGeom>
          <a:noFill/>
          <a:ln w="9525">
            <a:noFill/>
            <a:miter lim="800000"/>
            <a:headEnd/>
            <a:tailEnd/>
          </a:ln>
        </p:spPr>
      </p:pic>
    </p:spTree>
    <p:extLst>
      <p:ext uri="{BB962C8B-B14F-4D97-AF65-F5344CB8AC3E}">
        <p14:creationId xmlns:p14="http://schemas.microsoft.com/office/powerpoint/2010/main" xmlns="" val="1018401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147" y="381000"/>
            <a:ext cx="9484453" cy="990600"/>
          </a:xfrm>
        </p:spPr>
        <p:txBody>
          <a:bodyPr>
            <a:normAutofit/>
          </a:bodyPr>
          <a:lstStyle/>
          <a:p>
            <a:r>
              <a:rPr lang="en-CA" dirty="0" smtClean="0">
                <a:latin typeface="Arial Black" pitchFamily="34" charset="0"/>
              </a:rPr>
              <a:t>First Replication </a:t>
            </a:r>
            <a:endParaRPr lang="en-CA" dirty="0">
              <a:latin typeface="Arial Black" pitchFamily="34" charset="0"/>
            </a:endParaRPr>
          </a:p>
        </p:txBody>
      </p:sp>
      <p:pic>
        <p:nvPicPr>
          <p:cNvPr id="9" name="Picture 8" descr="http://artgallery66.com/cubecart/images/uploads/1st-West/7999.jpg"/>
          <p:cNvPicPr/>
          <p:nvPr/>
        </p:nvPicPr>
        <p:blipFill>
          <a:blip r:embed="rId3" cstate="print">
            <a:clrChange>
              <a:clrFrom>
                <a:srgbClr val="FFFFFF"/>
              </a:clrFrom>
              <a:clrTo>
                <a:srgbClr val="FFFFFF">
                  <a:alpha val="0"/>
                </a:srgbClr>
              </a:clrTo>
            </a:clrChange>
          </a:blip>
          <a:srcRect/>
          <a:stretch>
            <a:fillRect/>
          </a:stretch>
        </p:blipFill>
        <p:spPr bwMode="auto">
          <a:xfrm>
            <a:off x="11237053" y="6096714"/>
            <a:ext cx="838200" cy="685800"/>
          </a:xfrm>
          <a:prstGeom prst="rect">
            <a:avLst/>
          </a:prstGeom>
          <a:noFill/>
          <a:ln w="9525">
            <a:noFill/>
            <a:miter lim="800000"/>
            <a:headEnd/>
            <a:tailEnd/>
          </a:ln>
        </p:spPr>
      </p:pic>
      <p:pic>
        <p:nvPicPr>
          <p:cNvPr id="5" name="Picture 4"/>
          <p:cNvPicPr/>
          <p:nvPr/>
        </p:nvPicPr>
        <p:blipFill>
          <a:blip r:embed="rId4" cstate="print">
            <a:clrChange>
              <a:clrFrom>
                <a:srgbClr val="FFFFFF"/>
              </a:clrFrom>
              <a:clrTo>
                <a:srgbClr val="FFFFFF">
                  <a:alpha val="0"/>
                </a:srgbClr>
              </a:clrTo>
            </a:clrChange>
          </a:blip>
          <a:srcRect/>
          <a:stretch>
            <a:fillRect/>
          </a:stretch>
        </p:blipFill>
        <p:spPr bwMode="auto">
          <a:xfrm>
            <a:off x="264952" y="6271409"/>
            <a:ext cx="1387679" cy="336409"/>
          </a:xfrm>
          <a:prstGeom prst="rect">
            <a:avLst/>
          </a:prstGeom>
          <a:noFill/>
          <a:ln w="9525">
            <a:noFill/>
            <a:miter lim="800000"/>
            <a:headEnd/>
            <a:tailEnd/>
          </a:ln>
        </p:spPr>
      </p:pic>
      <p:pic>
        <p:nvPicPr>
          <p:cNvPr id="1026" name="Picture 2"/>
          <p:cNvPicPr>
            <a:picLocks noChangeAspect="1" noChangeArrowheads="1"/>
          </p:cNvPicPr>
          <p:nvPr/>
        </p:nvPicPr>
        <p:blipFill>
          <a:blip r:embed="rId5"/>
          <a:srcRect/>
          <a:stretch>
            <a:fillRect/>
          </a:stretch>
        </p:blipFill>
        <p:spPr bwMode="auto">
          <a:xfrm>
            <a:off x="1156000" y="2315519"/>
            <a:ext cx="9878747" cy="1789553"/>
          </a:xfrm>
          <a:prstGeom prst="rect">
            <a:avLst/>
          </a:prstGeom>
          <a:noFill/>
          <a:ln w="19050">
            <a:solidFill>
              <a:srgbClr val="C00000"/>
            </a:solidFill>
            <a:miter lim="800000"/>
            <a:headEnd/>
            <a:tailEnd/>
          </a:ln>
          <a:effectLst/>
        </p:spPr>
      </p:pic>
    </p:spTree>
    <p:extLst>
      <p:ext uri="{BB962C8B-B14F-4D97-AF65-F5344CB8AC3E}">
        <p14:creationId xmlns:p14="http://schemas.microsoft.com/office/powerpoint/2010/main" xmlns="" val="1018401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8791" y="929109"/>
            <a:ext cx="8951053" cy="990600"/>
          </a:xfrm>
        </p:spPr>
        <p:txBody>
          <a:bodyPr>
            <a:normAutofit/>
          </a:bodyPr>
          <a:lstStyle/>
          <a:p>
            <a:pPr algn="l"/>
            <a:r>
              <a:rPr lang="en-CA" dirty="0">
                <a:latin typeface="Arial Black" pitchFamily="34" charset="0"/>
              </a:rPr>
              <a:t>The Design</a:t>
            </a:r>
          </a:p>
        </p:txBody>
      </p:sp>
      <p:pic>
        <p:nvPicPr>
          <p:cNvPr id="5" name="Picture 4"/>
          <p:cNvPicPr/>
          <p:nvPr/>
        </p:nvPicPr>
        <p:blipFill>
          <a:blip r:embed="rId3" cstate="print">
            <a:clrChange>
              <a:clrFrom>
                <a:srgbClr val="FFFFFF"/>
              </a:clrFrom>
              <a:clrTo>
                <a:srgbClr val="FFFFFF">
                  <a:alpha val="0"/>
                </a:srgbClr>
              </a:clrTo>
            </a:clrChange>
          </a:blip>
          <a:srcRect/>
          <a:stretch>
            <a:fillRect/>
          </a:stretch>
        </p:blipFill>
        <p:spPr bwMode="auto">
          <a:xfrm>
            <a:off x="264952" y="6271409"/>
            <a:ext cx="1387679" cy="336409"/>
          </a:xfrm>
          <a:prstGeom prst="rect">
            <a:avLst/>
          </a:prstGeom>
          <a:noFill/>
          <a:ln w="9525">
            <a:noFill/>
            <a:miter lim="800000"/>
            <a:headEnd/>
            <a:tailEnd/>
          </a:ln>
        </p:spPr>
      </p:pic>
      <p:graphicFrame>
        <p:nvGraphicFramePr>
          <p:cNvPr id="3" name="Table 2"/>
          <p:cNvGraphicFramePr>
            <a:graphicFrameLocks noGrp="1"/>
          </p:cNvGraphicFramePr>
          <p:nvPr/>
        </p:nvGraphicFramePr>
        <p:xfrm>
          <a:off x="1652631" y="3007895"/>
          <a:ext cx="4064000" cy="177420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3264311014"/>
                    </a:ext>
                  </a:extLst>
                </a:gridCol>
              </a:tblGrid>
              <a:tr h="579120">
                <a:tc>
                  <a:txBody>
                    <a:bodyPr/>
                    <a:lstStyle/>
                    <a:p>
                      <a:pPr algn="ctr"/>
                      <a:r>
                        <a:rPr lang="en-CA" sz="3200" dirty="0"/>
                        <a:t>NO</a:t>
                      </a:r>
                      <a:r>
                        <a:rPr lang="en-CA" sz="3200" baseline="0" dirty="0"/>
                        <a:t>N-CON</a:t>
                      </a:r>
                      <a:r>
                        <a:rPr lang="en-CA" sz="3200" dirty="0"/>
                        <a:t>SENT</a:t>
                      </a:r>
                    </a:p>
                  </a:txBody>
                  <a:tcPr/>
                </a:tc>
                <a:extLst>
                  <a:ext uri="{0D108BD9-81ED-4DB2-BD59-A6C34878D82A}">
                    <a16:rowId xmlns:a16="http://schemas.microsoft.com/office/drawing/2014/main" xmlns="" val="20501208"/>
                  </a:ext>
                </a:extLst>
              </a:tr>
              <a:tr h="1195088">
                <a:tc>
                  <a:txBody>
                    <a:bodyPr/>
                    <a:lstStyle/>
                    <a:p>
                      <a:pPr algn="ctr"/>
                      <a:r>
                        <a:rPr lang="en-CA" sz="3200" dirty="0"/>
                        <a:t>Collaborative</a:t>
                      </a:r>
                      <a:r>
                        <a:rPr lang="en-CA" sz="3200" baseline="0" dirty="0"/>
                        <a:t> Risk-Driven Intervention</a:t>
                      </a:r>
                      <a:endParaRPr lang="en-CA" sz="3200" dirty="0"/>
                    </a:p>
                  </a:txBody>
                  <a:tcPr/>
                </a:tc>
                <a:extLst>
                  <a:ext uri="{0D108BD9-81ED-4DB2-BD59-A6C34878D82A}">
                    <a16:rowId xmlns:a16="http://schemas.microsoft.com/office/drawing/2014/main" xmlns="" val="2951647187"/>
                  </a:ext>
                </a:extLst>
              </a:tr>
            </a:tbl>
          </a:graphicData>
        </a:graphic>
      </p:graphicFrame>
      <p:graphicFrame>
        <p:nvGraphicFramePr>
          <p:cNvPr id="4" name="Table 3"/>
          <p:cNvGraphicFramePr>
            <a:graphicFrameLocks noGrp="1"/>
          </p:cNvGraphicFramePr>
          <p:nvPr/>
        </p:nvGraphicFramePr>
        <p:xfrm>
          <a:off x="6657473" y="3007895"/>
          <a:ext cx="4064000" cy="1740130"/>
        </p:xfrm>
        <a:graphic>
          <a:graphicData uri="http://schemas.openxmlformats.org/drawingml/2006/table">
            <a:tbl>
              <a:tblPr firstRow="1" bandRow="1">
                <a:tableStyleId>{00A15C55-8517-42AA-B614-E9B94910E393}</a:tableStyleId>
              </a:tblPr>
              <a:tblGrid>
                <a:gridCol w="4064000">
                  <a:extLst>
                    <a:ext uri="{9D8B030D-6E8A-4147-A177-3AD203B41FA5}">
                      <a16:colId xmlns:a16="http://schemas.microsoft.com/office/drawing/2014/main" xmlns="" val="992556741"/>
                    </a:ext>
                  </a:extLst>
                </a:gridCol>
              </a:tblGrid>
              <a:tr h="579120">
                <a:tc>
                  <a:txBody>
                    <a:bodyPr/>
                    <a:lstStyle/>
                    <a:p>
                      <a:pPr algn="ctr"/>
                      <a:r>
                        <a:rPr lang="en-CA" sz="3200" dirty="0"/>
                        <a:t>CONSENT</a:t>
                      </a:r>
                    </a:p>
                  </a:txBody>
                  <a:tcPr/>
                </a:tc>
                <a:extLst>
                  <a:ext uri="{0D108BD9-81ED-4DB2-BD59-A6C34878D82A}">
                    <a16:rowId xmlns:a16="http://schemas.microsoft.com/office/drawing/2014/main" xmlns="" val="332441740"/>
                  </a:ext>
                </a:extLst>
              </a:tr>
              <a:tr h="1161010">
                <a:tc>
                  <a:txBody>
                    <a:bodyPr/>
                    <a:lstStyle/>
                    <a:p>
                      <a:pPr algn="ctr"/>
                      <a:r>
                        <a:rPr lang="en-CA" sz="3200" dirty="0"/>
                        <a:t>Multi-sector</a:t>
                      </a:r>
                      <a:r>
                        <a:rPr lang="en-CA" sz="3200" baseline="0" dirty="0"/>
                        <a:t> Coordinated Support</a:t>
                      </a:r>
                      <a:endParaRPr lang="en-CA" sz="3200" dirty="0"/>
                    </a:p>
                  </a:txBody>
                  <a:tcPr/>
                </a:tc>
                <a:extLst>
                  <a:ext uri="{0D108BD9-81ED-4DB2-BD59-A6C34878D82A}">
                    <a16:rowId xmlns:a16="http://schemas.microsoft.com/office/drawing/2014/main" xmlns="" val="3155336287"/>
                  </a:ext>
                </a:extLst>
              </a:tr>
            </a:tbl>
          </a:graphicData>
        </a:graphic>
      </p:graphicFrame>
      <p:graphicFrame>
        <p:nvGraphicFramePr>
          <p:cNvPr id="6" name="Table 5"/>
          <p:cNvGraphicFramePr>
            <a:graphicFrameLocks noGrp="1"/>
          </p:cNvGraphicFramePr>
          <p:nvPr/>
        </p:nvGraphicFramePr>
        <p:xfrm>
          <a:off x="1652630" y="2101149"/>
          <a:ext cx="9068843" cy="579120"/>
        </p:xfrm>
        <a:graphic>
          <a:graphicData uri="http://schemas.openxmlformats.org/drawingml/2006/table">
            <a:tbl>
              <a:tblPr firstRow="1" bandRow="1">
                <a:tableStyleId>{F5AB1C69-6EDB-4FF4-983F-18BD219EF322}</a:tableStyleId>
              </a:tblPr>
              <a:tblGrid>
                <a:gridCol w="9068843">
                  <a:extLst>
                    <a:ext uri="{9D8B030D-6E8A-4147-A177-3AD203B41FA5}">
                      <a16:colId xmlns:a16="http://schemas.microsoft.com/office/drawing/2014/main" xmlns="" val="992556741"/>
                    </a:ext>
                  </a:extLst>
                </a:gridCol>
              </a:tblGrid>
              <a:tr h="579120">
                <a:tc>
                  <a:txBody>
                    <a:bodyPr/>
                    <a:lstStyle/>
                    <a:p>
                      <a:pPr algn="ctr"/>
                      <a:r>
                        <a:rPr lang="en-CA" sz="3200" dirty="0"/>
                        <a:t>TWO-PART MOBILIZATION PROCESS</a:t>
                      </a:r>
                    </a:p>
                  </a:txBody>
                  <a:tcPr/>
                </a:tc>
                <a:extLst>
                  <a:ext uri="{0D108BD9-81ED-4DB2-BD59-A6C34878D82A}">
                    <a16:rowId xmlns:a16="http://schemas.microsoft.com/office/drawing/2014/main" xmlns="" val="332441740"/>
                  </a:ext>
                </a:extLst>
              </a:tr>
            </a:tbl>
          </a:graphicData>
        </a:graphic>
      </p:graphicFrame>
    </p:spTree>
    <p:extLst>
      <p:ext uri="{BB962C8B-B14F-4D97-AF65-F5344CB8AC3E}">
        <p14:creationId xmlns:p14="http://schemas.microsoft.com/office/powerpoint/2010/main" xmlns="" val="2612656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147" y="381000"/>
            <a:ext cx="8951053" cy="990600"/>
          </a:xfrm>
        </p:spPr>
        <p:txBody>
          <a:bodyPr>
            <a:normAutofit/>
          </a:bodyPr>
          <a:lstStyle/>
          <a:p>
            <a:pPr algn="l"/>
            <a:r>
              <a:rPr lang="en-CA" dirty="0">
                <a:latin typeface="Arial Black" pitchFamily="34" charset="0"/>
              </a:rPr>
              <a:t>The Action</a:t>
            </a:r>
          </a:p>
        </p:txBody>
      </p:sp>
      <p:graphicFrame>
        <p:nvGraphicFramePr>
          <p:cNvPr id="5" name="Diagram 4"/>
          <p:cNvGraphicFramePr/>
          <p:nvPr>
            <p:extLst>
              <p:ext uri="{D42A27DB-BD31-4B8C-83A1-F6EECF244321}">
                <p14:modId xmlns:p14="http://schemas.microsoft.com/office/powerpoint/2010/main" xmlns="" val="3491519074"/>
              </p:ext>
            </p:extLst>
          </p:nvPr>
        </p:nvGraphicFramePr>
        <p:xfrm>
          <a:off x="2129276" y="0"/>
          <a:ext cx="8826746" cy="6607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p:nvPr/>
        </p:nvPicPr>
        <p:blipFill>
          <a:blip r:embed="rId7" cstate="print">
            <a:clrChange>
              <a:clrFrom>
                <a:srgbClr val="FFFFFF"/>
              </a:clrFrom>
              <a:clrTo>
                <a:srgbClr val="FFFFFF">
                  <a:alpha val="0"/>
                </a:srgbClr>
              </a:clrTo>
            </a:clrChange>
          </a:blip>
          <a:srcRect/>
          <a:stretch>
            <a:fillRect/>
          </a:stretch>
        </p:blipFill>
        <p:spPr bwMode="auto">
          <a:xfrm>
            <a:off x="264952" y="6271409"/>
            <a:ext cx="1387679" cy="336409"/>
          </a:xfrm>
          <a:prstGeom prst="rect">
            <a:avLst/>
          </a:prstGeom>
          <a:noFill/>
          <a:ln w="9525">
            <a:noFill/>
            <a:miter lim="800000"/>
            <a:headEnd/>
            <a:tailEnd/>
          </a:ln>
        </p:spPr>
      </p:pic>
    </p:spTree>
    <p:extLst>
      <p:ext uri="{BB962C8B-B14F-4D97-AF65-F5344CB8AC3E}">
        <p14:creationId xmlns:p14="http://schemas.microsoft.com/office/powerpoint/2010/main" xmlns="" val="333213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8791" y="929109"/>
            <a:ext cx="8951053" cy="990600"/>
          </a:xfrm>
        </p:spPr>
        <p:txBody>
          <a:bodyPr>
            <a:normAutofit/>
          </a:bodyPr>
          <a:lstStyle/>
          <a:p>
            <a:pPr algn="l"/>
            <a:r>
              <a:rPr lang="en-CA" dirty="0" smtClean="0">
                <a:latin typeface="Arial Black" pitchFamily="34" charset="0"/>
              </a:rPr>
              <a:t>Four Filter Process </a:t>
            </a:r>
            <a:endParaRPr lang="en-CA" dirty="0">
              <a:latin typeface="Arial Black" pitchFamily="34" charset="0"/>
            </a:endParaRPr>
          </a:p>
        </p:txBody>
      </p:sp>
      <p:pic>
        <p:nvPicPr>
          <p:cNvPr id="5" name="Picture 4"/>
          <p:cNvPicPr/>
          <p:nvPr/>
        </p:nvPicPr>
        <p:blipFill>
          <a:blip r:embed="rId3" cstate="print">
            <a:clrChange>
              <a:clrFrom>
                <a:srgbClr val="FFFFFF"/>
              </a:clrFrom>
              <a:clrTo>
                <a:srgbClr val="FFFFFF">
                  <a:alpha val="0"/>
                </a:srgbClr>
              </a:clrTo>
            </a:clrChange>
          </a:blip>
          <a:srcRect/>
          <a:stretch>
            <a:fillRect/>
          </a:stretch>
        </p:blipFill>
        <p:spPr bwMode="auto">
          <a:xfrm>
            <a:off x="264952" y="6271409"/>
            <a:ext cx="1387679" cy="336409"/>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1420481" y="2049684"/>
            <a:ext cx="9648173" cy="3569824"/>
          </a:xfrm>
          <a:prstGeom prst="rect">
            <a:avLst/>
          </a:prstGeom>
          <a:ln w="19050">
            <a:solidFill>
              <a:schemeClr val="tx2">
                <a:lumMod val="50000"/>
              </a:schemeClr>
            </a:solidFill>
          </a:ln>
        </p:spPr>
      </p:pic>
    </p:spTree>
    <p:extLst>
      <p:ext uri="{BB962C8B-B14F-4D97-AF65-F5344CB8AC3E}">
        <p14:creationId xmlns:p14="http://schemas.microsoft.com/office/powerpoint/2010/main" xmlns="" val="2612656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493" y="274638"/>
            <a:ext cx="11297429" cy="1143000"/>
          </a:xfrm>
        </p:spPr>
        <p:txBody>
          <a:bodyPr>
            <a:normAutofit fontScale="90000"/>
          </a:bodyPr>
          <a:lstStyle/>
          <a:p>
            <a:r>
              <a:rPr lang="en-CA" b="1" dirty="0">
                <a:latin typeface="Arial Black" panose="020B0A04020102020204" pitchFamily="34" charset="0"/>
              </a:rPr>
              <a:t>Collaborative Risk-Driven </a:t>
            </a:r>
            <a:r>
              <a:rPr lang="en-CA" b="1" dirty="0" smtClean="0">
                <a:latin typeface="Arial Black" panose="020B0A04020102020204" pitchFamily="34" charset="0"/>
              </a:rPr>
              <a:t>Intervention</a:t>
            </a:r>
            <a:endParaRPr lang="en-CA" b="1" dirty="0">
              <a:latin typeface="Arial Black" panose="020B0A04020102020204" pitchFamily="34" charset="0"/>
            </a:endParaRPr>
          </a:p>
        </p:txBody>
      </p:sp>
      <p:pic>
        <p:nvPicPr>
          <p:cNvPr id="5" name="Picture 4"/>
          <p:cNvPicPr/>
          <p:nvPr/>
        </p:nvPicPr>
        <p:blipFill>
          <a:blip r:embed="rId3" cstate="print">
            <a:clrChange>
              <a:clrFrom>
                <a:srgbClr val="FFFFFF"/>
              </a:clrFrom>
              <a:clrTo>
                <a:srgbClr val="FFFFFF">
                  <a:alpha val="0"/>
                </a:srgbClr>
              </a:clrTo>
            </a:clrChange>
          </a:blip>
          <a:srcRect/>
          <a:stretch>
            <a:fillRect/>
          </a:stretch>
        </p:blipFill>
        <p:spPr bwMode="auto">
          <a:xfrm>
            <a:off x="264952" y="6271409"/>
            <a:ext cx="1387679" cy="336409"/>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flipH="1">
            <a:off x="3831121" y="1310411"/>
            <a:ext cx="4131153" cy="4946701"/>
          </a:xfrm>
          <a:prstGeom prst="rect">
            <a:avLst/>
          </a:prstGeom>
          <a:ln w="19050">
            <a:solidFill>
              <a:srgbClr val="C00000"/>
            </a:solidFill>
          </a:ln>
        </p:spPr>
      </p:pic>
    </p:spTree>
    <p:extLst>
      <p:ext uri="{BB962C8B-B14F-4D97-AF65-F5344CB8AC3E}">
        <p14:creationId xmlns:p14="http://schemas.microsoft.com/office/powerpoint/2010/main" xmlns="" val="3091296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494" y="274638"/>
            <a:ext cx="10972800" cy="1143000"/>
          </a:xfrm>
        </p:spPr>
        <p:txBody>
          <a:bodyPr>
            <a:normAutofit/>
          </a:bodyPr>
          <a:lstStyle/>
          <a:p>
            <a:r>
              <a:rPr lang="en-CA" b="1" dirty="0">
                <a:latin typeface="Arial Black" panose="020B0A04020102020204" pitchFamily="34" charset="0"/>
              </a:rPr>
              <a:t>Multi-Sector Coordinated Support</a:t>
            </a:r>
          </a:p>
        </p:txBody>
      </p:sp>
      <p:pic>
        <p:nvPicPr>
          <p:cNvPr id="5" name="Picture 4"/>
          <p:cNvPicPr/>
          <p:nvPr/>
        </p:nvPicPr>
        <p:blipFill>
          <a:blip r:embed="rId3" cstate="print">
            <a:clrChange>
              <a:clrFrom>
                <a:srgbClr val="FFFFFF"/>
              </a:clrFrom>
              <a:clrTo>
                <a:srgbClr val="FFFFFF">
                  <a:alpha val="0"/>
                </a:srgbClr>
              </a:clrTo>
            </a:clrChange>
          </a:blip>
          <a:srcRect/>
          <a:stretch>
            <a:fillRect/>
          </a:stretch>
        </p:blipFill>
        <p:spPr bwMode="auto">
          <a:xfrm>
            <a:off x="264952" y="6271409"/>
            <a:ext cx="1387679" cy="336409"/>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5758996" y="1892460"/>
            <a:ext cx="4916591" cy="3402957"/>
          </a:xfrm>
          <a:prstGeom prst="rect">
            <a:avLst/>
          </a:prstGeom>
          <a:ln w="28575">
            <a:solidFill>
              <a:srgbClr val="C00000"/>
            </a:solidFill>
          </a:ln>
        </p:spPr>
      </p:pic>
      <p:sp>
        <p:nvSpPr>
          <p:cNvPr id="8" name="Content Placeholder 2"/>
          <p:cNvSpPr>
            <a:spLocks noGrp="1"/>
          </p:cNvSpPr>
          <p:nvPr>
            <p:ph idx="1"/>
          </p:nvPr>
        </p:nvSpPr>
        <p:spPr>
          <a:xfrm>
            <a:off x="465826" y="1339720"/>
            <a:ext cx="7079394" cy="5099893"/>
          </a:xfrm>
        </p:spPr>
        <p:txBody>
          <a:bodyPr>
            <a:noAutofit/>
          </a:bodyPr>
          <a:lstStyle/>
          <a:p>
            <a:r>
              <a:rPr lang="en-CA" sz="4000" dirty="0" smtClean="0"/>
              <a:t>Needs assessment</a:t>
            </a:r>
          </a:p>
          <a:p>
            <a:r>
              <a:rPr lang="en-CA" sz="4000" dirty="0" smtClean="0"/>
              <a:t>Collaborative planning</a:t>
            </a:r>
          </a:p>
          <a:p>
            <a:r>
              <a:rPr lang="en-CA" sz="4000" dirty="0" smtClean="0"/>
              <a:t>Ongoing monitoring </a:t>
            </a:r>
          </a:p>
          <a:p>
            <a:r>
              <a:rPr lang="en-CA" sz="4000" dirty="0" smtClean="0"/>
              <a:t>Continued support </a:t>
            </a:r>
          </a:p>
          <a:p>
            <a:r>
              <a:rPr lang="en-CA" sz="4000" dirty="0" smtClean="0"/>
              <a:t>Proper follow-up </a:t>
            </a:r>
          </a:p>
          <a:p>
            <a:r>
              <a:rPr lang="en-CA" sz="4000" dirty="0" smtClean="0"/>
              <a:t>Client-led closure</a:t>
            </a:r>
            <a:endParaRPr lang="en-CA" sz="4000" dirty="0"/>
          </a:p>
        </p:txBody>
      </p:sp>
    </p:spTree>
    <p:extLst>
      <p:ext uri="{BB962C8B-B14F-4D97-AF65-F5344CB8AC3E}">
        <p14:creationId xmlns:p14="http://schemas.microsoft.com/office/powerpoint/2010/main" xmlns="" val="3804479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38" y="82685"/>
            <a:ext cx="10972800" cy="1143000"/>
          </a:xfrm>
        </p:spPr>
        <p:txBody>
          <a:bodyPr/>
          <a:lstStyle/>
          <a:p>
            <a:pPr algn="l"/>
            <a:r>
              <a:rPr lang="en-CA" b="1" dirty="0">
                <a:latin typeface="Arial Black" panose="020B0A04020102020204" pitchFamily="34" charset="0"/>
              </a:rPr>
              <a:t>Data Collection</a:t>
            </a:r>
          </a:p>
        </p:txBody>
      </p:sp>
      <p:pic>
        <p:nvPicPr>
          <p:cNvPr id="5" name="Picture 4"/>
          <p:cNvPicPr/>
          <p:nvPr/>
        </p:nvPicPr>
        <p:blipFill>
          <a:blip r:embed="rId3" cstate="print">
            <a:clrChange>
              <a:clrFrom>
                <a:srgbClr val="FFFFFF"/>
              </a:clrFrom>
              <a:clrTo>
                <a:srgbClr val="FFFFFF">
                  <a:alpha val="0"/>
                </a:srgbClr>
              </a:clrTo>
            </a:clrChange>
          </a:blip>
          <a:srcRect/>
          <a:stretch>
            <a:fillRect/>
          </a:stretch>
        </p:blipFill>
        <p:spPr bwMode="auto">
          <a:xfrm>
            <a:off x="9492842" y="6037500"/>
            <a:ext cx="1947696" cy="504483"/>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744415" y="4304898"/>
            <a:ext cx="4471987" cy="1732602"/>
          </a:xfrm>
          <a:prstGeom prst="rect">
            <a:avLst/>
          </a:prstGeom>
          <a:noFill/>
          <a:ln w="28575">
            <a:solidFill>
              <a:srgbClr val="C00000"/>
            </a:solidFill>
            <a:miter lim="800000"/>
            <a:headEnd/>
            <a:tailEnd/>
          </a:ln>
        </p:spPr>
      </p:pic>
      <p:sp>
        <p:nvSpPr>
          <p:cNvPr id="9" name="Rectangle 8"/>
          <p:cNvSpPr/>
          <p:nvPr/>
        </p:nvSpPr>
        <p:spPr>
          <a:xfrm>
            <a:off x="955409" y="1162732"/>
            <a:ext cx="4657045"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latin typeface="AR CHRISTY" panose="02000000000000000000" pitchFamily="2" charset="0"/>
              </a:rPr>
              <a:t>Systemic </a:t>
            </a:r>
            <a:r>
              <a:rPr lang="en-US" sz="5400" dirty="0">
                <a:ln w="0"/>
                <a:solidFill>
                  <a:schemeClr val="accent1"/>
                </a:solidFill>
                <a:effectLst>
                  <a:outerShdw blurRad="38100" dist="25400" dir="5400000" algn="ctr" rotWithShape="0">
                    <a:srgbClr val="6E747A">
                      <a:alpha val="43000"/>
                    </a:srgbClr>
                  </a:outerShdw>
                </a:effectLst>
                <a:latin typeface="AR CHRISTY" panose="02000000000000000000" pitchFamily="2" charset="0"/>
              </a:rPr>
              <a:t>Issues</a:t>
            </a:r>
            <a:endParaRPr lang="en-US" sz="5400" b="0" cap="none" spc="0" dirty="0">
              <a:ln w="0"/>
              <a:solidFill>
                <a:schemeClr val="accent1"/>
              </a:solidFill>
              <a:effectLst>
                <a:outerShdw blurRad="38100" dist="25400" dir="5400000" algn="ctr" rotWithShape="0">
                  <a:srgbClr val="6E747A">
                    <a:alpha val="43000"/>
                  </a:srgbClr>
                </a:outerShdw>
              </a:effectLst>
              <a:latin typeface="AR CHRISTY" panose="02000000000000000000" pitchFamily="2" charset="0"/>
            </a:endParaRPr>
          </a:p>
        </p:txBody>
      </p:sp>
      <p:sp>
        <p:nvSpPr>
          <p:cNvPr id="10" name="Rectangle 9"/>
          <p:cNvSpPr/>
          <p:nvPr/>
        </p:nvSpPr>
        <p:spPr>
          <a:xfrm>
            <a:off x="3843130" y="2122843"/>
            <a:ext cx="4763094" cy="1015663"/>
          </a:xfrm>
          <a:prstGeom prst="rect">
            <a:avLst/>
          </a:prstGeom>
          <a:noFill/>
        </p:spPr>
        <p:txBody>
          <a:bodyPr wrap="square" lIns="91440" tIns="45720" rIns="91440" bIns="45720">
            <a:spAutoFit/>
          </a:bodyPr>
          <a:lstStyle/>
          <a:p>
            <a:pPr algn="ctr"/>
            <a:r>
              <a:rPr lang="en-US" sz="6000" b="1" i="1" cap="none" spc="0" dirty="0">
                <a:ln w="0"/>
                <a:solidFill>
                  <a:schemeClr val="accent1"/>
                </a:solidFill>
                <a:effectLst>
                  <a:outerShdw blurRad="38100" dist="25400" dir="5400000" algn="ctr" rotWithShape="0">
                    <a:srgbClr val="6E747A">
                      <a:alpha val="43000"/>
                    </a:srgbClr>
                  </a:outerShdw>
                </a:effectLst>
              </a:rPr>
              <a:t>age</a:t>
            </a:r>
          </a:p>
        </p:txBody>
      </p:sp>
      <p:sp>
        <p:nvSpPr>
          <p:cNvPr id="11" name="Rectangle 10"/>
          <p:cNvSpPr/>
          <p:nvPr/>
        </p:nvSpPr>
        <p:spPr>
          <a:xfrm rot="1484853">
            <a:off x="3826577" y="2101791"/>
            <a:ext cx="1608133"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latin typeface="AR ESSENCE" panose="02000000000000000000" pitchFamily="2" charset="0"/>
              </a:rPr>
              <a:t>needs</a:t>
            </a:r>
          </a:p>
        </p:txBody>
      </p:sp>
      <p:sp>
        <p:nvSpPr>
          <p:cNvPr id="12" name="Rectangle 11"/>
          <p:cNvSpPr/>
          <p:nvPr/>
        </p:nvSpPr>
        <p:spPr>
          <a:xfrm>
            <a:off x="3243536" y="3346642"/>
            <a:ext cx="2368918"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barriers</a:t>
            </a:r>
          </a:p>
        </p:txBody>
      </p:sp>
      <p:sp>
        <p:nvSpPr>
          <p:cNvPr id="13" name="Rectangle 12"/>
          <p:cNvSpPr/>
          <p:nvPr/>
        </p:nvSpPr>
        <p:spPr>
          <a:xfrm>
            <a:off x="6081334" y="3720412"/>
            <a:ext cx="5049780" cy="1092607"/>
          </a:xfrm>
          <a:prstGeom prst="rect">
            <a:avLst/>
          </a:prstGeom>
          <a:noFill/>
        </p:spPr>
        <p:txBody>
          <a:bodyPr wrap="none" lIns="91440" tIns="45720" rIns="91440" bIns="45720">
            <a:spAutoFit/>
          </a:bodyPr>
          <a:lstStyle/>
          <a:p>
            <a:pPr algn="ctr"/>
            <a:r>
              <a:rPr lang="en-US" sz="6500" b="0" cap="none" spc="0" dirty="0">
                <a:ln w="0"/>
                <a:solidFill>
                  <a:schemeClr val="accent1"/>
                </a:solidFill>
                <a:effectLst>
                  <a:outerShdw blurRad="38100" dist="25400" dir="5400000" algn="ctr" rotWithShape="0">
                    <a:srgbClr val="6E747A">
                      <a:alpha val="43000"/>
                    </a:srgbClr>
                  </a:outerShdw>
                </a:effectLst>
                <a:latin typeface="AR JULIAN" panose="02000000000000000000" pitchFamily="2" charset="0"/>
              </a:rPr>
              <a:t>Risk Factors</a:t>
            </a:r>
          </a:p>
        </p:txBody>
      </p:sp>
      <p:sp>
        <p:nvSpPr>
          <p:cNvPr id="15" name="Rectangle 14"/>
          <p:cNvSpPr/>
          <p:nvPr/>
        </p:nvSpPr>
        <p:spPr>
          <a:xfrm>
            <a:off x="5321555" y="4739197"/>
            <a:ext cx="6118983"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latin typeface="AR CHRISTY" panose="02000000000000000000" pitchFamily="2" charset="0"/>
              </a:rPr>
              <a:t>Agency Involvement</a:t>
            </a:r>
            <a:endParaRPr lang="en-US" sz="5400" b="0" cap="none" spc="0" dirty="0">
              <a:ln w="0"/>
              <a:solidFill>
                <a:schemeClr val="accent1"/>
              </a:solidFill>
              <a:effectLst>
                <a:outerShdw blurRad="38100" dist="25400" dir="5400000" algn="ctr" rotWithShape="0">
                  <a:srgbClr val="6E747A">
                    <a:alpha val="43000"/>
                  </a:srgbClr>
                </a:outerShdw>
              </a:effectLst>
              <a:latin typeface="AR CHRISTY" panose="02000000000000000000" pitchFamily="2" charset="0"/>
            </a:endParaRPr>
          </a:p>
        </p:txBody>
      </p:sp>
      <p:sp>
        <p:nvSpPr>
          <p:cNvPr id="16" name="Rectangle 15"/>
          <p:cNvSpPr/>
          <p:nvPr/>
        </p:nvSpPr>
        <p:spPr>
          <a:xfrm rot="16200000">
            <a:off x="7524521" y="2375393"/>
            <a:ext cx="2163413"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gender</a:t>
            </a:r>
          </a:p>
        </p:txBody>
      </p:sp>
      <p:sp>
        <p:nvSpPr>
          <p:cNvPr id="17" name="Rectangle 16"/>
          <p:cNvSpPr/>
          <p:nvPr/>
        </p:nvSpPr>
        <p:spPr>
          <a:xfrm>
            <a:off x="5490469" y="2932539"/>
            <a:ext cx="2238113"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latin typeface="AR BONNIE" panose="02000000000000000000" pitchFamily="2" charset="0"/>
              </a:rPr>
              <a:t>progress</a:t>
            </a:r>
          </a:p>
        </p:txBody>
      </p:sp>
      <p:sp>
        <p:nvSpPr>
          <p:cNvPr id="18" name="Rectangle 17"/>
          <p:cNvSpPr/>
          <p:nvPr/>
        </p:nvSpPr>
        <p:spPr>
          <a:xfrm>
            <a:off x="1308631" y="2170939"/>
            <a:ext cx="2326278"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latin typeface="AR DECODE" panose="02000000000000000000" pitchFamily="2" charset="0"/>
              </a:rPr>
              <a:t>client goals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9" name="Rectangle 18"/>
          <p:cNvSpPr/>
          <p:nvPr/>
        </p:nvSpPr>
        <p:spPr>
          <a:xfrm>
            <a:off x="5658239" y="1446534"/>
            <a:ext cx="1902572"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assets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xmlns="" val="2453197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147" y="381000"/>
            <a:ext cx="8951053" cy="990600"/>
          </a:xfrm>
        </p:spPr>
        <p:txBody>
          <a:bodyPr>
            <a:normAutofit/>
          </a:bodyPr>
          <a:lstStyle/>
          <a:p>
            <a:pPr algn="l"/>
            <a:r>
              <a:rPr lang="en-CA" dirty="0">
                <a:latin typeface="Arial Black" pitchFamily="34" charset="0"/>
              </a:rPr>
              <a:t>The Concept</a:t>
            </a:r>
          </a:p>
        </p:txBody>
      </p:sp>
      <p:sp>
        <p:nvSpPr>
          <p:cNvPr id="11" name="TextBox 10"/>
          <p:cNvSpPr txBox="1"/>
          <p:nvPr/>
        </p:nvSpPr>
        <p:spPr>
          <a:xfrm>
            <a:off x="1712067" y="1295400"/>
            <a:ext cx="9980579" cy="2554545"/>
          </a:xfrm>
          <a:prstGeom prst="rect">
            <a:avLst/>
          </a:prstGeom>
          <a:noFill/>
        </p:spPr>
        <p:txBody>
          <a:bodyPr wrap="square" rtlCol="0">
            <a:spAutoFit/>
          </a:bodyPr>
          <a:lstStyle/>
          <a:p>
            <a:r>
              <a:rPr lang="en-CA" sz="4000" dirty="0"/>
              <a:t>An opportunity for human service providers to collaborate in a process of early risk detection, rapid intervention, and ongoing service coordination and support. </a:t>
            </a:r>
          </a:p>
        </p:txBody>
      </p:sp>
      <p:pic>
        <p:nvPicPr>
          <p:cNvPr id="5" name="Picture 4"/>
          <p:cNvPicPr/>
          <p:nvPr/>
        </p:nvPicPr>
        <p:blipFill>
          <a:blip r:embed="rId3" cstate="print">
            <a:clrChange>
              <a:clrFrom>
                <a:srgbClr val="FFFFFF"/>
              </a:clrFrom>
              <a:clrTo>
                <a:srgbClr val="FFFFFF">
                  <a:alpha val="0"/>
                </a:srgbClr>
              </a:clrTo>
            </a:clrChange>
          </a:blip>
          <a:srcRect/>
          <a:stretch>
            <a:fillRect/>
          </a:stretch>
        </p:blipFill>
        <p:spPr bwMode="auto">
          <a:xfrm>
            <a:off x="264952" y="6271409"/>
            <a:ext cx="1387679" cy="336409"/>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7137651" y="4235116"/>
            <a:ext cx="3018982" cy="2036293"/>
          </a:xfrm>
          <a:prstGeom prst="rect">
            <a:avLst/>
          </a:prstGeom>
          <a:noFill/>
          <a:ln w="38100">
            <a:solidFill>
              <a:srgbClr val="0070C0"/>
            </a:solidFill>
            <a:miter lim="800000"/>
            <a:headEnd/>
            <a:tailEnd/>
          </a:ln>
        </p:spPr>
      </p:pic>
    </p:spTree>
    <p:extLst>
      <p:ext uri="{BB962C8B-B14F-4D97-AF65-F5344CB8AC3E}">
        <p14:creationId xmlns:p14="http://schemas.microsoft.com/office/powerpoint/2010/main" xmlns="" val="1732325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494" y="274638"/>
            <a:ext cx="10972800" cy="1143000"/>
          </a:xfrm>
        </p:spPr>
        <p:txBody>
          <a:bodyPr/>
          <a:lstStyle/>
          <a:p>
            <a:pPr algn="l"/>
            <a:r>
              <a:rPr lang="en-CA" b="1" dirty="0">
                <a:latin typeface="Arial Black" panose="020B0A04020102020204" pitchFamily="34" charset="0"/>
              </a:rPr>
              <a:t>Efforts to Protect Privacy</a:t>
            </a:r>
          </a:p>
        </p:txBody>
      </p:sp>
      <p:sp>
        <p:nvSpPr>
          <p:cNvPr id="3" name="Content Placeholder 2"/>
          <p:cNvSpPr>
            <a:spLocks noGrp="1"/>
          </p:cNvSpPr>
          <p:nvPr>
            <p:ph idx="1"/>
          </p:nvPr>
        </p:nvSpPr>
        <p:spPr>
          <a:xfrm>
            <a:off x="886838" y="1225685"/>
            <a:ext cx="6897285" cy="5291846"/>
          </a:xfrm>
        </p:spPr>
        <p:txBody>
          <a:bodyPr>
            <a:noAutofit/>
          </a:bodyPr>
          <a:lstStyle/>
          <a:p>
            <a:r>
              <a:rPr lang="en-CA" sz="4400" dirty="0"/>
              <a:t>Follow </a:t>
            </a:r>
            <a:r>
              <a:rPr lang="en-CA" sz="4400" i="1" dirty="0"/>
              <a:t>Four Filter Process </a:t>
            </a:r>
            <a:r>
              <a:rPr lang="en-CA" sz="4400" dirty="0"/>
              <a:t>of Hub model.</a:t>
            </a:r>
          </a:p>
          <a:p>
            <a:r>
              <a:rPr lang="en-CA" sz="4400" dirty="0"/>
              <a:t>Have adopted a rigid information sharing protocol.</a:t>
            </a:r>
          </a:p>
          <a:p>
            <a:r>
              <a:rPr lang="en-CA" sz="4400" dirty="0"/>
              <a:t>Client determines who has access to their information. </a:t>
            </a:r>
          </a:p>
          <a:p>
            <a:endParaRPr lang="en-CA" sz="4400" dirty="0"/>
          </a:p>
        </p:txBody>
      </p:sp>
      <p:pic>
        <p:nvPicPr>
          <p:cNvPr id="5" name="Picture 4"/>
          <p:cNvPicPr/>
          <p:nvPr/>
        </p:nvPicPr>
        <p:blipFill>
          <a:blip r:embed="rId3" cstate="print">
            <a:clrChange>
              <a:clrFrom>
                <a:srgbClr val="FFFFFF"/>
              </a:clrFrom>
              <a:clrTo>
                <a:srgbClr val="FFFFFF">
                  <a:alpha val="0"/>
                </a:srgbClr>
              </a:clrTo>
            </a:clrChange>
          </a:blip>
          <a:srcRect/>
          <a:stretch>
            <a:fillRect/>
          </a:stretch>
        </p:blipFill>
        <p:spPr bwMode="auto">
          <a:xfrm>
            <a:off x="264952" y="6271409"/>
            <a:ext cx="1387679" cy="336409"/>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7976605" y="1417638"/>
            <a:ext cx="3838575" cy="4438650"/>
          </a:xfrm>
          <a:prstGeom prst="rect">
            <a:avLst/>
          </a:prstGeom>
          <a:ln w="38100">
            <a:solidFill>
              <a:srgbClr val="C00000"/>
            </a:solidFill>
          </a:ln>
        </p:spPr>
      </p:pic>
    </p:spTree>
    <p:extLst>
      <p:ext uri="{BB962C8B-B14F-4D97-AF65-F5344CB8AC3E}">
        <p14:creationId xmlns:p14="http://schemas.microsoft.com/office/powerpoint/2010/main" xmlns="" val="648624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68" y="274638"/>
            <a:ext cx="10519526" cy="1143000"/>
          </a:xfrm>
        </p:spPr>
        <p:txBody>
          <a:bodyPr/>
          <a:lstStyle/>
          <a:p>
            <a:pPr algn="l"/>
            <a:r>
              <a:rPr lang="en-CA" b="1" dirty="0">
                <a:latin typeface="Arial Black" panose="020B0A04020102020204" pitchFamily="34" charset="0"/>
              </a:rPr>
              <a:t>Key Ingredients </a:t>
            </a:r>
          </a:p>
        </p:txBody>
      </p:sp>
      <p:sp>
        <p:nvSpPr>
          <p:cNvPr id="3" name="Content Placeholder 2"/>
          <p:cNvSpPr>
            <a:spLocks noGrp="1"/>
          </p:cNvSpPr>
          <p:nvPr>
            <p:ph idx="1"/>
          </p:nvPr>
        </p:nvSpPr>
        <p:spPr>
          <a:xfrm>
            <a:off x="886838" y="1225685"/>
            <a:ext cx="9099373" cy="5291846"/>
          </a:xfrm>
        </p:spPr>
        <p:txBody>
          <a:bodyPr>
            <a:noAutofit/>
          </a:bodyPr>
          <a:lstStyle/>
          <a:p>
            <a:r>
              <a:rPr lang="en-CA" sz="4400" dirty="0"/>
              <a:t>Multiple agency commitment </a:t>
            </a:r>
          </a:p>
          <a:p>
            <a:r>
              <a:rPr lang="en-CA" sz="4400" dirty="0"/>
              <a:t>Shared ownership </a:t>
            </a:r>
          </a:p>
          <a:p>
            <a:r>
              <a:rPr lang="en-CA" sz="4400" dirty="0"/>
              <a:t>Supportive Leadership </a:t>
            </a:r>
          </a:p>
          <a:p>
            <a:r>
              <a:rPr lang="en-CA" sz="4400" dirty="0"/>
              <a:t>Collaboration as a priority </a:t>
            </a:r>
          </a:p>
          <a:p>
            <a:r>
              <a:rPr lang="en-CA" sz="4400" dirty="0"/>
              <a:t>Change in perspective and approach</a:t>
            </a:r>
          </a:p>
          <a:p>
            <a:endParaRPr lang="en-CA" sz="4400" dirty="0"/>
          </a:p>
          <a:p>
            <a:endParaRPr lang="en-CA" sz="4400" dirty="0"/>
          </a:p>
        </p:txBody>
      </p:sp>
      <p:pic>
        <p:nvPicPr>
          <p:cNvPr id="5" name="Picture 4"/>
          <p:cNvPicPr/>
          <p:nvPr/>
        </p:nvPicPr>
        <p:blipFill>
          <a:blip r:embed="rId3" cstate="print">
            <a:clrChange>
              <a:clrFrom>
                <a:srgbClr val="FFFFFF"/>
              </a:clrFrom>
              <a:clrTo>
                <a:srgbClr val="FFFFFF">
                  <a:alpha val="0"/>
                </a:srgbClr>
              </a:clrTo>
            </a:clrChange>
          </a:blip>
          <a:srcRect/>
          <a:stretch>
            <a:fillRect/>
          </a:stretch>
        </p:blipFill>
        <p:spPr bwMode="auto">
          <a:xfrm>
            <a:off x="264952" y="6271409"/>
            <a:ext cx="1387679" cy="336409"/>
          </a:xfrm>
          <a:prstGeom prst="rect">
            <a:avLst/>
          </a:prstGeom>
          <a:noFill/>
          <a:ln w="9525">
            <a:noFill/>
            <a:miter lim="800000"/>
            <a:headEnd/>
            <a:tailEnd/>
          </a:ln>
        </p:spPr>
      </p:pic>
    </p:spTree>
    <p:extLst>
      <p:ext uri="{BB962C8B-B14F-4D97-AF65-F5344CB8AC3E}">
        <p14:creationId xmlns:p14="http://schemas.microsoft.com/office/powerpoint/2010/main" xmlns="" val="3987610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36202" y="1910183"/>
            <a:ext cx="4046386" cy="1277815"/>
          </a:xfrm>
        </p:spPr>
        <p:txBody>
          <a:bodyPr>
            <a:normAutofit/>
          </a:bodyPr>
          <a:lstStyle/>
          <a:p>
            <a:pPr algn="l"/>
            <a:r>
              <a:rPr lang="en-CA" sz="5500" b="1" dirty="0">
                <a:solidFill>
                  <a:schemeClr val="tx1"/>
                </a:solidFill>
              </a:rPr>
              <a:t>QUESTIONS</a:t>
            </a:r>
          </a:p>
        </p:txBody>
      </p:sp>
      <p:sp>
        <p:nvSpPr>
          <p:cNvPr id="4" name="Subtitle 2"/>
          <p:cNvSpPr txBox="1">
            <a:spLocks/>
          </p:cNvSpPr>
          <p:nvPr/>
        </p:nvSpPr>
        <p:spPr>
          <a:xfrm>
            <a:off x="6023806" y="2964580"/>
            <a:ext cx="3671179" cy="1724651"/>
          </a:xfrm>
          <a:prstGeom prst="rect">
            <a:avLst/>
          </a:prstGeom>
        </p:spPr>
        <p:txBody>
          <a:bodyPr vert="horz" lIns="91440" tIns="45720" rIns="91440" bIns="45720" rtlCol="0">
            <a:normAutofit lnSpcReduction="10000"/>
          </a:bodyPr>
          <a:lstStyle/>
          <a:p>
            <a:pPr>
              <a:spcBef>
                <a:spcPct val="20000"/>
              </a:spcBef>
              <a:defRPr/>
            </a:pPr>
            <a:r>
              <a:rPr lang="en-CA" sz="3200" kern="0" dirty="0"/>
              <a:t>Dr. Chad Nilson</a:t>
            </a:r>
          </a:p>
          <a:p>
            <a:pPr>
              <a:spcBef>
                <a:spcPct val="20000"/>
              </a:spcBef>
              <a:defRPr/>
            </a:pPr>
            <a:r>
              <a:rPr lang="en-CA" sz="3200" kern="0" dirty="0"/>
              <a:t>306-953-8384</a:t>
            </a:r>
          </a:p>
          <a:p>
            <a:pPr>
              <a:spcBef>
                <a:spcPct val="20000"/>
              </a:spcBef>
              <a:defRPr/>
            </a:pPr>
            <a:r>
              <a:rPr lang="en-CA" sz="3200" kern="0" dirty="0"/>
              <a:t>LSCSI@hotmail.com</a:t>
            </a:r>
          </a:p>
          <a:p>
            <a:pPr algn="ctr">
              <a:spcBef>
                <a:spcPct val="20000"/>
              </a:spcBef>
              <a:defRPr/>
            </a:pPr>
            <a:endParaRPr lang="en-CA" sz="3200" dirty="0"/>
          </a:p>
        </p:txBody>
      </p:sp>
      <p:pic>
        <p:nvPicPr>
          <p:cNvPr id="6" name="Picture 5"/>
          <p:cNvPicPr/>
          <p:nvPr/>
        </p:nvPicPr>
        <p:blipFill>
          <a:blip r:embed="rId3" cstate="print">
            <a:clrChange>
              <a:clrFrom>
                <a:srgbClr val="FFFFFF"/>
              </a:clrFrom>
              <a:clrTo>
                <a:srgbClr val="FFFFFF">
                  <a:alpha val="0"/>
                </a:srgbClr>
              </a:clrTo>
            </a:clrChange>
          </a:blip>
          <a:srcRect/>
          <a:stretch>
            <a:fillRect/>
          </a:stretch>
        </p:blipFill>
        <p:spPr bwMode="auto">
          <a:xfrm>
            <a:off x="6023806" y="4689231"/>
            <a:ext cx="4190745" cy="1019907"/>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1046462" y="2475442"/>
            <a:ext cx="3908412" cy="2702926"/>
          </a:xfrm>
          <a:prstGeom prst="rect">
            <a:avLst/>
          </a:prstGeom>
          <a:noFill/>
          <a:ln w="57150">
            <a:solidFill>
              <a:srgbClr val="660033"/>
            </a:solidFill>
            <a:miter lim="800000"/>
            <a:headEnd/>
            <a:tailEnd/>
          </a:ln>
        </p:spPr>
      </p:pic>
    </p:spTree>
    <p:extLst>
      <p:ext uri="{BB962C8B-B14F-4D97-AF65-F5344CB8AC3E}">
        <p14:creationId xmlns:p14="http://schemas.microsoft.com/office/powerpoint/2010/main" xmlns="" val="379448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6388" y="3058284"/>
            <a:ext cx="8951053" cy="815776"/>
          </a:xfrm>
        </p:spPr>
        <p:txBody>
          <a:bodyPr>
            <a:normAutofit/>
          </a:bodyPr>
          <a:lstStyle/>
          <a:p>
            <a:pPr algn="l"/>
            <a:r>
              <a:rPr lang="en-CA" dirty="0">
                <a:latin typeface="Arial Black" pitchFamily="34" charset="0"/>
              </a:rPr>
              <a:t>The Goal</a:t>
            </a:r>
          </a:p>
        </p:txBody>
      </p:sp>
      <p:sp>
        <p:nvSpPr>
          <p:cNvPr id="11" name="TextBox 10"/>
          <p:cNvSpPr txBox="1"/>
          <p:nvPr/>
        </p:nvSpPr>
        <p:spPr>
          <a:xfrm>
            <a:off x="646388" y="3838121"/>
            <a:ext cx="9980579" cy="1938992"/>
          </a:xfrm>
          <a:prstGeom prst="rect">
            <a:avLst/>
          </a:prstGeom>
          <a:noFill/>
        </p:spPr>
        <p:txBody>
          <a:bodyPr wrap="square" rtlCol="0">
            <a:spAutoFit/>
          </a:bodyPr>
          <a:lstStyle/>
          <a:p>
            <a:r>
              <a:rPr lang="en-CA" sz="4000" dirty="0"/>
              <a:t>To maximize the collective impact of multiple human service providers on community safety and well-being.</a:t>
            </a:r>
          </a:p>
        </p:txBody>
      </p:sp>
      <p:pic>
        <p:nvPicPr>
          <p:cNvPr id="5" name="Picture 4"/>
          <p:cNvPicPr/>
          <p:nvPr/>
        </p:nvPicPr>
        <p:blipFill>
          <a:blip r:embed="rId3" cstate="print">
            <a:clrChange>
              <a:clrFrom>
                <a:srgbClr val="FFFFFF"/>
              </a:clrFrom>
              <a:clrTo>
                <a:srgbClr val="FFFFFF">
                  <a:alpha val="0"/>
                </a:srgbClr>
              </a:clrTo>
            </a:clrChange>
          </a:blip>
          <a:srcRect/>
          <a:stretch>
            <a:fillRect/>
          </a:stretch>
        </p:blipFill>
        <p:spPr bwMode="auto">
          <a:xfrm>
            <a:off x="264952" y="6271409"/>
            <a:ext cx="1387679" cy="336409"/>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7725054" y="867949"/>
            <a:ext cx="3438525" cy="2638425"/>
          </a:xfrm>
          <a:prstGeom prst="rect">
            <a:avLst/>
          </a:prstGeom>
          <a:ln w="28575">
            <a:solidFill>
              <a:srgbClr val="660033"/>
            </a:solidFill>
          </a:ln>
        </p:spPr>
      </p:pic>
    </p:spTree>
    <p:extLst>
      <p:ext uri="{BB962C8B-B14F-4D97-AF65-F5344CB8AC3E}">
        <p14:creationId xmlns:p14="http://schemas.microsoft.com/office/powerpoint/2010/main" xmlns="" val="4100531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8791" y="785862"/>
            <a:ext cx="8951053" cy="815776"/>
          </a:xfrm>
        </p:spPr>
        <p:txBody>
          <a:bodyPr>
            <a:normAutofit/>
          </a:bodyPr>
          <a:lstStyle/>
          <a:p>
            <a:pPr algn="l"/>
            <a:r>
              <a:rPr lang="en-CA" dirty="0">
                <a:latin typeface="Arial Black" pitchFamily="34" charset="0"/>
              </a:rPr>
              <a:t>The Need</a:t>
            </a:r>
          </a:p>
        </p:txBody>
      </p:sp>
      <p:pic>
        <p:nvPicPr>
          <p:cNvPr id="5" name="Picture 4"/>
          <p:cNvPicPr/>
          <p:nvPr/>
        </p:nvPicPr>
        <p:blipFill>
          <a:blip r:embed="rId3" cstate="print">
            <a:clrChange>
              <a:clrFrom>
                <a:srgbClr val="FFFFFF"/>
              </a:clrFrom>
              <a:clrTo>
                <a:srgbClr val="FFFFFF">
                  <a:alpha val="0"/>
                </a:srgbClr>
              </a:clrTo>
            </a:clrChange>
          </a:blip>
          <a:srcRect/>
          <a:stretch>
            <a:fillRect/>
          </a:stretch>
        </p:blipFill>
        <p:spPr bwMode="auto">
          <a:xfrm>
            <a:off x="264952" y="6271409"/>
            <a:ext cx="1387679" cy="336409"/>
          </a:xfrm>
          <a:prstGeom prst="rect">
            <a:avLst/>
          </a:prstGeom>
          <a:noFill/>
          <a:ln w="9525">
            <a:noFill/>
            <a:miter lim="800000"/>
            <a:headEnd/>
            <a:tailEnd/>
          </a:ln>
        </p:spPr>
      </p:pic>
      <p:sp>
        <p:nvSpPr>
          <p:cNvPr id="7" name="TextBox 6"/>
          <p:cNvSpPr txBox="1"/>
          <p:nvPr/>
        </p:nvSpPr>
        <p:spPr>
          <a:xfrm>
            <a:off x="958791" y="1601638"/>
            <a:ext cx="10045460" cy="5078313"/>
          </a:xfrm>
          <a:prstGeom prst="rect">
            <a:avLst/>
          </a:prstGeom>
          <a:noFill/>
        </p:spPr>
        <p:txBody>
          <a:bodyPr wrap="square" rtlCol="0">
            <a:spAutoFit/>
          </a:bodyPr>
          <a:lstStyle/>
          <a:p>
            <a:pPr>
              <a:buFont typeface="Arial" pitchFamily="34" charset="0"/>
              <a:buChar char="•"/>
            </a:pPr>
            <a:r>
              <a:rPr lang="en-CA" sz="3600" dirty="0"/>
              <a:t> Police calls for service</a:t>
            </a:r>
          </a:p>
          <a:p>
            <a:pPr>
              <a:buFont typeface="Arial" pitchFamily="34" charset="0"/>
              <a:buChar char="•"/>
            </a:pPr>
            <a:r>
              <a:rPr lang="en-CA" sz="3600" dirty="0"/>
              <a:t> Calls for ambulance</a:t>
            </a:r>
          </a:p>
          <a:p>
            <a:pPr>
              <a:buFont typeface="Arial" pitchFamily="34" charset="0"/>
              <a:buChar char="•"/>
            </a:pPr>
            <a:r>
              <a:rPr lang="en-CA" sz="3600" dirty="0"/>
              <a:t> Addiction </a:t>
            </a:r>
          </a:p>
          <a:p>
            <a:pPr>
              <a:buFont typeface="Arial" pitchFamily="34" charset="0"/>
              <a:buChar char="•"/>
            </a:pPr>
            <a:r>
              <a:rPr lang="en-CA" sz="3600" dirty="0"/>
              <a:t> Suicide risks</a:t>
            </a:r>
          </a:p>
          <a:p>
            <a:pPr>
              <a:buFont typeface="Arial" pitchFamily="34" charset="0"/>
              <a:buChar char="•"/>
            </a:pPr>
            <a:r>
              <a:rPr lang="en-CA" sz="3600" dirty="0"/>
              <a:t> Vulnerable children</a:t>
            </a:r>
          </a:p>
          <a:p>
            <a:pPr>
              <a:buFont typeface="Arial" pitchFamily="34" charset="0"/>
              <a:buChar char="•"/>
            </a:pPr>
            <a:r>
              <a:rPr lang="en-CA" sz="3600" dirty="0"/>
              <a:t> Elderly abuse</a:t>
            </a:r>
          </a:p>
          <a:p>
            <a:pPr>
              <a:buFont typeface="Arial" pitchFamily="34" charset="0"/>
              <a:buChar char="•"/>
            </a:pPr>
            <a:r>
              <a:rPr lang="en-CA" sz="3600" dirty="0"/>
              <a:t> Violence against persons</a:t>
            </a:r>
          </a:p>
          <a:p>
            <a:pPr>
              <a:buFont typeface="Arial" pitchFamily="34" charset="0"/>
              <a:buChar char="•"/>
            </a:pPr>
            <a:r>
              <a:rPr lang="en-CA" sz="3600" dirty="0"/>
              <a:t> Youth gang recruitment</a:t>
            </a:r>
          </a:p>
          <a:p>
            <a:pPr>
              <a:buFont typeface="Arial" pitchFamily="34" charset="0"/>
              <a:buChar char="•"/>
            </a:pPr>
            <a:endParaRPr lang="en-CA" sz="3600" dirty="0"/>
          </a:p>
        </p:txBody>
      </p:sp>
      <p:sp>
        <p:nvSpPr>
          <p:cNvPr id="8" name="Striped Right Arrow 8"/>
          <p:cNvSpPr/>
          <p:nvPr/>
        </p:nvSpPr>
        <p:spPr>
          <a:xfrm rot="16200000">
            <a:off x="4884711" y="2571817"/>
            <a:ext cx="4776747" cy="202061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xmlns="" val="2914079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8791" y="503474"/>
            <a:ext cx="8951053" cy="815776"/>
          </a:xfrm>
        </p:spPr>
        <p:txBody>
          <a:bodyPr>
            <a:normAutofit/>
          </a:bodyPr>
          <a:lstStyle/>
          <a:p>
            <a:pPr algn="l"/>
            <a:r>
              <a:rPr lang="en-CA" dirty="0">
                <a:latin typeface="Arial Black" pitchFamily="34" charset="0"/>
              </a:rPr>
              <a:t>The Desire</a:t>
            </a:r>
          </a:p>
        </p:txBody>
      </p:sp>
      <p:pic>
        <p:nvPicPr>
          <p:cNvPr id="5" name="Picture 4"/>
          <p:cNvPicPr/>
          <p:nvPr/>
        </p:nvPicPr>
        <p:blipFill>
          <a:blip r:embed="rId3" cstate="print">
            <a:clrChange>
              <a:clrFrom>
                <a:srgbClr val="FFFFFF"/>
              </a:clrFrom>
              <a:clrTo>
                <a:srgbClr val="FFFFFF">
                  <a:alpha val="0"/>
                </a:srgbClr>
              </a:clrTo>
            </a:clrChange>
          </a:blip>
          <a:srcRect/>
          <a:stretch>
            <a:fillRect/>
          </a:stretch>
        </p:blipFill>
        <p:spPr bwMode="auto">
          <a:xfrm>
            <a:off x="264952" y="6271409"/>
            <a:ext cx="1387679" cy="336409"/>
          </a:xfrm>
          <a:prstGeom prst="rect">
            <a:avLst/>
          </a:prstGeom>
          <a:noFill/>
          <a:ln w="9525">
            <a:noFill/>
            <a:miter lim="800000"/>
            <a:headEnd/>
            <a:tailEnd/>
          </a:ln>
        </p:spPr>
      </p:pic>
      <p:sp>
        <p:nvSpPr>
          <p:cNvPr id="7" name="TextBox 6"/>
          <p:cNvSpPr txBox="1"/>
          <p:nvPr/>
        </p:nvSpPr>
        <p:spPr>
          <a:xfrm>
            <a:off x="958791" y="1256173"/>
            <a:ext cx="4877233" cy="5078313"/>
          </a:xfrm>
          <a:prstGeom prst="rect">
            <a:avLst/>
          </a:prstGeom>
          <a:noFill/>
        </p:spPr>
        <p:txBody>
          <a:bodyPr wrap="square" rtlCol="0">
            <a:spAutoFit/>
          </a:bodyPr>
          <a:lstStyle/>
          <a:p>
            <a:r>
              <a:rPr lang="en-CA" sz="3600" dirty="0"/>
              <a:t>Return to an independent and holistic way of community life that embraces and supports all nation members for the purpose of a healthier and safer community.</a:t>
            </a:r>
          </a:p>
          <a:p>
            <a:pPr>
              <a:buFont typeface="Arial" pitchFamily="34" charset="0"/>
              <a:buChar char="•"/>
            </a:pPr>
            <a:endParaRPr lang="en-CA" sz="3600" dirty="0"/>
          </a:p>
        </p:txBody>
      </p:sp>
      <p:pic>
        <p:nvPicPr>
          <p:cNvPr id="3" name="Picture 2"/>
          <p:cNvPicPr>
            <a:picLocks noChangeAspect="1"/>
          </p:cNvPicPr>
          <p:nvPr/>
        </p:nvPicPr>
        <p:blipFill>
          <a:blip r:embed="rId4"/>
          <a:stretch>
            <a:fillRect/>
          </a:stretch>
        </p:blipFill>
        <p:spPr>
          <a:xfrm>
            <a:off x="6847449" y="1520955"/>
            <a:ext cx="4062794" cy="4038319"/>
          </a:xfrm>
          <a:prstGeom prst="rect">
            <a:avLst/>
          </a:prstGeom>
          <a:ln w="28575">
            <a:solidFill>
              <a:srgbClr val="660033"/>
            </a:solidFill>
          </a:ln>
        </p:spPr>
      </p:pic>
    </p:spTree>
    <p:extLst>
      <p:ext uri="{BB962C8B-B14F-4D97-AF65-F5344CB8AC3E}">
        <p14:creationId xmlns:p14="http://schemas.microsoft.com/office/powerpoint/2010/main" xmlns="" val="2408963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6415" y="305840"/>
            <a:ext cx="9673350" cy="815776"/>
          </a:xfrm>
        </p:spPr>
        <p:txBody>
          <a:bodyPr>
            <a:normAutofit fontScale="90000"/>
          </a:bodyPr>
          <a:lstStyle/>
          <a:p>
            <a:pPr algn="l"/>
            <a:r>
              <a:rPr lang="en-CA" dirty="0">
                <a:latin typeface="Arial Black" pitchFamily="34" charset="0"/>
              </a:rPr>
              <a:t>The Importance of Collaboration</a:t>
            </a:r>
          </a:p>
        </p:txBody>
      </p:sp>
      <p:pic>
        <p:nvPicPr>
          <p:cNvPr id="5" name="Picture 4"/>
          <p:cNvPicPr/>
          <p:nvPr/>
        </p:nvPicPr>
        <p:blipFill>
          <a:blip r:embed="rId3" cstate="print">
            <a:clrChange>
              <a:clrFrom>
                <a:srgbClr val="FFFFFF"/>
              </a:clrFrom>
              <a:clrTo>
                <a:srgbClr val="FFFFFF">
                  <a:alpha val="0"/>
                </a:srgbClr>
              </a:clrTo>
            </a:clrChange>
          </a:blip>
          <a:srcRect/>
          <a:stretch>
            <a:fillRect/>
          </a:stretch>
        </p:blipFill>
        <p:spPr bwMode="auto">
          <a:xfrm>
            <a:off x="264952" y="6271409"/>
            <a:ext cx="1387679" cy="336409"/>
          </a:xfrm>
          <a:prstGeom prst="rect">
            <a:avLst/>
          </a:prstGeom>
          <a:noFill/>
          <a:ln w="9525">
            <a:noFill/>
            <a:miter lim="800000"/>
            <a:headEnd/>
            <a:tailEnd/>
          </a:ln>
        </p:spPr>
      </p:pic>
      <p:sp>
        <p:nvSpPr>
          <p:cNvPr id="6" name="TextBox 5"/>
          <p:cNvSpPr txBox="1"/>
          <p:nvPr/>
        </p:nvSpPr>
        <p:spPr>
          <a:xfrm>
            <a:off x="304800" y="1295399"/>
            <a:ext cx="9628094" cy="4401205"/>
          </a:xfrm>
          <a:prstGeom prst="rect">
            <a:avLst/>
          </a:prstGeom>
          <a:noFill/>
        </p:spPr>
        <p:txBody>
          <a:bodyPr wrap="square" rtlCol="0">
            <a:spAutoFit/>
          </a:bodyPr>
          <a:lstStyle/>
          <a:p>
            <a:pPr>
              <a:buFont typeface="Arial" pitchFamily="34" charset="0"/>
              <a:buChar char="•"/>
            </a:pPr>
            <a:r>
              <a:rPr lang="en-CA" sz="3600" dirty="0"/>
              <a:t> </a:t>
            </a:r>
            <a:r>
              <a:rPr lang="en-CA" sz="4000" dirty="0"/>
              <a:t>Legitimizes an issue.</a:t>
            </a:r>
          </a:p>
          <a:p>
            <a:pPr>
              <a:buFont typeface="Arial" pitchFamily="34" charset="0"/>
              <a:buChar char="•"/>
            </a:pPr>
            <a:r>
              <a:rPr lang="en-CA" sz="4000" dirty="0"/>
              <a:t> Creates synergy and teamwork.</a:t>
            </a:r>
          </a:p>
          <a:p>
            <a:pPr>
              <a:buFont typeface="Arial" pitchFamily="34" charset="0"/>
              <a:buChar char="•"/>
            </a:pPr>
            <a:r>
              <a:rPr lang="en-CA" sz="4000" dirty="0"/>
              <a:t> Closes service gaps.</a:t>
            </a:r>
          </a:p>
          <a:p>
            <a:pPr>
              <a:buFont typeface="Arial" pitchFamily="34" charset="0"/>
              <a:buChar char="•"/>
            </a:pPr>
            <a:r>
              <a:rPr lang="en-CA" sz="4000" dirty="0"/>
              <a:t> Builds community capacity. </a:t>
            </a:r>
          </a:p>
          <a:p>
            <a:pPr>
              <a:buFont typeface="Arial" pitchFamily="34" charset="0"/>
              <a:buChar char="•"/>
            </a:pPr>
            <a:r>
              <a:rPr lang="en-CA" sz="4000" dirty="0"/>
              <a:t> Broadens understanding of an issue.</a:t>
            </a:r>
          </a:p>
          <a:p>
            <a:pPr>
              <a:buFont typeface="Arial" pitchFamily="34" charset="0"/>
              <a:buChar char="•"/>
            </a:pPr>
            <a:r>
              <a:rPr lang="en-CA" sz="4000" dirty="0"/>
              <a:t> Brings in new knowledge.</a:t>
            </a:r>
          </a:p>
          <a:p>
            <a:pPr>
              <a:buFont typeface="Arial" pitchFamily="34" charset="0"/>
              <a:buChar char="•"/>
            </a:pPr>
            <a:r>
              <a:rPr lang="en-CA" sz="4000" dirty="0"/>
              <a:t> Improves service delivery and access. </a:t>
            </a:r>
          </a:p>
        </p:txBody>
      </p:sp>
      <p:pic>
        <p:nvPicPr>
          <p:cNvPr id="3" name="Picture 2"/>
          <p:cNvPicPr>
            <a:picLocks noChangeAspect="1"/>
          </p:cNvPicPr>
          <p:nvPr/>
        </p:nvPicPr>
        <p:blipFill>
          <a:blip r:embed="rId4"/>
          <a:stretch>
            <a:fillRect/>
          </a:stretch>
        </p:blipFill>
        <p:spPr>
          <a:xfrm>
            <a:off x="8523755" y="1940644"/>
            <a:ext cx="3105150" cy="2695575"/>
          </a:xfrm>
          <a:prstGeom prst="rect">
            <a:avLst/>
          </a:prstGeom>
          <a:ln w="28575">
            <a:solidFill>
              <a:srgbClr val="660033"/>
            </a:solidFill>
          </a:ln>
        </p:spPr>
      </p:pic>
    </p:spTree>
    <p:extLst>
      <p:ext uri="{BB962C8B-B14F-4D97-AF65-F5344CB8AC3E}">
        <p14:creationId xmlns:p14="http://schemas.microsoft.com/office/powerpoint/2010/main" xmlns="" val="2753084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4670" y="381002"/>
            <a:ext cx="8951053" cy="815776"/>
          </a:xfrm>
        </p:spPr>
        <p:txBody>
          <a:bodyPr>
            <a:normAutofit/>
          </a:bodyPr>
          <a:lstStyle/>
          <a:p>
            <a:pPr algn="l"/>
            <a:r>
              <a:rPr lang="en-CA" dirty="0">
                <a:latin typeface="Arial Black" pitchFamily="34" charset="0"/>
              </a:rPr>
              <a:t>The Reality</a:t>
            </a:r>
          </a:p>
        </p:txBody>
      </p:sp>
      <p:pic>
        <p:nvPicPr>
          <p:cNvPr id="5" name="Picture 4"/>
          <p:cNvPicPr/>
          <p:nvPr/>
        </p:nvPicPr>
        <p:blipFill>
          <a:blip r:embed="rId3" cstate="print">
            <a:clrChange>
              <a:clrFrom>
                <a:srgbClr val="FFFFFF"/>
              </a:clrFrom>
              <a:clrTo>
                <a:srgbClr val="FFFFFF">
                  <a:alpha val="0"/>
                </a:srgbClr>
              </a:clrTo>
            </a:clrChange>
          </a:blip>
          <a:srcRect/>
          <a:stretch>
            <a:fillRect/>
          </a:stretch>
        </p:blipFill>
        <p:spPr bwMode="auto">
          <a:xfrm>
            <a:off x="264952" y="6271409"/>
            <a:ext cx="1387679" cy="336409"/>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2696307" y="1468103"/>
            <a:ext cx="6940061" cy="4531980"/>
          </a:xfrm>
          <a:prstGeom prst="rect">
            <a:avLst/>
          </a:prstGeom>
          <a:ln w="28575">
            <a:solidFill>
              <a:srgbClr val="C00000"/>
            </a:solidFill>
          </a:ln>
        </p:spPr>
      </p:pic>
    </p:spTree>
    <p:extLst>
      <p:ext uri="{BB962C8B-B14F-4D97-AF65-F5344CB8AC3E}">
        <p14:creationId xmlns:p14="http://schemas.microsoft.com/office/powerpoint/2010/main" xmlns="" val="3934016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147" y="381000"/>
            <a:ext cx="8951053" cy="990600"/>
          </a:xfrm>
        </p:spPr>
        <p:txBody>
          <a:bodyPr>
            <a:normAutofit/>
          </a:bodyPr>
          <a:lstStyle/>
          <a:p>
            <a:pPr algn="l"/>
            <a:r>
              <a:rPr lang="en-CA" dirty="0">
                <a:latin typeface="Arial Black" pitchFamily="34" charset="0"/>
              </a:rPr>
              <a:t>The Influence</a:t>
            </a:r>
          </a:p>
        </p:txBody>
      </p:sp>
      <p:pic>
        <p:nvPicPr>
          <p:cNvPr id="5" name="Picture 4"/>
          <p:cNvPicPr/>
          <p:nvPr/>
        </p:nvPicPr>
        <p:blipFill>
          <a:blip r:embed="rId3" cstate="print">
            <a:clrChange>
              <a:clrFrom>
                <a:srgbClr val="FFFFFF"/>
              </a:clrFrom>
              <a:clrTo>
                <a:srgbClr val="FFFFFF">
                  <a:alpha val="0"/>
                </a:srgbClr>
              </a:clrTo>
            </a:clrChange>
          </a:blip>
          <a:srcRect/>
          <a:stretch>
            <a:fillRect/>
          </a:stretch>
        </p:blipFill>
        <p:spPr bwMode="auto">
          <a:xfrm>
            <a:off x="264952" y="6271409"/>
            <a:ext cx="1387679" cy="336409"/>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rot="21184267">
            <a:off x="3759258" y="1582776"/>
            <a:ext cx="3494831" cy="2587868"/>
          </a:xfrm>
          <a:prstGeom prst="rect">
            <a:avLst/>
          </a:prstGeom>
          <a:noFill/>
          <a:ln w="38100">
            <a:solidFill>
              <a:srgbClr val="C00000"/>
            </a:solidFill>
            <a:miter lim="800000"/>
            <a:headEnd/>
            <a:tailEnd/>
          </a:ln>
        </p:spPr>
      </p:pic>
      <p:sp>
        <p:nvSpPr>
          <p:cNvPr id="7" name="Title 1"/>
          <p:cNvSpPr txBox="1">
            <a:spLocks/>
          </p:cNvSpPr>
          <p:nvPr/>
        </p:nvSpPr>
        <p:spPr>
          <a:xfrm rot="20561240">
            <a:off x="989459" y="2408224"/>
            <a:ext cx="2800525" cy="2793534"/>
          </a:xfrm>
          <a:prstGeom prst="rect">
            <a:avLst/>
          </a:prstGeom>
          <a:ln>
            <a:solidFill>
              <a:srgbClr val="C0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800" dirty="0">
                <a:solidFill>
                  <a:srgbClr val="C00000"/>
                </a:solidFill>
                <a:latin typeface="Arial Black" pitchFamily="34" charset="0"/>
              </a:rPr>
              <a:t>The Hub Model </a:t>
            </a:r>
          </a:p>
          <a:p>
            <a:pPr algn="l"/>
            <a:r>
              <a:rPr lang="en-CA" sz="3000" dirty="0">
                <a:latin typeface="+mn-lt"/>
              </a:rPr>
              <a:t>of collaborative risk-driven intervention</a:t>
            </a:r>
          </a:p>
        </p:txBody>
      </p:sp>
      <p:sp>
        <p:nvSpPr>
          <p:cNvPr id="8" name="Title 1"/>
          <p:cNvSpPr txBox="1">
            <a:spLocks/>
          </p:cNvSpPr>
          <p:nvPr/>
        </p:nvSpPr>
        <p:spPr>
          <a:xfrm rot="495641">
            <a:off x="7418427" y="749261"/>
            <a:ext cx="2800525" cy="2793534"/>
          </a:xfrm>
          <a:prstGeom prst="rect">
            <a:avLst/>
          </a:prstGeom>
          <a:ln>
            <a:solidFill>
              <a:srgbClr val="C0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800" dirty="0">
                <a:solidFill>
                  <a:srgbClr val="C00000"/>
                </a:solidFill>
                <a:latin typeface="Arial Black" pitchFamily="34" charset="0"/>
              </a:rPr>
              <a:t>Leading Practices</a:t>
            </a:r>
          </a:p>
          <a:p>
            <a:pPr algn="l"/>
            <a:r>
              <a:rPr lang="en-CA" sz="3000" dirty="0">
                <a:latin typeface="+mn-lt"/>
              </a:rPr>
              <a:t>in multi-sector coordinated support</a:t>
            </a:r>
          </a:p>
        </p:txBody>
      </p:sp>
      <p:sp>
        <p:nvSpPr>
          <p:cNvPr id="10" name="Title 1"/>
          <p:cNvSpPr txBox="1">
            <a:spLocks/>
          </p:cNvSpPr>
          <p:nvPr/>
        </p:nvSpPr>
        <p:spPr>
          <a:xfrm rot="21200166">
            <a:off x="7418428" y="3661227"/>
            <a:ext cx="2800525" cy="2793534"/>
          </a:xfrm>
          <a:prstGeom prst="rect">
            <a:avLst/>
          </a:prstGeom>
          <a:ln>
            <a:solidFill>
              <a:srgbClr val="C0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800" dirty="0">
                <a:solidFill>
                  <a:srgbClr val="C00000"/>
                </a:solidFill>
                <a:latin typeface="Arial Black" pitchFamily="34" charset="0"/>
              </a:rPr>
              <a:t>Holistic Culture</a:t>
            </a:r>
          </a:p>
          <a:p>
            <a:pPr algn="l"/>
            <a:r>
              <a:rPr lang="en-CA" sz="3000" dirty="0">
                <a:latin typeface="+mn-lt"/>
              </a:rPr>
              <a:t>of First Nation people</a:t>
            </a:r>
          </a:p>
        </p:txBody>
      </p:sp>
    </p:spTree>
    <p:extLst>
      <p:ext uri="{BB962C8B-B14F-4D97-AF65-F5344CB8AC3E}">
        <p14:creationId xmlns:p14="http://schemas.microsoft.com/office/powerpoint/2010/main" xmlns="" val="964239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494" y="274638"/>
            <a:ext cx="10972800" cy="1143000"/>
          </a:xfrm>
        </p:spPr>
        <p:txBody>
          <a:bodyPr/>
          <a:lstStyle/>
          <a:p>
            <a:pPr algn="l"/>
            <a:r>
              <a:rPr lang="en-CA" b="1" dirty="0">
                <a:latin typeface="Arial Black" panose="020B0A04020102020204" pitchFamily="34" charset="0"/>
              </a:rPr>
              <a:t>The Partners</a:t>
            </a:r>
          </a:p>
        </p:txBody>
      </p:sp>
      <p:pic>
        <p:nvPicPr>
          <p:cNvPr id="7" name="Picture 6"/>
          <p:cNvPicPr>
            <a:picLocks noChangeAspect="1"/>
          </p:cNvPicPr>
          <p:nvPr/>
        </p:nvPicPr>
        <p:blipFill>
          <a:blip r:embed="rId3"/>
          <a:stretch>
            <a:fillRect/>
          </a:stretch>
        </p:blipFill>
        <p:spPr>
          <a:xfrm>
            <a:off x="708245" y="1226727"/>
            <a:ext cx="9997297" cy="4964528"/>
          </a:xfrm>
          <a:prstGeom prst="rect">
            <a:avLst/>
          </a:prstGeom>
          <a:ln w="38100">
            <a:solidFill>
              <a:schemeClr val="accent1">
                <a:lumMod val="40000"/>
                <a:lumOff val="60000"/>
              </a:schemeClr>
            </a:solidFill>
          </a:ln>
        </p:spPr>
      </p:pic>
      <p:pic>
        <p:nvPicPr>
          <p:cNvPr id="5" name="Picture 4"/>
          <p:cNvPicPr/>
          <p:nvPr/>
        </p:nvPicPr>
        <p:blipFill>
          <a:blip r:embed="rId4" cstate="print">
            <a:clrChange>
              <a:clrFrom>
                <a:srgbClr val="FFFFFF"/>
              </a:clrFrom>
              <a:clrTo>
                <a:srgbClr val="FFFFFF">
                  <a:alpha val="0"/>
                </a:srgbClr>
              </a:clrTo>
            </a:clrChange>
          </a:blip>
          <a:srcRect/>
          <a:stretch>
            <a:fillRect/>
          </a:stretch>
        </p:blipFill>
        <p:spPr bwMode="auto">
          <a:xfrm>
            <a:off x="264952" y="6271409"/>
            <a:ext cx="1387679" cy="336409"/>
          </a:xfrm>
          <a:prstGeom prst="rect">
            <a:avLst/>
          </a:prstGeom>
          <a:noFill/>
          <a:ln w="9525">
            <a:noFill/>
            <a:miter lim="800000"/>
            <a:headEnd/>
            <a:tailEnd/>
          </a:ln>
        </p:spPr>
      </p:pic>
    </p:spTree>
    <p:extLst>
      <p:ext uri="{BB962C8B-B14F-4D97-AF65-F5344CB8AC3E}">
        <p14:creationId xmlns:p14="http://schemas.microsoft.com/office/powerpoint/2010/main" xmlns="" val="261214377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1323</TotalTime>
  <Words>1330</Words>
  <Application>Microsoft Office PowerPoint</Application>
  <PresentationFormat>Custom</PresentationFormat>
  <Paragraphs>200</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1_Office Theme</vt:lpstr>
      <vt:lpstr>Slide 1</vt:lpstr>
      <vt:lpstr>The Concept</vt:lpstr>
      <vt:lpstr>The Goal</vt:lpstr>
      <vt:lpstr>The Need</vt:lpstr>
      <vt:lpstr>The Desire</vt:lpstr>
      <vt:lpstr>The Importance of Collaboration</vt:lpstr>
      <vt:lpstr>The Reality</vt:lpstr>
      <vt:lpstr>The Influence</vt:lpstr>
      <vt:lpstr>The Partners</vt:lpstr>
      <vt:lpstr>Canada Wide Replication</vt:lpstr>
      <vt:lpstr>The Supporting Evidence </vt:lpstr>
      <vt:lpstr>Model Design &amp; Initial Launch  </vt:lpstr>
      <vt:lpstr>First Replication </vt:lpstr>
      <vt:lpstr>The Design</vt:lpstr>
      <vt:lpstr>The Action</vt:lpstr>
      <vt:lpstr>Four Filter Process </vt:lpstr>
      <vt:lpstr>Collaborative Risk-Driven Intervention</vt:lpstr>
      <vt:lpstr>Multi-Sector Coordinated Support</vt:lpstr>
      <vt:lpstr>Data Collection</vt:lpstr>
      <vt:lpstr>Efforts to Protect Privacy</vt:lpstr>
      <vt:lpstr>Key Ingredients </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MUSKODAY INTERVENTION CIRCLE</dc:title>
  <dc:creator>Dr. Chad Nilson</dc:creator>
  <cp:lastModifiedBy>Chad</cp:lastModifiedBy>
  <cp:revision>76</cp:revision>
  <cp:lastPrinted>2016-10-26T21:22:42Z</cp:lastPrinted>
  <dcterms:created xsi:type="dcterms:W3CDTF">2016-10-07T16:14:21Z</dcterms:created>
  <dcterms:modified xsi:type="dcterms:W3CDTF">2018-10-23T14:02:18Z</dcterms:modified>
</cp:coreProperties>
</file>